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16.xml" ContentType="application/vnd.openxmlformats-officedocument.presentationml.tags+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18.xml" ContentType="application/vnd.openxmlformats-officedocument.presentationml.tags+xml"/>
  <Override PartName="/ppt/notesSlides/notesSlide23.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tags/tag20.xml" ContentType="application/vnd.openxmlformats-officedocument.presentationml.tags+xml"/>
  <Override PartName="/ppt/notesSlides/notesSlide25.xml" ContentType="application/vnd.openxmlformats-officedocument.presentationml.notesSlide+xml"/>
  <Override PartName="/ppt/tags/tag21.xml" ContentType="application/vnd.openxmlformats-officedocument.presentationml.tags+xml"/>
  <Override PartName="/ppt/notesSlides/notesSlide26.xml" ContentType="application/vnd.openxmlformats-officedocument.presentationml.notesSlide+xml"/>
  <Override PartName="/ppt/tags/tag22.xml" ContentType="application/vnd.openxmlformats-officedocument.presentationml.tags+xml"/>
  <Override PartName="/ppt/notesSlides/notesSlide27.xml" ContentType="application/vnd.openxmlformats-officedocument.presentationml.notesSlide+xml"/>
  <Override PartName="/ppt/tags/tag23.xml" ContentType="application/vnd.openxmlformats-officedocument.presentationml.tags+xml"/>
  <Override PartName="/ppt/notesSlides/notesSlide28.xml" ContentType="application/vnd.openxmlformats-officedocument.presentationml.notesSlide+xml"/>
  <Override PartName="/ppt/tags/tag24.xml" ContentType="application/vnd.openxmlformats-officedocument.presentationml.tags+xml"/>
  <Override PartName="/ppt/notesSlides/notesSlide29.xml" ContentType="application/vnd.openxmlformats-officedocument.presentationml.notesSlide+xml"/>
  <Override PartName="/ppt/tags/tag25.xml" ContentType="application/vnd.openxmlformats-officedocument.presentationml.tags+xml"/>
  <Override PartName="/ppt/notesSlides/notesSlide30.xml" ContentType="application/vnd.openxmlformats-officedocument.presentationml.notesSlide+xml"/>
  <Override PartName="/ppt/tags/tag26.xml" ContentType="application/vnd.openxmlformats-officedocument.presentationml.tags+xml"/>
  <Override PartName="/ppt/notesSlides/notesSlide31.xml" ContentType="application/vnd.openxmlformats-officedocument.presentationml.notesSlide+xml"/>
  <Override PartName="/ppt/tags/tag27.xml" ContentType="application/vnd.openxmlformats-officedocument.presentationml.tags+xml"/>
  <Override PartName="/ppt/notesSlides/notesSlide32.xml" ContentType="application/vnd.openxmlformats-officedocument.presentationml.notesSlide+xml"/>
  <Override PartName="/ppt/tags/tag28.xml" ContentType="application/vnd.openxmlformats-officedocument.presentationml.tags+xml"/>
  <Override PartName="/ppt/notesSlides/notesSlide33.xml" ContentType="application/vnd.openxmlformats-officedocument.presentationml.notesSlide+xml"/>
  <Override PartName="/ppt/tags/tag29.xml" ContentType="application/vnd.openxmlformats-officedocument.presentationml.tags+xml"/>
  <Override PartName="/ppt/notesSlides/notesSlide34.xml" ContentType="application/vnd.openxmlformats-officedocument.presentationml.notesSlide+xml"/>
  <Override PartName="/ppt/tags/tag30.xml" ContentType="application/vnd.openxmlformats-officedocument.presentationml.tags+xml"/>
  <Override PartName="/ppt/notesSlides/notesSlide35.xml" ContentType="application/vnd.openxmlformats-officedocument.presentationml.notesSlide+xml"/>
  <Override PartName="/ppt/tags/tag31.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32.xml" ContentType="application/vnd.openxmlformats-officedocument.presentationml.tags+xml"/>
  <Override PartName="/ppt/notesSlides/notesSlide39.xml" ContentType="application/vnd.openxmlformats-officedocument.presentationml.notesSlide+xml"/>
  <Override PartName="/ppt/tags/tag33.xml" ContentType="application/vnd.openxmlformats-officedocument.presentationml.tags+xml"/>
  <Override PartName="/ppt/notesSlides/notesSlide40.xml" ContentType="application/vnd.openxmlformats-officedocument.presentationml.notesSlide+xml"/>
  <Override PartName="/ppt/tags/tag34.xml" ContentType="application/vnd.openxmlformats-officedocument.presentationml.tags+xml"/>
  <Override PartName="/ppt/notesSlides/notesSlide41.xml" ContentType="application/vnd.openxmlformats-officedocument.presentationml.notesSlide+xml"/>
  <Override PartName="/ppt/tags/tag35.xml" ContentType="application/vnd.openxmlformats-officedocument.presentationml.tags+xml"/>
  <Override PartName="/ppt/notesSlides/notesSlide42.xml" ContentType="application/vnd.openxmlformats-officedocument.presentationml.notesSlide+xml"/>
  <Override PartName="/ppt/tags/tag36.xml" ContentType="application/vnd.openxmlformats-officedocument.presentationml.tags+xml"/>
  <Override PartName="/ppt/notesSlides/notesSlide43.xml" ContentType="application/vnd.openxmlformats-officedocument.presentationml.notesSlide+xml"/>
  <Override PartName="/ppt/tags/tag37.xml" ContentType="application/vnd.openxmlformats-officedocument.presentationml.tags+xml"/>
  <Override PartName="/ppt/notesSlides/notesSlide44.xml" ContentType="application/vnd.openxmlformats-officedocument.presentationml.notesSlide+xml"/>
  <Override PartName="/ppt/tags/tag38.xml" ContentType="application/vnd.openxmlformats-officedocument.presentationml.tags+xml"/>
  <Override PartName="/ppt/notesSlides/notesSlide45.xml" ContentType="application/vnd.openxmlformats-officedocument.presentationml.notesSlide+xml"/>
  <Override PartName="/ppt/tags/tag39.xml" ContentType="application/vnd.openxmlformats-officedocument.presentationml.tags+xml"/>
  <Override PartName="/ppt/notesSlides/notesSlide46.xml" ContentType="application/vnd.openxmlformats-officedocument.presentationml.notesSlide+xml"/>
  <Override PartName="/ppt/tags/tag40.xml" ContentType="application/vnd.openxmlformats-officedocument.presentationml.tags+xml"/>
  <Override PartName="/ppt/notesSlides/notesSlide47.xml" ContentType="application/vnd.openxmlformats-officedocument.presentationml.notesSlide+xml"/>
  <Override PartName="/ppt/tags/tag41.xml" ContentType="application/vnd.openxmlformats-officedocument.presentationml.tags+xml"/>
  <Override PartName="/ppt/notesSlides/notesSlide48.xml" ContentType="application/vnd.openxmlformats-officedocument.presentationml.notesSlide+xml"/>
  <Override PartName="/ppt/tags/tag42.xml" ContentType="application/vnd.openxmlformats-officedocument.presentationml.tags+xml"/>
  <Override PartName="/ppt/notesSlides/notesSlide49.xml" ContentType="application/vnd.openxmlformats-officedocument.presentationml.notesSlide+xml"/>
  <Override PartName="/ppt/tags/tag43.xml" ContentType="application/vnd.openxmlformats-officedocument.presentationml.tags+xml"/>
  <Override PartName="/ppt/notesSlides/notesSlide50.xml" ContentType="application/vnd.openxmlformats-officedocument.presentationml.notesSlide+xml"/>
  <Override PartName="/ppt/tags/tag44.xml" ContentType="application/vnd.openxmlformats-officedocument.presentationml.tags+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72"/>
  </p:notesMasterIdLst>
  <p:handoutMasterIdLst>
    <p:handoutMasterId r:id="rId73"/>
  </p:handoutMasterIdLst>
  <p:sldIdLst>
    <p:sldId id="1200" r:id="rId2"/>
    <p:sldId id="1363" r:id="rId3"/>
    <p:sldId id="1269" r:id="rId4"/>
    <p:sldId id="1270" r:id="rId5"/>
    <p:sldId id="1273" r:id="rId6"/>
    <p:sldId id="1272" r:id="rId7"/>
    <p:sldId id="1362" r:id="rId8"/>
    <p:sldId id="1201" r:id="rId9"/>
    <p:sldId id="1202" r:id="rId10"/>
    <p:sldId id="1375" r:id="rId11"/>
    <p:sldId id="1376" r:id="rId12"/>
    <p:sldId id="1377" r:id="rId13"/>
    <p:sldId id="1378" r:id="rId14"/>
    <p:sldId id="1380" r:id="rId15"/>
    <p:sldId id="1373" r:id="rId16"/>
    <p:sldId id="1374" r:id="rId17"/>
    <p:sldId id="1274" r:id="rId18"/>
    <p:sldId id="1275" r:id="rId19"/>
    <p:sldId id="1276" r:id="rId20"/>
    <p:sldId id="1277" r:id="rId21"/>
    <p:sldId id="1280" r:id="rId22"/>
    <p:sldId id="1281" r:id="rId23"/>
    <p:sldId id="1282" r:id="rId24"/>
    <p:sldId id="1283" r:id="rId25"/>
    <p:sldId id="1381" r:id="rId26"/>
    <p:sldId id="1279" r:id="rId27"/>
    <p:sldId id="1286" r:id="rId28"/>
    <p:sldId id="1287" r:id="rId29"/>
    <p:sldId id="1371" r:id="rId30"/>
    <p:sldId id="1366" r:id="rId31"/>
    <p:sldId id="1288" r:id="rId32"/>
    <p:sldId id="1369" r:id="rId33"/>
    <p:sldId id="1389" r:id="rId34"/>
    <p:sldId id="1290" r:id="rId35"/>
    <p:sldId id="1291" r:id="rId36"/>
    <p:sldId id="1372" r:id="rId37"/>
    <p:sldId id="1292" r:id="rId38"/>
    <p:sldId id="1390" r:id="rId39"/>
    <p:sldId id="1370" r:id="rId40"/>
    <p:sldId id="1293" r:id="rId41"/>
    <p:sldId id="1294" r:id="rId42"/>
    <p:sldId id="1296" r:id="rId43"/>
    <p:sldId id="1297" r:id="rId44"/>
    <p:sldId id="1298" r:id="rId45"/>
    <p:sldId id="1300" r:id="rId46"/>
    <p:sldId id="1307" r:id="rId47"/>
    <p:sldId id="1308" r:id="rId48"/>
    <p:sldId id="1309" r:id="rId49"/>
    <p:sldId id="1310" r:id="rId50"/>
    <p:sldId id="1311" r:id="rId51"/>
    <p:sldId id="1312" r:id="rId52"/>
    <p:sldId id="1345" r:id="rId53"/>
    <p:sldId id="1382" r:id="rId54"/>
    <p:sldId id="1313" r:id="rId55"/>
    <p:sldId id="1368" r:id="rId56"/>
    <p:sldId id="1289" r:id="rId57"/>
    <p:sldId id="1379" r:id="rId58"/>
    <p:sldId id="1340" r:id="rId59"/>
    <p:sldId id="1394" r:id="rId60"/>
    <p:sldId id="1383" r:id="rId61"/>
    <p:sldId id="1388" r:id="rId62"/>
    <p:sldId id="1384" r:id="rId63"/>
    <p:sldId id="1387" r:id="rId64"/>
    <p:sldId id="1385" r:id="rId65"/>
    <p:sldId id="1392" r:id="rId66"/>
    <p:sldId id="1393" r:id="rId67"/>
    <p:sldId id="1358" r:id="rId68"/>
    <p:sldId id="1335" r:id="rId69"/>
    <p:sldId id="1338" r:id="rId70"/>
    <p:sldId id="1395" r:id="rId71"/>
  </p:sldIdLst>
  <p:sldSz cx="9144000" cy="6858000" type="letter"/>
  <p:notesSz cx="6858000" cy="9144000"/>
  <p:defaultTextStyle>
    <a:defPPr>
      <a:defRPr lang="en-US"/>
    </a:defPPr>
    <a:lvl1pPr algn="l" rtl="0" eaLnBrk="0" fontAlgn="base" hangingPunct="0">
      <a:spcBef>
        <a:spcPct val="0"/>
      </a:spcBef>
      <a:spcAft>
        <a:spcPct val="0"/>
      </a:spcAft>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1pPr>
    <a:lvl2pPr marL="457200" algn="l" rtl="0" eaLnBrk="0" fontAlgn="base" hangingPunct="0">
      <a:spcBef>
        <a:spcPct val="0"/>
      </a:spcBef>
      <a:spcAft>
        <a:spcPct val="0"/>
      </a:spcAft>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2pPr>
    <a:lvl3pPr marL="914400" algn="l" rtl="0" eaLnBrk="0" fontAlgn="base" hangingPunct="0">
      <a:spcBef>
        <a:spcPct val="0"/>
      </a:spcBef>
      <a:spcAft>
        <a:spcPct val="0"/>
      </a:spcAft>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3pPr>
    <a:lvl4pPr marL="1371600" algn="l" rtl="0" eaLnBrk="0" fontAlgn="base" hangingPunct="0">
      <a:spcBef>
        <a:spcPct val="0"/>
      </a:spcBef>
      <a:spcAft>
        <a:spcPct val="0"/>
      </a:spcAft>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4pPr>
    <a:lvl5pPr marL="1828800" algn="l" rtl="0" eaLnBrk="0" fontAlgn="base" hangingPunct="0">
      <a:spcBef>
        <a:spcPct val="0"/>
      </a:spcBef>
      <a:spcAft>
        <a:spcPct val="0"/>
      </a:spcAft>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5pPr>
    <a:lvl6pPr marL="2286000" algn="l" defTabSz="457200" rtl="0" eaLnBrk="1" latinLnBrk="0" hangingPunct="1">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6pPr>
    <a:lvl7pPr marL="2743200" algn="l" defTabSz="457200" rtl="0" eaLnBrk="1" latinLnBrk="0" hangingPunct="1">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7pPr>
    <a:lvl8pPr marL="3200400" algn="l" defTabSz="457200" rtl="0" eaLnBrk="1" latinLnBrk="0" hangingPunct="1">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8pPr>
    <a:lvl9pPr marL="3657600" algn="l" defTabSz="457200" rtl="0" eaLnBrk="1" latinLnBrk="0" hangingPunct="1">
      <a:defRPr sz="2400" kern="1200">
        <a:solidFill>
          <a:srgbClr val="FFCC00"/>
        </a:solidFill>
        <a:effectLst>
          <a:outerShdw blurRad="38100" dist="38100" dir="2700000" algn="tl">
            <a:srgbClr val="000000">
              <a:alpha val="43137"/>
            </a:srgbClr>
          </a:outerShdw>
        </a:effectLst>
        <a:latin typeface="Times New Roman" charset="0"/>
        <a:ea typeface="+mn-ea"/>
        <a:cs typeface="+mn-cs"/>
      </a:defRPr>
    </a:lvl9pPr>
  </p:defaultTextStyle>
  <p:extLst>
    <p:ext uri="{521415D9-36F7-43E2-AB2F-B90AF26B5E84}">
      <p14:sectionLst xmlns:p14="http://schemas.microsoft.com/office/powerpoint/2010/main">
        <p14:section name="Untitled Section" id="{2A7D551F-2E4E-49B5-AD41-6C70E5940A9C}">
          <p14:sldIdLst>
            <p14:sldId id="1200"/>
            <p14:sldId id="1363"/>
            <p14:sldId id="1269"/>
            <p14:sldId id="1270"/>
            <p14:sldId id="1273"/>
            <p14:sldId id="1272"/>
            <p14:sldId id="1362"/>
            <p14:sldId id="1201"/>
            <p14:sldId id="1202"/>
            <p14:sldId id="1375"/>
            <p14:sldId id="1376"/>
            <p14:sldId id="1377"/>
            <p14:sldId id="1378"/>
            <p14:sldId id="1380"/>
            <p14:sldId id="1373"/>
            <p14:sldId id="1374"/>
            <p14:sldId id="1274"/>
            <p14:sldId id="1275"/>
            <p14:sldId id="1276"/>
            <p14:sldId id="1277"/>
            <p14:sldId id="1280"/>
            <p14:sldId id="1281"/>
            <p14:sldId id="1282"/>
            <p14:sldId id="1283"/>
            <p14:sldId id="1381"/>
            <p14:sldId id="1279"/>
            <p14:sldId id="1286"/>
            <p14:sldId id="1287"/>
            <p14:sldId id="1371"/>
            <p14:sldId id="1366"/>
            <p14:sldId id="1288"/>
            <p14:sldId id="1369"/>
            <p14:sldId id="1389"/>
            <p14:sldId id="1290"/>
            <p14:sldId id="1291"/>
            <p14:sldId id="1372"/>
            <p14:sldId id="1292"/>
            <p14:sldId id="1390"/>
            <p14:sldId id="1370"/>
            <p14:sldId id="1293"/>
            <p14:sldId id="1294"/>
            <p14:sldId id="1296"/>
            <p14:sldId id="1297"/>
            <p14:sldId id="1298"/>
            <p14:sldId id="1300"/>
            <p14:sldId id="1307"/>
            <p14:sldId id="1308"/>
            <p14:sldId id="1309"/>
            <p14:sldId id="1310"/>
            <p14:sldId id="1311"/>
            <p14:sldId id="1312"/>
            <p14:sldId id="1345"/>
            <p14:sldId id="1382"/>
            <p14:sldId id="1313"/>
            <p14:sldId id="1368"/>
            <p14:sldId id="1289"/>
            <p14:sldId id="1379"/>
            <p14:sldId id="1340"/>
            <p14:sldId id="1394"/>
            <p14:sldId id="1383"/>
            <p14:sldId id="1388"/>
            <p14:sldId id="1384"/>
            <p14:sldId id="1387"/>
            <p14:sldId id="1385"/>
            <p14:sldId id="1392"/>
            <p14:sldId id="1393"/>
            <p14:sldId id="1358"/>
            <p14:sldId id="1335"/>
            <p14:sldId id="1338"/>
            <p14:sldId id="1395"/>
          </p14:sldIdLst>
        </p14:section>
      </p14:sectionLst>
    </p:ext>
    <p:ext uri="{EFAFB233-063F-42B5-8137-9DF3F51BA10A}">
      <p15:sldGuideLst xmlns:p15="http://schemas.microsoft.com/office/powerpoint/2012/main">
        <p15:guide id="1" orient="horz" pos="569">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y Marshall" initials="" lastIdx="5" clrIdx="0"/>
  <p:cmAuthor id="1" name="Gary Marshall" initials="GM" lastIdx="15" clrIdx="1"/>
  <p:cmAuthor id="2" name="Victoria Statler"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B7B3"/>
    <a:srgbClr val="EBD2D8"/>
    <a:srgbClr val="FFFEF3"/>
    <a:srgbClr val="EEF5E8"/>
    <a:srgbClr val="FCFFDF"/>
    <a:srgbClr val="FEA746"/>
    <a:srgbClr val="FFFFFF"/>
    <a:srgbClr val="00CC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8" autoAdjust="0"/>
    <p:restoredTop sz="87236" autoAdjust="0"/>
  </p:normalViewPr>
  <p:slideViewPr>
    <p:cSldViewPr snapToGrid="0">
      <p:cViewPr varScale="1">
        <p:scale>
          <a:sx n="66" d="100"/>
          <a:sy n="66" d="100"/>
        </p:scale>
        <p:origin x="1068" y="32"/>
      </p:cViewPr>
      <p:guideLst>
        <p:guide orient="horz" pos="569"/>
        <p:guide pos="5759"/>
      </p:guideLst>
    </p:cSldViewPr>
  </p:slideViewPr>
  <p:outlineViewPr>
    <p:cViewPr>
      <p:scale>
        <a:sx n="33" d="100"/>
        <a:sy n="33" d="100"/>
      </p:scale>
      <p:origin x="0" y="504"/>
    </p:cViewPr>
  </p:outlineViewPr>
  <p:notesTextViewPr>
    <p:cViewPr>
      <p:scale>
        <a:sx n="3" d="2"/>
        <a:sy n="3" d="2"/>
      </p:scale>
      <p:origin x="0" y="0"/>
    </p:cViewPr>
  </p:notesTextViewPr>
  <p:sorterViewPr>
    <p:cViewPr>
      <p:scale>
        <a:sx n="150" d="100"/>
        <a:sy n="150" d="100"/>
      </p:scale>
      <p:origin x="0" y="-25242"/>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EF989E-29BE-FF4C-BA66-4F9E1C61D61D}" type="datetimeFigureOut">
              <a:rPr lang="en-US" smtClean="0"/>
              <a:t>7/14/2020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DB5AE3-AB24-614F-B9A5-28B08309E3A7}" type="slidenum">
              <a:rPr lang="en-US" smtClean="0"/>
              <a:t>‹#›</a:t>
            </a:fld>
            <a:endParaRPr lang="en-US" dirty="0"/>
          </a:p>
        </p:txBody>
      </p:sp>
    </p:spTree>
    <p:extLst>
      <p:ext uri="{BB962C8B-B14F-4D97-AF65-F5344CB8AC3E}">
        <p14:creationId xmlns:p14="http://schemas.microsoft.com/office/powerpoint/2010/main" val="882629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effectLst>
                  <a:outerShdw blurRad="38100" dist="38100" dir="2700000" algn="tl">
                    <a:srgbClr val="DDDDDD"/>
                  </a:outerShdw>
                </a:effectLst>
                <a:latin typeface="Times New Roman" pitchFamily="-105" charset="0"/>
              </a:defRPr>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effectLst>
                  <a:outerShdw blurRad="38100" dist="38100" dir="2700000" algn="tl">
                    <a:srgbClr val="DDDDDD"/>
                  </a:outerShdw>
                </a:effectLst>
                <a:latin typeface="Times New Roman" pitchFamily="-105" charset="0"/>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effectLst>
                  <a:outerShdw blurRad="38100" dist="38100" dir="2700000" algn="tl">
                    <a:srgbClr val="DDDDDD"/>
                  </a:outerShdw>
                </a:effectLst>
                <a:latin typeface="Times New Roman" pitchFamily="-105" charset="0"/>
              </a:defRPr>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effectLst>
                  <a:outerShdw blurRad="38100" dist="38100" dir="2700000" algn="tl">
                    <a:srgbClr val="DDDDDD"/>
                  </a:outerShdw>
                </a:effectLst>
                <a:latin typeface="Times New Roman" pitchFamily="-105" charset="0"/>
              </a:defRPr>
            </a:lvl1pPr>
          </a:lstStyle>
          <a:p>
            <a:pPr>
              <a:defRPr/>
            </a:pPr>
            <a:fld id="{4B1E45D9-D277-6546-AC9C-3A5BB39C2935}" type="slidenum">
              <a:rPr lang="en-US"/>
              <a:pPr>
                <a:defRPr/>
              </a:pPr>
              <a:t>‹#›</a:t>
            </a:fld>
            <a:endParaRPr lang="en-US" dirty="0"/>
          </a:p>
        </p:txBody>
      </p:sp>
    </p:spTree>
    <p:extLst>
      <p:ext uri="{BB962C8B-B14F-4D97-AF65-F5344CB8AC3E}">
        <p14:creationId xmlns:p14="http://schemas.microsoft.com/office/powerpoint/2010/main" val="39414794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55.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56.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57.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58.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59.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61.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62.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63.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47.xml.rels><?xml version="1.0" encoding="UTF-8" standalone="yes"?>
<Relationships xmlns="http://schemas.openxmlformats.org/package/2006/relationships"><Relationship Id="rId3" Type="http://schemas.openxmlformats.org/officeDocument/2006/relationships/slide" Target="../slides/slide64.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48.xml.rels><?xml version="1.0" encoding="UTF-8" standalone="yes"?>
<Relationships xmlns="http://schemas.openxmlformats.org/package/2006/relationships"><Relationship Id="rId3" Type="http://schemas.openxmlformats.org/officeDocument/2006/relationships/slide" Target="../slides/slide65.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49.xml.rels><?xml version="1.0" encoding="UTF-8" standalone="yes"?>
<Relationships xmlns="http://schemas.openxmlformats.org/package/2006/relationships"><Relationship Id="rId3" Type="http://schemas.openxmlformats.org/officeDocument/2006/relationships/slide" Target="../slides/slide66.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slide" Target="../slides/slide67.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78ABD-A0B5-4536-B35A-838AB62E8223}" type="slidenum">
              <a:rPr lang="en-US" smtClean="0"/>
              <a:t>2</a:t>
            </a:fld>
            <a:endParaRPr lang="en-US"/>
          </a:p>
        </p:txBody>
      </p:sp>
    </p:spTree>
    <p:extLst>
      <p:ext uri="{BB962C8B-B14F-4D97-AF65-F5344CB8AC3E}">
        <p14:creationId xmlns:p14="http://schemas.microsoft.com/office/powerpoint/2010/main" val="3557685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13</a:t>
            </a:fld>
            <a:endParaRPr lang="en-US" dirty="0"/>
          </a:p>
        </p:txBody>
      </p:sp>
    </p:spTree>
    <p:extLst>
      <p:ext uri="{BB962C8B-B14F-4D97-AF65-F5344CB8AC3E}">
        <p14:creationId xmlns:p14="http://schemas.microsoft.com/office/powerpoint/2010/main" val="1860406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14</a:t>
            </a:fld>
            <a:endParaRPr lang="en-US" dirty="0"/>
          </a:p>
        </p:txBody>
      </p:sp>
    </p:spTree>
    <p:extLst>
      <p:ext uri="{BB962C8B-B14F-4D97-AF65-F5344CB8AC3E}">
        <p14:creationId xmlns:p14="http://schemas.microsoft.com/office/powerpoint/2010/main" val="1432932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16</a:t>
            </a:fld>
            <a:endParaRPr lang="en-US" dirty="0"/>
          </a:p>
        </p:txBody>
      </p:sp>
    </p:spTree>
    <p:extLst>
      <p:ext uri="{BB962C8B-B14F-4D97-AF65-F5344CB8AC3E}">
        <p14:creationId xmlns:p14="http://schemas.microsoft.com/office/powerpoint/2010/main" val="12140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17</a:t>
            </a:fld>
            <a:endParaRPr lang="en-US" dirty="0"/>
          </a:p>
        </p:txBody>
      </p:sp>
    </p:spTree>
    <p:extLst>
      <p:ext uri="{BB962C8B-B14F-4D97-AF65-F5344CB8AC3E}">
        <p14:creationId xmlns:p14="http://schemas.microsoft.com/office/powerpoint/2010/main" val="27249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18</a:t>
            </a:fld>
            <a:endParaRPr lang="en-US" dirty="0"/>
          </a:p>
        </p:txBody>
      </p:sp>
    </p:spTree>
    <p:extLst>
      <p:ext uri="{BB962C8B-B14F-4D97-AF65-F5344CB8AC3E}">
        <p14:creationId xmlns:p14="http://schemas.microsoft.com/office/powerpoint/2010/main" val="1362050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19</a:t>
            </a:fld>
            <a:endParaRPr lang="en-US" dirty="0"/>
          </a:p>
        </p:txBody>
      </p:sp>
    </p:spTree>
    <p:extLst>
      <p:ext uri="{BB962C8B-B14F-4D97-AF65-F5344CB8AC3E}">
        <p14:creationId xmlns:p14="http://schemas.microsoft.com/office/powerpoint/2010/main" val="192727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20</a:t>
            </a:fld>
            <a:endParaRPr lang="en-US" dirty="0"/>
          </a:p>
        </p:txBody>
      </p:sp>
    </p:spTree>
    <p:extLst>
      <p:ext uri="{BB962C8B-B14F-4D97-AF65-F5344CB8AC3E}">
        <p14:creationId xmlns:p14="http://schemas.microsoft.com/office/powerpoint/2010/main" val="4233551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21</a:t>
            </a:fld>
            <a:endParaRPr lang="en-US" dirty="0"/>
          </a:p>
        </p:txBody>
      </p:sp>
    </p:spTree>
    <p:extLst>
      <p:ext uri="{BB962C8B-B14F-4D97-AF65-F5344CB8AC3E}">
        <p14:creationId xmlns:p14="http://schemas.microsoft.com/office/powerpoint/2010/main" val="88890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22</a:t>
            </a:fld>
            <a:endParaRPr lang="en-US" dirty="0"/>
          </a:p>
        </p:txBody>
      </p:sp>
    </p:spTree>
    <p:extLst>
      <p:ext uri="{BB962C8B-B14F-4D97-AF65-F5344CB8AC3E}">
        <p14:creationId xmlns:p14="http://schemas.microsoft.com/office/powerpoint/2010/main" val="3610105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23</a:t>
            </a:fld>
            <a:endParaRPr lang="en-US" dirty="0"/>
          </a:p>
        </p:txBody>
      </p:sp>
    </p:spTree>
    <p:extLst>
      <p:ext uri="{BB962C8B-B14F-4D97-AF65-F5344CB8AC3E}">
        <p14:creationId xmlns:p14="http://schemas.microsoft.com/office/powerpoint/2010/main" val="3057108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78ABD-A0B5-4536-B35A-838AB62E8223}" type="slidenum">
              <a:rPr lang="en-US" smtClean="0"/>
              <a:t>3</a:t>
            </a:fld>
            <a:endParaRPr lang="en-US"/>
          </a:p>
        </p:txBody>
      </p:sp>
    </p:spTree>
    <p:extLst>
      <p:ext uri="{BB962C8B-B14F-4D97-AF65-F5344CB8AC3E}">
        <p14:creationId xmlns:p14="http://schemas.microsoft.com/office/powerpoint/2010/main" val="3557685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24</a:t>
            </a:fld>
            <a:endParaRPr lang="en-US" dirty="0"/>
          </a:p>
        </p:txBody>
      </p:sp>
    </p:spTree>
    <p:extLst>
      <p:ext uri="{BB962C8B-B14F-4D97-AF65-F5344CB8AC3E}">
        <p14:creationId xmlns:p14="http://schemas.microsoft.com/office/powerpoint/2010/main" val="746566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25</a:t>
            </a:fld>
            <a:endParaRPr lang="en-US" dirty="0"/>
          </a:p>
        </p:txBody>
      </p:sp>
    </p:spTree>
    <p:extLst>
      <p:ext uri="{BB962C8B-B14F-4D97-AF65-F5344CB8AC3E}">
        <p14:creationId xmlns:p14="http://schemas.microsoft.com/office/powerpoint/2010/main" val="2306397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26</a:t>
            </a:fld>
            <a:endParaRPr lang="en-US" dirty="0"/>
          </a:p>
        </p:txBody>
      </p:sp>
    </p:spTree>
    <p:extLst>
      <p:ext uri="{BB962C8B-B14F-4D97-AF65-F5344CB8AC3E}">
        <p14:creationId xmlns:p14="http://schemas.microsoft.com/office/powerpoint/2010/main" val="10418501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28</a:t>
            </a:fld>
            <a:endParaRPr lang="en-US" dirty="0"/>
          </a:p>
        </p:txBody>
      </p:sp>
    </p:spTree>
    <p:extLst>
      <p:ext uri="{BB962C8B-B14F-4D97-AF65-F5344CB8AC3E}">
        <p14:creationId xmlns:p14="http://schemas.microsoft.com/office/powerpoint/2010/main" val="3950059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29</a:t>
            </a:fld>
            <a:endParaRPr lang="en-US" dirty="0"/>
          </a:p>
        </p:txBody>
      </p:sp>
    </p:spTree>
    <p:extLst>
      <p:ext uri="{BB962C8B-B14F-4D97-AF65-F5344CB8AC3E}">
        <p14:creationId xmlns:p14="http://schemas.microsoft.com/office/powerpoint/2010/main" val="335066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30</a:t>
            </a:fld>
            <a:endParaRPr lang="en-US" dirty="0"/>
          </a:p>
        </p:txBody>
      </p:sp>
    </p:spTree>
    <p:extLst>
      <p:ext uri="{BB962C8B-B14F-4D97-AF65-F5344CB8AC3E}">
        <p14:creationId xmlns:p14="http://schemas.microsoft.com/office/powerpoint/2010/main" val="3984848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31</a:t>
            </a:fld>
            <a:endParaRPr lang="en-US" dirty="0"/>
          </a:p>
        </p:txBody>
      </p:sp>
    </p:spTree>
    <p:extLst>
      <p:ext uri="{BB962C8B-B14F-4D97-AF65-F5344CB8AC3E}">
        <p14:creationId xmlns:p14="http://schemas.microsoft.com/office/powerpoint/2010/main" val="41997207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32</a:t>
            </a:fld>
            <a:endParaRPr lang="en-US" dirty="0"/>
          </a:p>
        </p:txBody>
      </p:sp>
    </p:spTree>
    <p:extLst>
      <p:ext uri="{BB962C8B-B14F-4D97-AF65-F5344CB8AC3E}">
        <p14:creationId xmlns:p14="http://schemas.microsoft.com/office/powerpoint/2010/main" val="6359845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33</a:t>
            </a:fld>
            <a:endParaRPr lang="en-US" dirty="0"/>
          </a:p>
        </p:txBody>
      </p:sp>
    </p:spTree>
    <p:extLst>
      <p:ext uri="{BB962C8B-B14F-4D97-AF65-F5344CB8AC3E}">
        <p14:creationId xmlns:p14="http://schemas.microsoft.com/office/powerpoint/2010/main" val="3286020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34</a:t>
            </a:fld>
            <a:endParaRPr lang="en-US" dirty="0"/>
          </a:p>
        </p:txBody>
      </p:sp>
    </p:spTree>
    <p:extLst>
      <p:ext uri="{BB962C8B-B14F-4D97-AF65-F5344CB8AC3E}">
        <p14:creationId xmlns:p14="http://schemas.microsoft.com/office/powerpoint/2010/main" val="1627570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BDB78ABD-A0B5-4536-B35A-838AB62E8223}" type="slidenum">
              <a:rPr lang="en-US" smtClean="0"/>
              <a:t>4</a:t>
            </a:fld>
            <a:endParaRPr lang="en-US"/>
          </a:p>
        </p:txBody>
      </p:sp>
    </p:spTree>
    <p:extLst>
      <p:ext uri="{BB962C8B-B14F-4D97-AF65-F5344CB8AC3E}">
        <p14:creationId xmlns:p14="http://schemas.microsoft.com/office/powerpoint/2010/main" val="33110646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35</a:t>
            </a:fld>
            <a:endParaRPr lang="en-US" dirty="0"/>
          </a:p>
        </p:txBody>
      </p:sp>
    </p:spTree>
    <p:extLst>
      <p:ext uri="{BB962C8B-B14F-4D97-AF65-F5344CB8AC3E}">
        <p14:creationId xmlns:p14="http://schemas.microsoft.com/office/powerpoint/2010/main" val="1839319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36</a:t>
            </a:fld>
            <a:endParaRPr lang="en-US" dirty="0"/>
          </a:p>
        </p:txBody>
      </p:sp>
    </p:spTree>
    <p:extLst>
      <p:ext uri="{BB962C8B-B14F-4D97-AF65-F5344CB8AC3E}">
        <p14:creationId xmlns:p14="http://schemas.microsoft.com/office/powerpoint/2010/main" val="18880541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37</a:t>
            </a:fld>
            <a:endParaRPr lang="en-US" dirty="0"/>
          </a:p>
        </p:txBody>
      </p:sp>
    </p:spTree>
    <p:extLst>
      <p:ext uri="{BB962C8B-B14F-4D97-AF65-F5344CB8AC3E}">
        <p14:creationId xmlns:p14="http://schemas.microsoft.com/office/powerpoint/2010/main" val="26147333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38</a:t>
            </a:fld>
            <a:endParaRPr lang="en-US" dirty="0"/>
          </a:p>
        </p:txBody>
      </p:sp>
    </p:spTree>
    <p:extLst>
      <p:ext uri="{BB962C8B-B14F-4D97-AF65-F5344CB8AC3E}">
        <p14:creationId xmlns:p14="http://schemas.microsoft.com/office/powerpoint/2010/main" val="2444858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39</a:t>
            </a:fld>
            <a:endParaRPr lang="en-US" dirty="0"/>
          </a:p>
        </p:txBody>
      </p:sp>
    </p:spTree>
    <p:extLst>
      <p:ext uri="{BB962C8B-B14F-4D97-AF65-F5344CB8AC3E}">
        <p14:creationId xmlns:p14="http://schemas.microsoft.com/office/powerpoint/2010/main" val="29995582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40</a:t>
            </a:fld>
            <a:endParaRPr lang="en-US" dirty="0"/>
          </a:p>
        </p:txBody>
      </p:sp>
    </p:spTree>
    <p:extLst>
      <p:ext uri="{BB962C8B-B14F-4D97-AF65-F5344CB8AC3E}">
        <p14:creationId xmlns:p14="http://schemas.microsoft.com/office/powerpoint/2010/main" val="26987594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42</a:t>
            </a:fld>
            <a:endParaRPr lang="en-US" dirty="0"/>
          </a:p>
        </p:txBody>
      </p:sp>
    </p:spTree>
    <p:extLst>
      <p:ext uri="{BB962C8B-B14F-4D97-AF65-F5344CB8AC3E}">
        <p14:creationId xmlns:p14="http://schemas.microsoft.com/office/powerpoint/2010/main" val="27948872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52</a:t>
            </a:fld>
            <a:endParaRPr lang="en-US" dirty="0"/>
          </a:p>
        </p:txBody>
      </p:sp>
    </p:spTree>
    <p:extLst>
      <p:ext uri="{BB962C8B-B14F-4D97-AF65-F5344CB8AC3E}">
        <p14:creationId xmlns:p14="http://schemas.microsoft.com/office/powerpoint/2010/main" val="35934230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54</a:t>
            </a:fld>
            <a:endParaRPr lang="en-US" dirty="0"/>
          </a:p>
        </p:txBody>
      </p:sp>
    </p:spTree>
    <p:extLst>
      <p:ext uri="{BB962C8B-B14F-4D97-AF65-F5344CB8AC3E}">
        <p14:creationId xmlns:p14="http://schemas.microsoft.com/office/powerpoint/2010/main" val="3010079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55</a:t>
            </a:fld>
            <a:endParaRPr lang="en-US" dirty="0"/>
          </a:p>
        </p:txBody>
      </p:sp>
    </p:spTree>
    <p:extLst>
      <p:ext uri="{BB962C8B-B14F-4D97-AF65-F5344CB8AC3E}">
        <p14:creationId xmlns:p14="http://schemas.microsoft.com/office/powerpoint/2010/main" val="2279667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a:t>
            </a:fld>
            <a:endParaRPr lang="en-US" dirty="0"/>
          </a:p>
        </p:txBody>
      </p:sp>
    </p:spTree>
    <p:extLst>
      <p:ext uri="{BB962C8B-B14F-4D97-AF65-F5344CB8AC3E}">
        <p14:creationId xmlns:p14="http://schemas.microsoft.com/office/powerpoint/2010/main" val="28426589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56</a:t>
            </a:fld>
            <a:endParaRPr lang="en-US" dirty="0"/>
          </a:p>
        </p:txBody>
      </p:sp>
    </p:spTree>
    <p:extLst>
      <p:ext uri="{BB962C8B-B14F-4D97-AF65-F5344CB8AC3E}">
        <p14:creationId xmlns:p14="http://schemas.microsoft.com/office/powerpoint/2010/main" val="37246913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57</a:t>
            </a:fld>
            <a:endParaRPr lang="en-US" dirty="0"/>
          </a:p>
        </p:txBody>
      </p:sp>
    </p:spTree>
    <p:extLst>
      <p:ext uri="{BB962C8B-B14F-4D97-AF65-F5344CB8AC3E}">
        <p14:creationId xmlns:p14="http://schemas.microsoft.com/office/powerpoint/2010/main" val="5325582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58</a:t>
            </a:fld>
            <a:endParaRPr lang="en-US" dirty="0"/>
          </a:p>
        </p:txBody>
      </p:sp>
    </p:spTree>
    <p:extLst>
      <p:ext uri="{BB962C8B-B14F-4D97-AF65-F5344CB8AC3E}">
        <p14:creationId xmlns:p14="http://schemas.microsoft.com/office/powerpoint/2010/main" val="35934230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59</a:t>
            </a:fld>
            <a:endParaRPr lang="en-US" dirty="0"/>
          </a:p>
        </p:txBody>
      </p:sp>
    </p:spTree>
    <p:extLst>
      <p:ext uri="{BB962C8B-B14F-4D97-AF65-F5344CB8AC3E}">
        <p14:creationId xmlns:p14="http://schemas.microsoft.com/office/powerpoint/2010/main" val="5195484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61</a:t>
            </a:fld>
            <a:endParaRPr lang="en-US" dirty="0"/>
          </a:p>
        </p:txBody>
      </p:sp>
    </p:spTree>
    <p:extLst>
      <p:ext uri="{BB962C8B-B14F-4D97-AF65-F5344CB8AC3E}">
        <p14:creationId xmlns:p14="http://schemas.microsoft.com/office/powerpoint/2010/main" val="10825242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62</a:t>
            </a:fld>
            <a:endParaRPr lang="en-US" dirty="0"/>
          </a:p>
        </p:txBody>
      </p:sp>
    </p:spTree>
    <p:extLst>
      <p:ext uri="{BB962C8B-B14F-4D97-AF65-F5344CB8AC3E}">
        <p14:creationId xmlns:p14="http://schemas.microsoft.com/office/powerpoint/2010/main" val="30674760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63</a:t>
            </a:fld>
            <a:endParaRPr lang="en-US" dirty="0"/>
          </a:p>
        </p:txBody>
      </p:sp>
    </p:spTree>
    <p:extLst>
      <p:ext uri="{BB962C8B-B14F-4D97-AF65-F5344CB8AC3E}">
        <p14:creationId xmlns:p14="http://schemas.microsoft.com/office/powerpoint/2010/main" val="9967748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64</a:t>
            </a:fld>
            <a:endParaRPr lang="en-US" dirty="0"/>
          </a:p>
        </p:txBody>
      </p:sp>
    </p:spTree>
    <p:extLst>
      <p:ext uri="{BB962C8B-B14F-4D97-AF65-F5344CB8AC3E}">
        <p14:creationId xmlns:p14="http://schemas.microsoft.com/office/powerpoint/2010/main" val="8817362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65</a:t>
            </a:fld>
            <a:endParaRPr lang="en-US" dirty="0"/>
          </a:p>
        </p:txBody>
      </p:sp>
    </p:spTree>
    <p:extLst>
      <p:ext uri="{BB962C8B-B14F-4D97-AF65-F5344CB8AC3E}">
        <p14:creationId xmlns:p14="http://schemas.microsoft.com/office/powerpoint/2010/main" val="11609441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66</a:t>
            </a:fld>
            <a:endParaRPr lang="en-US" dirty="0"/>
          </a:p>
        </p:txBody>
      </p:sp>
    </p:spTree>
    <p:extLst>
      <p:ext uri="{BB962C8B-B14F-4D97-AF65-F5344CB8AC3E}">
        <p14:creationId xmlns:p14="http://schemas.microsoft.com/office/powerpoint/2010/main" val="258146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a:t>
            </a:fld>
            <a:endParaRPr lang="en-US" dirty="0"/>
          </a:p>
        </p:txBody>
      </p:sp>
    </p:spTree>
    <p:extLst>
      <p:ext uri="{BB962C8B-B14F-4D97-AF65-F5344CB8AC3E}">
        <p14:creationId xmlns:p14="http://schemas.microsoft.com/office/powerpoint/2010/main" val="38821844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67</a:t>
            </a:fld>
            <a:endParaRPr lang="en-US" dirty="0"/>
          </a:p>
        </p:txBody>
      </p:sp>
    </p:spTree>
    <p:extLst>
      <p:ext uri="{BB962C8B-B14F-4D97-AF65-F5344CB8AC3E}">
        <p14:creationId xmlns:p14="http://schemas.microsoft.com/office/powerpoint/2010/main" val="13155835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78ABD-A0B5-4536-B35A-838AB62E8223}" type="slidenum">
              <a:rPr lang="en-US" smtClean="0"/>
              <a:t>69</a:t>
            </a:fld>
            <a:endParaRPr lang="en-US"/>
          </a:p>
        </p:txBody>
      </p:sp>
    </p:spTree>
    <p:extLst>
      <p:ext uri="{BB962C8B-B14F-4D97-AF65-F5344CB8AC3E}">
        <p14:creationId xmlns:p14="http://schemas.microsoft.com/office/powerpoint/2010/main" val="28469583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78ABD-A0B5-4536-B35A-838AB62E8223}" type="slidenum">
              <a:rPr lang="en-US" smtClean="0"/>
              <a:t>70</a:t>
            </a:fld>
            <a:endParaRPr lang="en-US"/>
          </a:p>
        </p:txBody>
      </p:sp>
    </p:spTree>
    <p:extLst>
      <p:ext uri="{BB962C8B-B14F-4D97-AF65-F5344CB8AC3E}">
        <p14:creationId xmlns:p14="http://schemas.microsoft.com/office/powerpoint/2010/main" val="570856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9</a:t>
            </a:fld>
            <a:endParaRPr lang="en-US" dirty="0"/>
          </a:p>
        </p:txBody>
      </p:sp>
    </p:spTree>
    <p:extLst>
      <p:ext uri="{BB962C8B-B14F-4D97-AF65-F5344CB8AC3E}">
        <p14:creationId xmlns:p14="http://schemas.microsoft.com/office/powerpoint/2010/main" val="3598601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10</a:t>
            </a:fld>
            <a:endParaRPr lang="en-US" dirty="0"/>
          </a:p>
        </p:txBody>
      </p:sp>
    </p:spTree>
    <p:extLst>
      <p:ext uri="{BB962C8B-B14F-4D97-AF65-F5344CB8AC3E}">
        <p14:creationId xmlns:p14="http://schemas.microsoft.com/office/powerpoint/2010/main" val="2556166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11</a:t>
            </a:fld>
            <a:endParaRPr lang="en-US" dirty="0"/>
          </a:p>
        </p:txBody>
      </p:sp>
    </p:spTree>
    <p:extLst>
      <p:ext uri="{BB962C8B-B14F-4D97-AF65-F5344CB8AC3E}">
        <p14:creationId xmlns:p14="http://schemas.microsoft.com/office/powerpoint/2010/main" val="366269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1E45D9-D277-6546-AC9C-3A5BB39C2935}" type="slidenum">
              <a:rPr lang="en-US" smtClean="0"/>
              <a:pPr>
                <a:defRPr/>
              </a:pPr>
              <a:t>12</a:t>
            </a:fld>
            <a:endParaRPr lang="en-US" dirty="0"/>
          </a:p>
        </p:txBody>
      </p:sp>
    </p:spTree>
    <p:extLst>
      <p:ext uri="{BB962C8B-B14F-4D97-AF65-F5344CB8AC3E}">
        <p14:creationId xmlns:p14="http://schemas.microsoft.com/office/powerpoint/2010/main" val="349268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accent1">
                  <a:lumMod val="60000"/>
                  <a:lumOff val="40000"/>
                </a:schemeClr>
              </a:buClr>
              <a:defRPr/>
            </a:lvl1pPr>
            <a:lvl2pPr>
              <a:buClr>
                <a:schemeClr val="accent1">
                  <a:lumMod val="60000"/>
                  <a:lumOff val="40000"/>
                </a:schemeClr>
              </a:buClr>
              <a:defRPr/>
            </a:lvl2pPr>
            <a:lvl3pPr>
              <a:buClr>
                <a:schemeClr val="accent1">
                  <a:lumMod val="60000"/>
                  <a:lumOff val="40000"/>
                </a:schemeClr>
              </a:buClr>
              <a:defRPr/>
            </a:lvl3pPr>
            <a:lvl4pPr>
              <a:buClr>
                <a:schemeClr val="accent1">
                  <a:lumMod val="60000"/>
                  <a:lumOff val="40000"/>
                </a:schemeClr>
              </a:buClr>
              <a:defRPr/>
            </a:lvl4pPr>
            <a:lvl5pPr>
              <a:buClr>
                <a:schemeClr val="accent1">
                  <a:lumMod val="60000"/>
                  <a:lumOff val="40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3"/>
          <p:cNvSpPr>
            <a:spLocks noGrp="1" noChangeArrowheads="1"/>
          </p:cNvSpPr>
          <p:nvPr>
            <p:ph type="ftr" sz="quarter" idx="10"/>
          </p:nvPr>
        </p:nvSpPr>
        <p:spPr>
          <a:ln/>
        </p:spPr>
        <p:txBody>
          <a:bodyPr/>
          <a:lstStyle>
            <a:lvl1pPr>
              <a:defRPr/>
            </a:lvl1pPr>
          </a:lstStyle>
          <a:p>
            <a:pPr>
              <a:defRPr/>
            </a:pPr>
            <a:r>
              <a:rPr lang="en-US" dirty="0"/>
              <a:t>CDC. MMWR 2006;55:RR-5</a:t>
            </a: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ftr" sz="quarter" idx="10"/>
          </p:nvPr>
        </p:nvSpPr>
        <p:spPr>
          <a:ln/>
        </p:spPr>
        <p:txBody>
          <a:bodyPr/>
          <a:lstStyle>
            <a:lvl1pPr>
              <a:defRPr/>
            </a:lvl1pPr>
          </a:lstStyle>
          <a:p>
            <a:pPr>
              <a:defRPr/>
            </a:pPr>
            <a:r>
              <a:rPr lang="en-US" dirty="0"/>
              <a:t>CDC. MMWR 2006;55:RR-5</a:t>
            </a:r>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52600"/>
            <a:ext cx="3810000" cy="43434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52600"/>
            <a:ext cx="3810000" cy="43434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3"/>
          <p:cNvSpPr>
            <a:spLocks noGrp="1" noChangeArrowheads="1"/>
          </p:cNvSpPr>
          <p:nvPr>
            <p:ph type="ftr" sz="quarter" idx="10"/>
          </p:nvPr>
        </p:nvSpPr>
        <p:spPr>
          <a:ln/>
        </p:spPr>
        <p:txBody>
          <a:bodyPr/>
          <a:lstStyle>
            <a:lvl1pPr>
              <a:defRPr/>
            </a:lvl1pPr>
          </a:lstStyle>
          <a:p>
            <a:pPr>
              <a:defRPr/>
            </a:pPr>
            <a:r>
              <a:rPr lang="en-US" dirty="0"/>
              <a:t>CDC. MMWR 2006;55:RR-5</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slide" Target="../slides/slide7.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title"/>
          </p:nvPr>
        </p:nvSpPr>
        <p:spPr bwMode="auto">
          <a:xfrm>
            <a:off x="685800" y="381000"/>
            <a:ext cx="7772400" cy="914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dirty="0"/>
              <a:t>Click to edit Master title style</a:t>
            </a:r>
          </a:p>
        </p:txBody>
      </p:sp>
      <p:sp>
        <p:nvSpPr>
          <p:cNvPr id="1027" name="Rectangle 11"/>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61" name="Rectangle 13"/>
          <p:cNvSpPr>
            <a:spLocks noGrp="1" noChangeArrowheads="1"/>
          </p:cNvSpPr>
          <p:nvPr>
            <p:ph type="ftr" sz="quarter" idx="3"/>
          </p:nvPr>
        </p:nvSpPr>
        <p:spPr bwMode="auto">
          <a:xfrm>
            <a:off x="685800" y="6096000"/>
            <a:ext cx="5049982" cy="609600"/>
          </a:xfrm>
          <a:prstGeom prst="rect">
            <a:avLst/>
          </a:prstGeom>
          <a:noFill/>
          <a:ln w="9525">
            <a:noFill/>
            <a:miter lim="800000"/>
            <a:headEnd/>
            <a:tailEnd/>
          </a:ln>
          <a:effectLst/>
        </p:spPr>
        <p:txBody>
          <a:bodyPr vert="horz" wrap="none" lIns="92075" tIns="46038" rIns="92075" bIns="46038" numCol="1" anchor="t" anchorCtr="0" compatLnSpc="1">
            <a:prstTxWarp prst="textNoShape">
              <a:avLst/>
            </a:prstTxWarp>
          </a:bodyPr>
          <a:lstStyle>
            <a:lvl1pPr>
              <a:defRPr sz="1200" b="0" i="0">
                <a:solidFill>
                  <a:srgbClr val="000000"/>
                </a:solidFill>
                <a:effectLst/>
                <a:latin typeface="Calibri" panose="020F0502020204030204" pitchFamily="34" charset="0"/>
                <a:cs typeface="Arial"/>
              </a:defRPr>
            </a:lvl1pPr>
          </a:lstStyle>
          <a:p>
            <a:pPr>
              <a:defRPr/>
            </a:pPr>
            <a:r>
              <a:rPr lang="en-US" dirty="0"/>
              <a:t>CDC. MMWR 2006;55:RR-5</a:t>
            </a:r>
          </a:p>
        </p:txBody>
      </p:sp>
      <p:sp>
        <p:nvSpPr>
          <p:cNvPr id="2064" name="Line 16"/>
          <p:cNvSpPr>
            <a:spLocks noChangeShapeType="1"/>
          </p:cNvSpPr>
          <p:nvPr/>
        </p:nvSpPr>
        <p:spPr bwMode="auto">
          <a:xfrm>
            <a:off x="685800" y="1295400"/>
            <a:ext cx="7772400" cy="0"/>
          </a:xfrm>
          <a:prstGeom prst="line">
            <a:avLst/>
          </a:prstGeom>
          <a:noFill/>
          <a:ln w="38100">
            <a:solidFill>
              <a:schemeClr val="accent1">
                <a:lumMod val="60000"/>
                <a:lumOff val="40000"/>
              </a:schemeClr>
            </a:solidFill>
            <a:round/>
            <a:headEnd/>
            <a:tailEnd/>
          </a:ln>
          <a:effectLst/>
        </p:spPr>
        <p:txBody>
          <a:bodyPr wrap="none" anchor="ctr">
            <a:prstTxWarp prst="textNoShape">
              <a:avLst/>
            </a:prstTxWarp>
          </a:bodyPr>
          <a:lstStyle/>
          <a:p>
            <a:pPr>
              <a:defRPr/>
            </a:pPr>
            <a:endParaRPr lang="en-US" dirty="0">
              <a:latin typeface="Times New Roman" pitchFamily="-105" charset="0"/>
            </a:endParaRPr>
          </a:p>
        </p:txBody>
      </p:sp>
      <p:sp>
        <p:nvSpPr>
          <p:cNvPr id="6" name="Line 16"/>
          <p:cNvSpPr>
            <a:spLocks noChangeShapeType="1"/>
          </p:cNvSpPr>
          <p:nvPr/>
        </p:nvSpPr>
        <p:spPr bwMode="auto">
          <a:xfrm>
            <a:off x="685800" y="6096000"/>
            <a:ext cx="7772400" cy="0"/>
          </a:xfrm>
          <a:prstGeom prst="line">
            <a:avLst/>
          </a:prstGeom>
          <a:noFill/>
          <a:ln w="38100">
            <a:solidFill>
              <a:schemeClr val="accent1">
                <a:lumMod val="60000"/>
                <a:lumOff val="40000"/>
              </a:schemeClr>
            </a:solidFill>
            <a:round/>
            <a:headEnd/>
            <a:tailEnd/>
          </a:ln>
          <a:effectLst/>
        </p:spPr>
        <p:txBody>
          <a:bodyPr wrap="none" anchor="ctr">
            <a:prstTxWarp prst="textNoShape">
              <a:avLst/>
            </a:prstTxWarp>
          </a:bodyPr>
          <a:lstStyle/>
          <a:p>
            <a:pPr>
              <a:defRPr/>
            </a:pPr>
            <a:endParaRPr lang="en-US" dirty="0">
              <a:latin typeface="Times New Roman" pitchFamily="-105" charset="0"/>
            </a:endParaRPr>
          </a:p>
        </p:txBody>
      </p:sp>
      <p:sp>
        <p:nvSpPr>
          <p:cNvPr id="9" name="Action Button: Forward or Next 8">
            <a:hlinkClick r:id="" action="ppaction://hlinkshowjump?jump=previousslide" highlightClick="1"/>
          </p:cNvPr>
          <p:cNvSpPr/>
          <p:nvPr userDrawn="1"/>
        </p:nvSpPr>
        <p:spPr>
          <a:xfrm rot="10800000">
            <a:off x="7111779" y="6230774"/>
            <a:ext cx="376291" cy="432204"/>
          </a:xfrm>
          <a:prstGeom prst="actionButtonForwardNext">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Home 9">
            <a:hlinkClick r:id="rId5" action="ppaction://hlinksldjump" highlightClick="1"/>
          </p:cNvPr>
          <p:cNvSpPr/>
          <p:nvPr userDrawn="1"/>
        </p:nvSpPr>
        <p:spPr>
          <a:xfrm>
            <a:off x="7549309" y="6224375"/>
            <a:ext cx="374904" cy="432204"/>
          </a:xfrm>
          <a:prstGeom prst="actionButtonHome">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Tree>
  </p:cSld>
  <p:clrMap bg1="dk2" tx1="lt1" bg2="dk1" tx2="lt2" accent1="accent1" accent2="accent2" accent3="accent3" accent4="accent4" accent5="accent5" accent6="accent6" hlink="hlink" folHlink="folHlink"/>
  <p:sldLayoutIdLst>
    <p:sldLayoutId id="2147483716" r:id="rId1"/>
    <p:sldLayoutId id="2147483717" r:id="rId2"/>
    <p:sldLayoutId id="2147483718" r:id="rId3"/>
  </p:sldLayoutIdLst>
  <p:transition>
    <p:zoom/>
  </p:transition>
  <p:hf hdr="0" ftr="0" dt="0"/>
  <p:txStyles>
    <p:titleStyle>
      <a:lvl1pPr algn="l" rtl="0" eaLnBrk="1" fontAlgn="base" hangingPunct="1">
        <a:spcBef>
          <a:spcPct val="0"/>
        </a:spcBef>
        <a:spcAft>
          <a:spcPct val="0"/>
        </a:spcAft>
        <a:defRPr sz="2800" b="1">
          <a:solidFill>
            <a:schemeClr val="bg2"/>
          </a:solidFill>
          <a:latin typeface="Calibri" panose="020F0502020204030204" pitchFamily="34" charset="0"/>
          <a:ea typeface="ＭＳ Ｐゴシック" pitchFamily="-105" charset="-128"/>
          <a:cs typeface="Calibri" panose="020F0502020204030204" pitchFamily="34" charset="0"/>
        </a:defRPr>
      </a:lvl1pPr>
      <a:lvl2pPr algn="l" rtl="0" eaLnBrk="1" fontAlgn="base" hangingPunct="1">
        <a:spcBef>
          <a:spcPct val="0"/>
        </a:spcBef>
        <a:spcAft>
          <a:spcPct val="0"/>
        </a:spcAft>
        <a:defRPr sz="2800" b="1">
          <a:solidFill>
            <a:schemeClr val="bg2"/>
          </a:solidFill>
          <a:effectLst>
            <a:outerShdw blurRad="38100" dist="38100" dir="2700000" algn="tl">
              <a:srgbClr val="000000"/>
            </a:outerShdw>
          </a:effectLst>
          <a:latin typeface="Arial" pitchFamily="-105" charset="0"/>
          <a:ea typeface="ＭＳ Ｐゴシック" pitchFamily="-105" charset="-128"/>
          <a:cs typeface="ＭＳ Ｐゴシック" pitchFamily="-105" charset="-128"/>
        </a:defRPr>
      </a:lvl2pPr>
      <a:lvl3pPr algn="l" rtl="0" eaLnBrk="1" fontAlgn="base" hangingPunct="1">
        <a:spcBef>
          <a:spcPct val="0"/>
        </a:spcBef>
        <a:spcAft>
          <a:spcPct val="0"/>
        </a:spcAft>
        <a:defRPr sz="2800" b="1">
          <a:solidFill>
            <a:schemeClr val="bg2"/>
          </a:solidFill>
          <a:effectLst>
            <a:outerShdw blurRad="38100" dist="38100" dir="2700000" algn="tl">
              <a:srgbClr val="000000"/>
            </a:outerShdw>
          </a:effectLst>
          <a:latin typeface="Arial" pitchFamily="-105" charset="0"/>
          <a:ea typeface="ＭＳ Ｐゴシック" pitchFamily="-105" charset="-128"/>
          <a:cs typeface="ＭＳ Ｐゴシック" pitchFamily="-105" charset="-128"/>
        </a:defRPr>
      </a:lvl3pPr>
      <a:lvl4pPr algn="l" rtl="0" eaLnBrk="1" fontAlgn="base" hangingPunct="1">
        <a:spcBef>
          <a:spcPct val="0"/>
        </a:spcBef>
        <a:spcAft>
          <a:spcPct val="0"/>
        </a:spcAft>
        <a:defRPr sz="2800" b="1">
          <a:solidFill>
            <a:schemeClr val="bg2"/>
          </a:solidFill>
          <a:effectLst>
            <a:outerShdw blurRad="38100" dist="38100" dir="2700000" algn="tl">
              <a:srgbClr val="000000"/>
            </a:outerShdw>
          </a:effectLst>
          <a:latin typeface="Arial" pitchFamily="-105" charset="0"/>
          <a:ea typeface="ＭＳ Ｐゴシック" pitchFamily="-105" charset="-128"/>
          <a:cs typeface="ＭＳ Ｐゴシック" pitchFamily="-105" charset="-128"/>
        </a:defRPr>
      </a:lvl4pPr>
      <a:lvl5pPr algn="l" rtl="0" eaLnBrk="1" fontAlgn="base" hangingPunct="1">
        <a:spcBef>
          <a:spcPct val="0"/>
        </a:spcBef>
        <a:spcAft>
          <a:spcPct val="0"/>
        </a:spcAft>
        <a:defRPr sz="2800" b="1">
          <a:solidFill>
            <a:schemeClr val="bg2"/>
          </a:solidFill>
          <a:effectLst>
            <a:outerShdw blurRad="38100" dist="38100" dir="2700000" algn="tl">
              <a:srgbClr val="000000"/>
            </a:outerShdw>
          </a:effectLst>
          <a:latin typeface="Arial" pitchFamily="-105" charset="0"/>
          <a:ea typeface="ＭＳ Ｐゴシック" pitchFamily="-105" charset="-128"/>
          <a:cs typeface="ＭＳ Ｐゴシック" pitchFamily="-105" charset="-128"/>
        </a:defRPr>
      </a:lvl5pPr>
      <a:lvl6pPr marL="457200" algn="l" rtl="0" eaLnBrk="1" fontAlgn="base" hangingPunct="1">
        <a:spcBef>
          <a:spcPct val="0"/>
        </a:spcBef>
        <a:spcAft>
          <a:spcPct val="0"/>
        </a:spcAft>
        <a:defRPr sz="2800">
          <a:solidFill>
            <a:srgbClr val="FFFFFF"/>
          </a:solidFill>
          <a:effectLst>
            <a:outerShdw blurRad="38100" dist="38100" dir="2700000" algn="tl">
              <a:srgbClr val="000000"/>
            </a:outerShdw>
          </a:effectLst>
          <a:latin typeface="Arial" pitchFamily="-105" charset="0"/>
        </a:defRPr>
      </a:lvl6pPr>
      <a:lvl7pPr marL="914400" algn="l" rtl="0" eaLnBrk="1" fontAlgn="base" hangingPunct="1">
        <a:spcBef>
          <a:spcPct val="0"/>
        </a:spcBef>
        <a:spcAft>
          <a:spcPct val="0"/>
        </a:spcAft>
        <a:defRPr sz="2800">
          <a:solidFill>
            <a:srgbClr val="FFFFFF"/>
          </a:solidFill>
          <a:effectLst>
            <a:outerShdw blurRad="38100" dist="38100" dir="2700000" algn="tl">
              <a:srgbClr val="000000"/>
            </a:outerShdw>
          </a:effectLst>
          <a:latin typeface="Arial" pitchFamily="-105" charset="0"/>
        </a:defRPr>
      </a:lvl7pPr>
      <a:lvl8pPr marL="1371600" algn="l" rtl="0" eaLnBrk="1" fontAlgn="base" hangingPunct="1">
        <a:spcBef>
          <a:spcPct val="0"/>
        </a:spcBef>
        <a:spcAft>
          <a:spcPct val="0"/>
        </a:spcAft>
        <a:defRPr sz="2800">
          <a:solidFill>
            <a:srgbClr val="FFFFFF"/>
          </a:solidFill>
          <a:effectLst>
            <a:outerShdw blurRad="38100" dist="38100" dir="2700000" algn="tl">
              <a:srgbClr val="000000"/>
            </a:outerShdw>
          </a:effectLst>
          <a:latin typeface="Arial" pitchFamily="-105" charset="0"/>
        </a:defRPr>
      </a:lvl8pPr>
      <a:lvl9pPr marL="1828800" algn="l" rtl="0" eaLnBrk="1" fontAlgn="base" hangingPunct="1">
        <a:spcBef>
          <a:spcPct val="0"/>
        </a:spcBef>
        <a:spcAft>
          <a:spcPct val="0"/>
        </a:spcAft>
        <a:defRPr sz="2800">
          <a:solidFill>
            <a:srgbClr val="FFFFFF"/>
          </a:solidFill>
          <a:effectLst>
            <a:outerShdw blurRad="38100" dist="38100" dir="2700000" algn="tl">
              <a:srgbClr val="000000"/>
            </a:outerShdw>
          </a:effectLst>
          <a:latin typeface="Arial" pitchFamily="-105" charset="0"/>
        </a:defRPr>
      </a:lvl9pPr>
    </p:titleStyle>
    <p:bodyStyle>
      <a:lvl1pPr marL="342900" indent="-342900" algn="l" rtl="0" eaLnBrk="1" fontAlgn="base" hangingPunct="1">
        <a:spcBef>
          <a:spcPct val="20000"/>
        </a:spcBef>
        <a:spcAft>
          <a:spcPct val="0"/>
        </a:spcAft>
        <a:buClr>
          <a:srgbClr val="FF0000"/>
        </a:buClr>
        <a:buSzPct val="50000"/>
        <a:buFont typeface="Wingdings" panose="05000000000000000000" pitchFamily="2" charset="2"/>
        <a:buChar char="§"/>
        <a:defRPr sz="2400" b="0">
          <a:solidFill>
            <a:srgbClr val="000000"/>
          </a:solidFill>
          <a:latin typeface="Calibri" panose="020F0502020204030204" pitchFamily="34" charset="0"/>
          <a:ea typeface="ＭＳ Ｐゴシック" pitchFamily="-105" charset="-128"/>
          <a:cs typeface="Calibri" panose="020F0502020204030204" pitchFamily="34" charset="0"/>
        </a:defRPr>
      </a:lvl1pPr>
      <a:lvl2pPr marL="742950" indent="-285750" algn="l" rtl="0" eaLnBrk="1" fontAlgn="base" hangingPunct="1">
        <a:spcBef>
          <a:spcPct val="20000"/>
        </a:spcBef>
        <a:spcAft>
          <a:spcPct val="0"/>
        </a:spcAft>
        <a:buClr>
          <a:srgbClr val="FF0000"/>
        </a:buClr>
        <a:buSzPct val="80000"/>
        <a:buFont typeface="Symbol" charset="2"/>
        <a:buChar char="¾"/>
        <a:defRPr sz="2400" b="0">
          <a:solidFill>
            <a:srgbClr val="000000"/>
          </a:solidFill>
          <a:latin typeface="Calibri" panose="020F0502020204030204" pitchFamily="34" charset="0"/>
          <a:ea typeface="ＭＳ Ｐゴシック" pitchFamily="-105" charset="-128"/>
        </a:defRPr>
      </a:lvl2pPr>
      <a:lvl3pPr marL="1143000" indent="-228600" algn="l" rtl="0" eaLnBrk="1" fontAlgn="base" hangingPunct="1">
        <a:spcBef>
          <a:spcPct val="20000"/>
        </a:spcBef>
        <a:spcAft>
          <a:spcPct val="0"/>
        </a:spcAft>
        <a:buClr>
          <a:srgbClr val="FF0000"/>
        </a:buClr>
        <a:buSzPct val="50000"/>
        <a:buFont typeface="Wingdings" charset="2"/>
        <a:buChar char="Ø"/>
        <a:defRPr sz="2400" b="0">
          <a:solidFill>
            <a:srgbClr val="000000"/>
          </a:solidFill>
          <a:latin typeface="Calibri" panose="020F0502020204030204" pitchFamily="34" charset="0"/>
          <a:ea typeface="ＭＳ Ｐゴシック" pitchFamily="-105" charset="-128"/>
        </a:defRPr>
      </a:lvl3pPr>
      <a:lvl4pPr marL="1600200" indent="-228600" algn="l" rtl="0" eaLnBrk="1" fontAlgn="base" hangingPunct="1">
        <a:spcBef>
          <a:spcPct val="20000"/>
        </a:spcBef>
        <a:spcAft>
          <a:spcPct val="0"/>
        </a:spcAft>
        <a:buClr>
          <a:schemeClr val="hlink"/>
        </a:buClr>
        <a:buSzPct val="50000"/>
        <a:defRPr sz="2400" b="0">
          <a:solidFill>
            <a:srgbClr val="000000"/>
          </a:solidFill>
          <a:latin typeface="Calibri" panose="020F0502020204030204" pitchFamily="34" charset="0"/>
          <a:ea typeface="ＭＳ Ｐゴシック" pitchFamily="-105" charset="-128"/>
        </a:defRPr>
      </a:lvl4pPr>
      <a:lvl5pPr marL="2057400" indent="-228600" algn="l" rtl="0" eaLnBrk="1" fontAlgn="base" hangingPunct="1">
        <a:spcBef>
          <a:spcPct val="20000"/>
        </a:spcBef>
        <a:spcAft>
          <a:spcPct val="0"/>
        </a:spcAft>
        <a:buClr>
          <a:schemeClr val="hlink"/>
        </a:buClr>
        <a:buSzPct val="50000"/>
        <a:defRPr sz="2400" b="0">
          <a:solidFill>
            <a:srgbClr val="000000"/>
          </a:solidFill>
          <a:latin typeface="Calibri" panose="020F0502020204030204" pitchFamily="34" charset="0"/>
          <a:ea typeface="ＭＳ Ｐゴシック" pitchFamily="-105" charset="-128"/>
        </a:defRPr>
      </a:lvl5pPr>
      <a:lvl6pPr marL="25146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6pPr>
      <a:lvl7pPr marL="29718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7pPr>
      <a:lvl8pPr marL="34290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8pPr>
      <a:lvl9pPr marL="38862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14.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9.xml"/><Relationship Id="rId4" Type="http://schemas.openxmlformats.org/officeDocument/2006/relationships/slide" Target="slide20.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slide" Target="slide2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slide" Target="slide26.xml"/><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slide" Target="slide39.xml"/><Relationship Id="rId3" Type="http://schemas.openxmlformats.org/officeDocument/2006/relationships/slide" Target="slide34.xml"/><Relationship Id="rId7" Type="http://schemas.openxmlformats.org/officeDocument/2006/relationships/slide" Target="slide30.xml"/><Relationship Id="rId12" Type="http://schemas.openxmlformats.org/officeDocument/2006/relationships/slide" Target="slide38.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slide" Target="slide29.xml"/><Relationship Id="rId11" Type="http://schemas.openxmlformats.org/officeDocument/2006/relationships/slide" Target="slide33.xml"/><Relationship Id="rId5" Type="http://schemas.openxmlformats.org/officeDocument/2006/relationships/slide" Target="slide37.xml"/><Relationship Id="rId10" Type="http://schemas.openxmlformats.org/officeDocument/2006/relationships/slide" Target="slide36.xml"/><Relationship Id="rId4" Type="http://schemas.openxmlformats.org/officeDocument/2006/relationships/slide" Target="slide32.xml"/><Relationship Id="rId9" Type="http://schemas.openxmlformats.org/officeDocument/2006/relationships/slide" Target="slide35.xml"/></Relationships>
</file>

<file path=ppt/slides/_rels/slide2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7" Type="http://schemas.openxmlformats.org/officeDocument/2006/relationships/slide" Target="slide46.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slide" Target="slide44.xml"/><Relationship Id="rId5" Type="http://schemas.openxmlformats.org/officeDocument/2006/relationships/slide" Target="slide43.xml"/><Relationship Id="rId4" Type="http://schemas.openxmlformats.org/officeDocument/2006/relationships/slide" Target="slide42.xml"/></Relationships>
</file>

<file path=ppt/slides/_rels/slide41.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slide" Target="slide45.xml"/></Relationships>
</file>

<file path=ppt/slides/_rels/slide43.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slide" Target="slide48.xml"/><Relationship Id="rId7" Type="http://schemas.openxmlformats.org/officeDocument/2006/relationships/slide" Target="slide52.xml"/><Relationship Id="rId2" Type="http://schemas.openxmlformats.org/officeDocument/2006/relationships/slide" Target="slide47.xml"/><Relationship Id="rId1" Type="http://schemas.openxmlformats.org/officeDocument/2006/relationships/slideLayout" Target="../slideLayouts/slideLayout1.xml"/><Relationship Id="rId6" Type="http://schemas.openxmlformats.org/officeDocument/2006/relationships/slide" Target="slide51.xml"/><Relationship Id="rId5" Type="http://schemas.openxmlformats.org/officeDocument/2006/relationships/slide" Target="slide50.xml"/><Relationship Id="rId4" Type="http://schemas.openxmlformats.org/officeDocument/2006/relationships/slide" Target="slide49.xml"/></Relationships>
</file>

<file path=ppt/slides/_rels/slide47.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ww.cdc.gov/vaccines/hcp/acip-recs/vacc-specific/index.html" TargetMode="External"/><Relationship Id="rId2" Type="http://schemas.openxmlformats.org/officeDocument/2006/relationships/slide" Target="slide4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2.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slide" Target="slide46.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7" Type="http://schemas.openxmlformats.org/officeDocument/2006/relationships/slide" Target="slide59.xm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slide" Target="slide58.xml"/><Relationship Id="rId5" Type="http://schemas.openxmlformats.org/officeDocument/2006/relationships/slide" Target="slide57.xml"/><Relationship Id="rId4" Type="http://schemas.openxmlformats.org/officeDocument/2006/relationships/slide" Target="slide56.xml"/></Relationships>
</file>

<file path=ppt/slides/_rels/slide55.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slide" Target="slide59.xml"/></Relationships>
</file>

<file path=ppt/slides/_rels/slide56.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slide" Target="slide59.xml"/></Relationships>
</file>

<file path=ppt/slides/_rels/slide57.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slide" Target="slide59.xml"/><Relationship Id="rId5" Type="http://schemas.openxmlformats.org/officeDocument/2006/relationships/slide" Target="slide54.xml"/><Relationship Id="rId4" Type="http://schemas.openxmlformats.org/officeDocument/2006/relationships/hyperlink" Target="https://www.ncbi.nlm.nih.gov/pubmed/23465023"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slide" Target="slide59.xml"/><Relationship Id="rId5" Type="http://schemas.openxmlformats.org/officeDocument/2006/relationships/image" Target="../media/image6.emf"/><Relationship Id="rId4" Type="http://schemas.openxmlformats.org/officeDocument/2006/relationships/slide" Target="slide54.xml"/></Relationships>
</file>

<file path=ppt/slides/_rels/slide59.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slide" Target="slide64.xml"/><Relationship Id="rId4" Type="http://schemas.openxmlformats.org/officeDocument/2006/relationships/slide" Target="slide63.xml"/></Relationships>
</file>

<file path=ppt/slides/_rels/slide62.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slide" Target="slide61.xml"/></Relationships>
</file>

<file path=ppt/slides/_rels/slide63.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slide" Target="slide61.xml"/></Relationships>
</file>

<file path=ppt/slides/_rels/slide64.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slide" Target="slide66.xml"/><Relationship Id="rId4" Type="http://schemas.openxmlformats.org/officeDocument/2006/relationships/slide" Target="slide61.xml"/></Relationships>
</file>

<file path=ppt/slides/_rels/slide65.xml.rels><?xml version="1.0" encoding="UTF-8" standalone="yes"?>
<Relationships xmlns="http://schemas.openxmlformats.org/package/2006/relationships"><Relationship Id="rId3" Type="http://schemas.openxmlformats.org/officeDocument/2006/relationships/hyperlink" Target="https://www.ncbi.nlm.nih.gov/pulmed/23465023"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slide" Target="slide66.xml"/><Relationship Id="rId4" Type="http://schemas.openxmlformats.org/officeDocument/2006/relationships/slide" Target="slide61.xml"/></Relationships>
</file>

<file path=ppt/slides/_rels/slide66.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8" Type="http://schemas.openxmlformats.org/officeDocument/2006/relationships/hyperlink" Target="https://www.cdc.gov/vaccines/pubs/pinkbook/downloads/appendices/a/age-interval-table.pdf" TargetMode="External"/><Relationship Id="rId3" Type="http://schemas.openxmlformats.org/officeDocument/2006/relationships/hyperlink" Target="https://www.idsociety.org/practice-guideline/vaccination-of-the-immunocompromised-host/" TargetMode="External"/><Relationship Id="rId7" Type="http://schemas.openxmlformats.org/officeDocument/2006/relationships/hyperlink" Target="https://www.cdc.gov/vaccines/hcp/acip-recs/vacc-specific/index.html" TargetMode="External"/><Relationship Id="rId2" Type="http://schemas.openxmlformats.org/officeDocument/2006/relationships/hyperlink" Target="https://www.ncbi.nlm.nih.gov/pubmed/31002409" TargetMode="External"/><Relationship Id="rId1" Type="http://schemas.openxmlformats.org/officeDocument/2006/relationships/slideLayout" Target="../slideLayouts/slideLayout1.xml"/><Relationship Id="rId6" Type="http://schemas.openxmlformats.org/officeDocument/2006/relationships/hyperlink" Target="https://www.cdc.gov/vaccines/schedules/hcp/imz/child-adolescent.html" TargetMode="External"/><Relationship Id="rId5" Type="http://schemas.openxmlformats.org/officeDocument/2006/relationships/hyperlink" Target="https://www.ncbi.nlm.nih.gov/pmc/articles/PMC3103296/" TargetMode="External"/><Relationship Id="rId4" Type="http://schemas.openxmlformats.org/officeDocument/2006/relationships/hyperlink" Target="https://www.ncbi.nlm.nih.gov/pubmed/19861986" TargetMode="Externa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slide" Target="slide46.xml"/><Relationship Id="rId13" Type="http://schemas.openxmlformats.org/officeDocument/2006/relationships/slide" Target="slide59.xml"/><Relationship Id="rId18" Type="http://schemas.openxmlformats.org/officeDocument/2006/relationships/slide" Target="slide52.xml"/><Relationship Id="rId3" Type="http://schemas.openxmlformats.org/officeDocument/2006/relationships/slide" Target="slide14.xml"/><Relationship Id="rId7" Type="http://schemas.openxmlformats.org/officeDocument/2006/relationships/slide" Target="slide40.xml"/><Relationship Id="rId12" Type="http://schemas.openxmlformats.org/officeDocument/2006/relationships/slide" Target="slide45.xml"/><Relationship Id="rId17" Type="http://schemas.openxmlformats.org/officeDocument/2006/relationships/slide" Target="slide66.xml"/><Relationship Id="rId2" Type="http://schemas.openxmlformats.org/officeDocument/2006/relationships/slide" Target="slide9.xml"/><Relationship Id="rId16"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28.xml"/><Relationship Id="rId11" Type="http://schemas.openxmlformats.org/officeDocument/2006/relationships/slide" Target="slide26.xml"/><Relationship Id="rId5" Type="http://schemas.openxmlformats.org/officeDocument/2006/relationships/slide" Target="slide21.xml"/><Relationship Id="rId15" Type="http://schemas.openxmlformats.org/officeDocument/2006/relationships/slide" Target="slide39.xml"/><Relationship Id="rId10" Type="http://schemas.openxmlformats.org/officeDocument/2006/relationships/slide" Target="slide60.xml"/><Relationship Id="rId19" Type="http://schemas.openxmlformats.org/officeDocument/2006/relationships/slide" Target="slide67.xml"/><Relationship Id="rId4" Type="http://schemas.openxmlformats.org/officeDocument/2006/relationships/slide" Target="slide15.xml"/><Relationship Id="rId9" Type="http://schemas.openxmlformats.org/officeDocument/2006/relationships/slide" Target="slide54.xml"/><Relationship Id="rId14" Type="http://schemas.openxmlformats.org/officeDocument/2006/relationships/slide" Target="slide68.xml"/></Relationships>
</file>

<file path=ppt/slides/_rels/slide70.xml.rels><?xml version="1.0" encoding="UTF-8" standalone="yes"?>
<Relationships xmlns="http://schemas.openxmlformats.org/package/2006/relationships"><Relationship Id="rId3" Type="http://schemas.openxmlformats.org/officeDocument/2006/relationships/hyperlink" Target="mailto:tanvi.sharma@childrens.harvad.edu"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12.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51566"/>
            <a:ext cx="7772400" cy="1362075"/>
          </a:xfrm>
        </p:spPr>
        <p:txBody>
          <a:bodyPr>
            <a:normAutofit fontScale="90000"/>
          </a:bodyPr>
          <a:lstStyle/>
          <a:p>
            <a:pPr algn="ctr"/>
            <a:r>
              <a:rPr lang="en-US" sz="3600" cap="none" dirty="0">
                <a:solidFill>
                  <a:schemeClr val="bg2"/>
                </a:solidFill>
              </a:rPr>
              <a:t>Immunization Module:</a:t>
            </a:r>
            <a:r>
              <a:rPr lang="en-US" sz="3600" cap="none" dirty="0">
                <a:solidFill>
                  <a:schemeClr val="tx1"/>
                </a:solidFill>
              </a:rPr>
              <a:t/>
            </a:r>
            <a:br>
              <a:rPr lang="en-US" sz="3600" cap="none" dirty="0">
                <a:solidFill>
                  <a:schemeClr val="tx1"/>
                </a:solidFill>
              </a:rPr>
            </a:br>
            <a:r>
              <a:rPr lang="en-US" sz="3600" cap="none" dirty="0">
                <a:solidFill>
                  <a:schemeClr val="bg2"/>
                </a:solidFill>
              </a:rPr>
              <a:t>Vaccination of the Pediatric </a:t>
            </a:r>
            <a:r>
              <a:rPr lang="en-US" sz="3600" cap="none" dirty="0"/>
              <a:t>Hematopoietic Cell</a:t>
            </a:r>
            <a:r>
              <a:rPr lang="en-US" sz="3600" cap="none" dirty="0">
                <a:solidFill>
                  <a:schemeClr val="bg2"/>
                </a:solidFill>
              </a:rPr>
              <a:t> Transplantation Recipient</a:t>
            </a:r>
          </a:p>
        </p:txBody>
      </p:sp>
      <p:sp>
        <p:nvSpPr>
          <p:cNvPr id="3" name="Subtitle 2"/>
          <p:cNvSpPr>
            <a:spLocks noGrp="1"/>
          </p:cNvSpPr>
          <p:nvPr>
            <p:ph type="body" idx="1"/>
          </p:nvPr>
        </p:nvSpPr>
        <p:spPr>
          <a:xfrm>
            <a:off x="1096386" y="4324350"/>
            <a:ext cx="7027334" cy="1202266"/>
          </a:xfrm>
        </p:spPr>
        <p:txBody>
          <a:bodyPr/>
          <a:lstStyle/>
          <a:p>
            <a:pPr algn="ctr"/>
            <a:r>
              <a:rPr lang="en-US" sz="2400" dirty="0"/>
              <a:t>A Pediatric Transplant Infectious Diseases </a:t>
            </a:r>
          </a:p>
          <a:p>
            <a:pPr algn="ctr"/>
            <a:r>
              <a:rPr lang="en-US" sz="2400" dirty="0"/>
              <a:t>Learning Module</a:t>
            </a:r>
            <a:endParaRPr lang="en-US" sz="2400" i="1" dirty="0"/>
          </a:p>
          <a:p>
            <a:endParaRPr lang="en-US" dirty="0"/>
          </a:p>
        </p:txBody>
      </p:sp>
      <p:sp>
        <p:nvSpPr>
          <p:cNvPr id="4" name="Action Button: Back or Previous 3">
            <a:hlinkClick r:id="" action="ppaction://hlinkshowjump?jump=nextslide" highlightClick="1"/>
          </p:cNvPr>
          <p:cNvSpPr/>
          <p:nvPr/>
        </p:nvSpPr>
        <p:spPr>
          <a:xfrm rot="10800000">
            <a:off x="7983770"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521593"/>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 Aaliyah should receive </a:t>
            </a:r>
            <a:r>
              <a:rPr lang="en-US" u="sng" dirty="0"/>
              <a:t>all</a:t>
            </a:r>
            <a:r>
              <a:rPr lang="en-US" dirty="0"/>
              <a:t> vaccines recommended for her age: </a:t>
            </a:r>
            <a:r>
              <a:rPr lang="en-US" dirty="0">
                <a:solidFill>
                  <a:srgbClr val="FF0000"/>
                </a:solidFill>
              </a:rPr>
              <a:t>Incorrect</a:t>
            </a:r>
          </a:p>
        </p:txBody>
      </p:sp>
      <p:sp>
        <p:nvSpPr>
          <p:cNvPr id="3" name="Content Placeholder 2"/>
          <p:cNvSpPr>
            <a:spLocks noGrp="1"/>
          </p:cNvSpPr>
          <p:nvPr>
            <p:ph idx="1"/>
          </p:nvPr>
        </p:nvSpPr>
        <p:spPr>
          <a:xfrm>
            <a:off x="446809" y="1423556"/>
            <a:ext cx="8229600" cy="2777508"/>
          </a:xfrm>
        </p:spPr>
        <p:txBody>
          <a:bodyPr>
            <a:normAutofit/>
          </a:bodyPr>
          <a:lstStyle/>
          <a:p>
            <a:r>
              <a:rPr lang="en-US" sz="2000" dirty="0"/>
              <a:t>Prior to HCT, candidates should receive vaccines indicated for immunocompetent persons based on age, vaccination history, and exposure history according to the CDC annual schedule</a:t>
            </a:r>
            <a:r>
              <a:rPr lang="en-US" sz="2000" i="1" dirty="0"/>
              <a:t>, if they are not already immunosuppressed </a:t>
            </a:r>
          </a:p>
          <a:p>
            <a:r>
              <a:rPr lang="en-US" sz="2000" dirty="0"/>
              <a:t>The time interval between vaccines and start of the HCT conditioning regimen should be:</a:t>
            </a:r>
          </a:p>
          <a:p>
            <a:pPr lvl="1"/>
            <a:r>
              <a:rPr lang="en-US" sz="2000" dirty="0"/>
              <a:t> ≥4 weeks for live vaccines and </a:t>
            </a:r>
          </a:p>
          <a:p>
            <a:pPr lvl="1"/>
            <a:r>
              <a:rPr lang="en-US" sz="2000" dirty="0"/>
              <a:t>≥2 weeks for inactivated vaccines</a:t>
            </a:r>
          </a:p>
          <a:p>
            <a:pPr marL="0" indent="0">
              <a:buNone/>
            </a:pPr>
            <a:endParaRPr lang="en-US" sz="2000" dirty="0"/>
          </a:p>
          <a:p>
            <a:pPr marL="0" indent="0">
              <a:buNone/>
            </a:pPr>
            <a:endParaRPr lang="en-US" sz="2000" b="1" dirty="0"/>
          </a:p>
          <a:p>
            <a:pPr marL="0" indent="0">
              <a:buNone/>
            </a:pPr>
            <a:endParaRPr lang="en-US" sz="2000" dirty="0"/>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85800" y="6192980"/>
            <a:ext cx="6255327" cy="553998"/>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1. CDC, Recommended Immunization Schedule for Persons Aged 0-18 years, US, 2020.</a:t>
            </a:r>
          </a:p>
          <a:p>
            <a:r>
              <a:rPr lang="en-US" sz="1000" dirty="0">
                <a:solidFill>
                  <a:schemeClr val="bg2"/>
                </a:solidFill>
                <a:effectLst/>
                <a:latin typeface="Calibri" panose="020F0502020204030204" pitchFamily="34" charset="0"/>
              </a:rPr>
              <a:t>2. 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a:p>
            <a:endParaRPr lang="en-US" sz="1000" dirty="0"/>
          </a:p>
        </p:txBody>
      </p:sp>
      <p:sp>
        <p:nvSpPr>
          <p:cNvPr id="5" name="TextBox 4"/>
          <p:cNvSpPr txBox="1"/>
          <p:nvPr/>
        </p:nvSpPr>
        <p:spPr>
          <a:xfrm>
            <a:off x="685798" y="4329220"/>
            <a:ext cx="8229601" cy="1815882"/>
          </a:xfrm>
          <a:prstGeom prst="rect">
            <a:avLst/>
          </a:prstGeom>
          <a:noFill/>
        </p:spPr>
        <p:txBody>
          <a:bodyPr wrap="square" rtlCol="0">
            <a:spAutoFit/>
          </a:bodyPr>
          <a:lstStyle/>
          <a:p>
            <a:pPr marL="0" indent="0">
              <a:buNone/>
            </a:pPr>
            <a:r>
              <a:rPr lang="en-US" sz="1600" b="1" dirty="0">
                <a:solidFill>
                  <a:schemeClr val="bg2">
                    <a:lumMod val="50000"/>
                    <a:lumOff val="50000"/>
                  </a:schemeClr>
                </a:solidFill>
                <a:effectLst/>
                <a:latin typeface="Calibri" panose="020F0502020204030204" pitchFamily="34" charset="0"/>
              </a:rPr>
              <a:t>Because Aaliyah is not already immunosuppressed and scheduled to start the HCT conditioning regimen in 3 weeks, one can recommend </a:t>
            </a:r>
            <a:r>
              <a:rPr lang="en-US" sz="1600" b="1" u="sng" dirty="0">
                <a:solidFill>
                  <a:schemeClr val="bg2">
                    <a:lumMod val="50000"/>
                    <a:lumOff val="50000"/>
                  </a:schemeClr>
                </a:solidFill>
                <a:effectLst/>
                <a:latin typeface="Calibri" panose="020F0502020204030204" pitchFamily="34" charset="0"/>
              </a:rPr>
              <a:t>inactivated</a:t>
            </a:r>
            <a:r>
              <a:rPr lang="en-US" sz="1600" b="1" dirty="0">
                <a:solidFill>
                  <a:schemeClr val="bg2">
                    <a:lumMod val="50000"/>
                    <a:lumOff val="50000"/>
                  </a:schemeClr>
                </a:solidFill>
                <a:effectLst/>
                <a:latin typeface="Calibri" panose="020F0502020204030204" pitchFamily="34" charset="0"/>
              </a:rPr>
              <a:t> vaccines (e.g. DTaP and IIV during the influenza season) according to age-appropriate recommendations for a 4-year-old.  Given that she received her last vaccines at 18 months and has functional asplenia, she can now receive PPSV23 following four prior PCV13 doses. However, </a:t>
            </a:r>
            <a:r>
              <a:rPr lang="en-US" sz="1600" b="1" u="sng" dirty="0">
                <a:solidFill>
                  <a:schemeClr val="bg2">
                    <a:lumMod val="50000"/>
                    <a:lumOff val="50000"/>
                  </a:schemeClr>
                </a:solidFill>
                <a:effectLst/>
                <a:latin typeface="Calibri" panose="020F0502020204030204" pitchFamily="34" charset="0"/>
              </a:rPr>
              <a:t>live</a:t>
            </a:r>
            <a:r>
              <a:rPr lang="en-US" sz="1600" b="1" dirty="0">
                <a:solidFill>
                  <a:schemeClr val="bg2">
                    <a:lumMod val="50000"/>
                    <a:lumOff val="50000"/>
                  </a:schemeClr>
                </a:solidFill>
                <a:effectLst/>
                <a:latin typeface="Calibri" panose="020F0502020204030204" pitchFamily="34" charset="0"/>
              </a:rPr>
              <a:t> virus vaccination is NOT recommended at this time.  Some transplant centers may prefer to hold off any vaccination and instead re-vaccinate after HCT.</a:t>
            </a:r>
          </a:p>
        </p:txBody>
      </p:sp>
    </p:spTree>
    <p:extLst>
      <p:ext uri="{BB962C8B-B14F-4D97-AF65-F5344CB8AC3E}">
        <p14:creationId xmlns:p14="http://schemas.microsoft.com/office/powerpoint/2010/main" val="2334891739"/>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 </a:t>
            </a:r>
            <a:r>
              <a:rPr lang="en-US" dirty="0">
                <a:cs typeface="Times New Roman" panose="02020603050405020304" pitchFamily="18" charset="0"/>
              </a:rPr>
              <a:t>Aaliyah should receive only inactivated vaccines, there is contraindication for live vaccines: </a:t>
            </a:r>
            <a:r>
              <a:rPr lang="en-US" dirty="0">
                <a:solidFill>
                  <a:srgbClr val="00B050"/>
                </a:solidFill>
                <a:cs typeface="Times New Roman" panose="02020603050405020304" pitchFamily="18" charset="0"/>
              </a:rPr>
              <a:t>C</a:t>
            </a:r>
            <a:r>
              <a:rPr lang="en-US" dirty="0">
                <a:solidFill>
                  <a:srgbClr val="00B050"/>
                </a:solidFill>
              </a:rPr>
              <a:t>orrect</a:t>
            </a:r>
          </a:p>
        </p:txBody>
      </p:sp>
      <p:sp>
        <p:nvSpPr>
          <p:cNvPr id="3" name="Content Placeholder 2"/>
          <p:cNvSpPr>
            <a:spLocks noGrp="1"/>
          </p:cNvSpPr>
          <p:nvPr>
            <p:ph idx="1"/>
          </p:nvPr>
        </p:nvSpPr>
        <p:spPr>
          <a:xfrm>
            <a:off x="446809" y="1423555"/>
            <a:ext cx="8229600" cy="4272395"/>
          </a:xfrm>
        </p:spPr>
        <p:txBody>
          <a:bodyPr>
            <a:normAutofit/>
          </a:bodyPr>
          <a:lstStyle/>
          <a:p>
            <a:r>
              <a:rPr lang="en-US" sz="2000" dirty="0"/>
              <a:t>Prior to HCT, candidates should receive vaccines indicated for immunocompetent persons based on age, vaccination history, and exposure history according to the CDC annual schedule, if they are not already immunosuppressed </a:t>
            </a:r>
          </a:p>
          <a:p>
            <a:r>
              <a:rPr lang="en-US" sz="2000" dirty="0"/>
              <a:t>The time interval between vaccines and start of the HCT conditioning regimen should be:</a:t>
            </a:r>
          </a:p>
          <a:p>
            <a:pPr lvl="1"/>
            <a:r>
              <a:rPr lang="en-US" sz="2000" dirty="0"/>
              <a:t> ≥4 weeks for live vaccines and </a:t>
            </a:r>
          </a:p>
          <a:p>
            <a:pPr lvl="1"/>
            <a:r>
              <a:rPr lang="en-US" sz="2000" dirty="0"/>
              <a:t>≥2 weeks for inactivated vaccines</a:t>
            </a:r>
          </a:p>
        </p:txBody>
      </p:sp>
      <p:sp>
        <p:nvSpPr>
          <p:cNvPr id="5" name="TextBox 4"/>
          <p:cNvSpPr txBox="1"/>
          <p:nvPr/>
        </p:nvSpPr>
        <p:spPr>
          <a:xfrm>
            <a:off x="619125" y="6125914"/>
            <a:ext cx="6486525" cy="800219"/>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1. CDC, Recommended Immunization Schedule for Persons Aged 0-18 years, US, 2020.</a:t>
            </a:r>
          </a:p>
          <a:p>
            <a:r>
              <a:rPr lang="en-US" sz="1000" dirty="0">
                <a:solidFill>
                  <a:schemeClr val="bg2"/>
                </a:solidFill>
                <a:effectLst/>
                <a:latin typeface="Calibri" panose="020F0502020204030204" pitchFamily="34" charset="0"/>
              </a:rPr>
              <a:t>2. 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a:p>
            <a:endParaRPr lang="en-US" sz="1000" dirty="0"/>
          </a:p>
          <a:p>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Action Button: Back or Previous 4">
            <a:hlinkClick r:id="rId5" action="ppaction://hlinksldjump" highlightClick="1"/>
            <a:extLst>
              <a:ext uri="{FF2B5EF4-FFF2-40B4-BE49-F238E27FC236}">
                <a16:creationId xmlns:a16="http://schemas.microsoft.com/office/drawing/2014/main" id="{2577FF24-B22E-40EC-AB0B-C8F4DE6DC170}"/>
              </a:ext>
            </a:extLst>
          </p:cNvPr>
          <p:cNvSpPr/>
          <p:nvPr/>
        </p:nvSpPr>
        <p:spPr>
          <a:xfrm rot="10800000">
            <a:off x="8000462"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AD6CADD-3B3D-DE49-A80D-9D1E95FE5D65}"/>
              </a:ext>
            </a:extLst>
          </p:cNvPr>
          <p:cNvSpPr txBox="1"/>
          <p:nvPr/>
        </p:nvSpPr>
        <p:spPr>
          <a:xfrm>
            <a:off x="685798" y="4329220"/>
            <a:ext cx="8229601" cy="1815882"/>
          </a:xfrm>
          <a:prstGeom prst="rect">
            <a:avLst/>
          </a:prstGeom>
          <a:noFill/>
        </p:spPr>
        <p:txBody>
          <a:bodyPr wrap="square" rtlCol="0">
            <a:spAutoFit/>
          </a:bodyPr>
          <a:lstStyle/>
          <a:p>
            <a:pPr marL="0" indent="0">
              <a:buNone/>
            </a:pPr>
            <a:r>
              <a:rPr lang="en-US" sz="1600" b="1" dirty="0">
                <a:solidFill>
                  <a:schemeClr val="bg2">
                    <a:lumMod val="50000"/>
                    <a:lumOff val="50000"/>
                  </a:schemeClr>
                </a:solidFill>
                <a:effectLst/>
                <a:latin typeface="Calibri" panose="020F0502020204030204" pitchFamily="34" charset="0"/>
              </a:rPr>
              <a:t>Because Aaliyah is not already immunosuppressed and scheduled to start the HCT conditioning regimen in 3 weeks, one can recommend </a:t>
            </a:r>
            <a:r>
              <a:rPr lang="en-US" sz="1600" b="1" u="sng" dirty="0">
                <a:solidFill>
                  <a:schemeClr val="bg2">
                    <a:lumMod val="50000"/>
                    <a:lumOff val="50000"/>
                  </a:schemeClr>
                </a:solidFill>
                <a:effectLst/>
                <a:latin typeface="Calibri" panose="020F0502020204030204" pitchFamily="34" charset="0"/>
              </a:rPr>
              <a:t>inactivated</a:t>
            </a:r>
            <a:r>
              <a:rPr lang="en-US" sz="1600" b="1" dirty="0">
                <a:solidFill>
                  <a:schemeClr val="bg2">
                    <a:lumMod val="50000"/>
                    <a:lumOff val="50000"/>
                  </a:schemeClr>
                </a:solidFill>
                <a:effectLst/>
                <a:latin typeface="Calibri" panose="020F0502020204030204" pitchFamily="34" charset="0"/>
              </a:rPr>
              <a:t> vaccines (e.g. DTaP and IIV during the influenza season) according to age-appropriate recommendations for a 4-year-old.  Given that she received her last vaccines at 18 months and has functional asplenia, she can now receive PPSV23 following four prior PCV13 doses. However, </a:t>
            </a:r>
            <a:r>
              <a:rPr lang="en-US" sz="1600" b="1" u="sng" dirty="0">
                <a:solidFill>
                  <a:schemeClr val="bg2">
                    <a:lumMod val="50000"/>
                    <a:lumOff val="50000"/>
                  </a:schemeClr>
                </a:solidFill>
                <a:effectLst/>
                <a:latin typeface="Calibri" panose="020F0502020204030204" pitchFamily="34" charset="0"/>
              </a:rPr>
              <a:t>live</a:t>
            </a:r>
            <a:r>
              <a:rPr lang="en-US" sz="1600" b="1" dirty="0">
                <a:solidFill>
                  <a:schemeClr val="bg2">
                    <a:lumMod val="50000"/>
                    <a:lumOff val="50000"/>
                  </a:schemeClr>
                </a:solidFill>
                <a:effectLst/>
                <a:latin typeface="Calibri" panose="020F0502020204030204" pitchFamily="34" charset="0"/>
              </a:rPr>
              <a:t> virus vaccination is NOT recommended at this time.  Some transplant centers may prefer to hold off any vaccination and instead re-vaccinate after HCT.</a:t>
            </a:r>
          </a:p>
        </p:txBody>
      </p:sp>
    </p:spTree>
    <p:extLst>
      <p:ext uri="{BB962C8B-B14F-4D97-AF65-F5344CB8AC3E}">
        <p14:creationId xmlns:p14="http://schemas.microsoft.com/office/powerpoint/2010/main" val="1911931067"/>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 </a:t>
            </a:r>
            <a:r>
              <a:rPr lang="en-US" dirty="0">
                <a:cs typeface="Times New Roman" panose="02020603050405020304" pitchFamily="18" charset="0"/>
              </a:rPr>
              <a:t>No time for vaccination before transplant:</a:t>
            </a:r>
            <a:r>
              <a:rPr lang="en-US" dirty="0"/>
              <a:t>  </a:t>
            </a:r>
            <a:r>
              <a:rPr lang="en-US" dirty="0">
                <a:solidFill>
                  <a:srgbClr val="FF0000"/>
                </a:solidFill>
              </a:rPr>
              <a:t>Incorrect</a:t>
            </a:r>
          </a:p>
        </p:txBody>
      </p:sp>
      <p:sp>
        <p:nvSpPr>
          <p:cNvPr id="5" name="TextBox 4"/>
          <p:cNvSpPr txBox="1"/>
          <p:nvPr/>
        </p:nvSpPr>
        <p:spPr>
          <a:xfrm>
            <a:off x="619125" y="6125914"/>
            <a:ext cx="6486525" cy="800219"/>
          </a:xfrm>
          <a:prstGeom prst="rect">
            <a:avLst/>
          </a:prstGeom>
          <a:noFill/>
        </p:spPr>
        <p:txBody>
          <a:bodyPr wrap="square" rtlCol="0">
            <a:spAutoFit/>
          </a:bodyPr>
          <a:lstStyle/>
          <a:p>
            <a:pPr marL="228600" indent="-228600">
              <a:buAutoNum type="arabicPeriod"/>
            </a:pPr>
            <a:r>
              <a:rPr lang="en-US" sz="1000" dirty="0">
                <a:solidFill>
                  <a:schemeClr val="bg2"/>
                </a:solidFill>
                <a:effectLst/>
                <a:latin typeface="Calibri" panose="020F0502020204030204" pitchFamily="34" charset="0"/>
              </a:rPr>
              <a:t>CDC, Recommended Immunization Schedule for Persons Aged 0-18 years, US, 2020.</a:t>
            </a:r>
          </a:p>
          <a:p>
            <a:pPr marL="228600" indent="-228600">
              <a:buAutoNum type="arabicPeriod"/>
            </a:pPr>
            <a:r>
              <a:rPr lang="en-US" sz="1000" dirty="0">
                <a:solidFill>
                  <a:schemeClr val="bg2"/>
                </a:solidFill>
                <a:effectLst/>
                <a:latin typeface="Calibri" panose="020F0502020204030204" pitchFamily="34" charset="0"/>
              </a:rPr>
              <a:t>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a:p>
            <a:endParaRPr lang="en-US" sz="10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bwMode="auto">
          <a:xfrm>
            <a:off x="446809" y="1423556"/>
            <a:ext cx="8229600" cy="277750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FF0000"/>
              </a:buClr>
              <a:buSzPct val="50000"/>
              <a:buFont typeface="Monotype Sorts" charset="2"/>
              <a:buChar char="l"/>
              <a:defRPr sz="2400" b="0">
                <a:solidFill>
                  <a:srgbClr val="000000"/>
                </a:solidFill>
                <a:latin typeface="Calibri" panose="020F0502020204030204" pitchFamily="34" charset="0"/>
                <a:ea typeface="ＭＳ Ｐゴシック" pitchFamily="-105" charset="-128"/>
                <a:cs typeface="Calibri" panose="020F0502020204030204" pitchFamily="34" charset="0"/>
              </a:defRPr>
            </a:lvl1pPr>
            <a:lvl2pPr marL="742950" indent="-285750" algn="l" rtl="0" eaLnBrk="1" fontAlgn="base" hangingPunct="1">
              <a:spcBef>
                <a:spcPct val="20000"/>
              </a:spcBef>
              <a:spcAft>
                <a:spcPct val="0"/>
              </a:spcAft>
              <a:buClr>
                <a:srgbClr val="FF0000"/>
              </a:buClr>
              <a:buSzPct val="80000"/>
              <a:buFont typeface="Symbol" charset="2"/>
              <a:buChar char="¾"/>
              <a:defRPr sz="2400" b="0">
                <a:solidFill>
                  <a:srgbClr val="000000"/>
                </a:solidFill>
                <a:latin typeface="Calibri" panose="020F0502020204030204" pitchFamily="34" charset="0"/>
                <a:ea typeface="ＭＳ Ｐゴシック" pitchFamily="-105" charset="-128"/>
              </a:defRPr>
            </a:lvl2pPr>
            <a:lvl3pPr marL="1143000" indent="-228600" algn="l" rtl="0" eaLnBrk="1" fontAlgn="base" hangingPunct="1">
              <a:spcBef>
                <a:spcPct val="20000"/>
              </a:spcBef>
              <a:spcAft>
                <a:spcPct val="0"/>
              </a:spcAft>
              <a:buClr>
                <a:srgbClr val="FF0000"/>
              </a:buClr>
              <a:buSzPct val="50000"/>
              <a:buFont typeface="Wingdings" charset="2"/>
              <a:buChar char="Ø"/>
              <a:defRPr sz="2400" b="0">
                <a:solidFill>
                  <a:srgbClr val="000000"/>
                </a:solidFill>
                <a:latin typeface="Calibri" panose="020F0502020204030204" pitchFamily="34" charset="0"/>
                <a:ea typeface="ＭＳ Ｐゴシック" pitchFamily="-105" charset="-128"/>
              </a:defRPr>
            </a:lvl3pPr>
            <a:lvl4pPr marL="1600200" indent="-228600" algn="l" rtl="0" eaLnBrk="1" fontAlgn="base" hangingPunct="1">
              <a:spcBef>
                <a:spcPct val="20000"/>
              </a:spcBef>
              <a:spcAft>
                <a:spcPct val="0"/>
              </a:spcAft>
              <a:buClr>
                <a:schemeClr val="hlink"/>
              </a:buClr>
              <a:buSzPct val="50000"/>
              <a:defRPr sz="2400" b="0">
                <a:solidFill>
                  <a:srgbClr val="000000"/>
                </a:solidFill>
                <a:latin typeface="Calibri" panose="020F0502020204030204" pitchFamily="34" charset="0"/>
                <a:ea typeface="ＭＳ Ｐゴシック" pitchFamily="-105" charset="-128"/>
              </a:defRPr>
            </a:lvl4pPr>
            <a:lvl5pPr marL="2057400" indent="-228600" algn="l" rtl="0" eaLnBrk="1" fontAlgn="base" hangingPunct="1">
              <a:spcBef>
                <a:spcPct val="20000"/>
              </a:spcBef>
              <a:spcAft>
                <a:spcPct val="0"/>
              </a:spcAft>
              <a:buClr>
                <a:schemeClr val="hlink"/>
              </a:buClr>
              <a:buSzPct val="50000"/>
              <a:defRPr sz="2400" b="0">
                <a:solidFill>
                  <a:srgbClr val="000000"/>
                </a:solidFill>
                <a:latin typeface="Calibri" panose="020F0502020204030204" pitchFamily="34" charset="0"/>
                <a:ea typeface="ＭＳ Ｐゴシック" pitchFamily="-105" charset="-128"/>
              </a:defRPr>
            </a:lvl5pPr>
            <a:lvl6pPr marL="25146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6pPr>
            <a:lvl7pPr marL="29718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7pPr>
            <a:lvl8pPr marL="34290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8pPr>
            <a:lvl9pPr marL="3886200" indent="-228600" algn="l" rtl="0" eaLnBrk="1" fontAlgn="base" hangingPunct="1">
              <a:spcBef>
                <a:spcPct val="20000"/>
              </a:spcBef>
              <a:spcAft>
                <a:spcPct val="0"/>
              </a:spcAft>
              <a:buClr>
                <a:schemeClr val="hlink"/>
              </a:buClr>
              <a:buSzPct val="50000"/>
              <a:defRPr sz="2400">
                <a:solidFill>
                  <a:srgbClr val="FFFFFF"/>
                </a:solidFill>
                <a:effectLst>
                  <a:outerShdw blurRad="38100" dist="38100" dir="2700000" algn="tl">
                    <a:srgbClr val="000000"/>
                  </a:outerShdw>
                </a:effectLst>
                <a:latin typeface="+mn-lt"/>
                <a:ea typeface="ＭＳ Ｐゴシック" pitchFamily="-105" charset="-128"/>
              </a:defRPr>
            </a:lvl9pPr>
          </a:lstStyle>
          <a:p>
            <a:pPr>
              <a:buClr>
                <a:schemeClr val="accent1">
                  <a:lumMod val="75000"/>
                </a:schemeClr>
              </a:buClr>
              <a:buFont typeface="Wingdings" panose="05000000000000000000" pitchFamily="2" charset="2"/>
              <a:buChar char="§"/>
            </a:pPr>
            <a:r>
              <a:rPr lang="en-US" sz="2000" kern="0" dirty="0">
                <a:effectLst/>
              </a:rPr>
              <a:t>Prior to HCT, candidates should receive vaccines indicated for immunocompetent persons based on age, vaccination history, and exposure history according to the CDC annual schedule, if they are not already immunosuppressed </a:t>
            </a:r>
          </a:p>
          <a:p>
            <a:pPr>
              <a:buClr>
                <a:schemeClr val="accent1">
                  <a:lumMod val="75000"/>
                </a:schemeClr>
              </a:buClr>
              <a:buFont typeface="Wingdings" panose="05000000000000000000" pitchFamily="2" charset="2"/>
              <a:buChar char="§"/>
            </a:pPr>
            <a:r>
              <a:rPr lang="en-US" sz="2000" kern="0" dirty="0">
                <a:effectLst/>
              </a:rPr>
              <a:t>The time interval between vaccines and start of the HCT conditioning regimen should be:</a:t>
            </a:r>
          </a:p>
          <a:p>
            <a:pPr lvl="1">
              <a:buClr>
                <a:schemeClr val="accent1">
                  <a:lumMod val="75000"/>
                </a:schemeClr>
              </a:buClr>
              <a:buFont typeface="Wingdings" panose="05000000000000000000" pitchFamily="2" charset="2"/>
              <a:buChar char="§"/>
            </a:pPr>
            <a:r>
              <a:rPr lang="en-US" sz="2000" kern="0" dirty="0">
                <a:effectLst/>
              </a:rPr>
              <a:t> ≥4 weeks for live vaccines and </a:t>
            </a:r>
          </a:p>
          <a:p>
            <a:pPr lvl="1">
              <a:buClr>
                <a:schemeClr val="accent1">
                  <a:lumMod val="75000"/>
                </a:schemeClr>
              </a:buClr>
              <a:buFont typeface="Wingdings" panose="05000000000000000000" pitchFamily="2" charset="2"/>
              <a:buChar char="§"/>
            </a:pPr>
            <a:r>
              <a:rPr lang="en-US" sz="2000" kern="0" dirty="0">
                <a:effectLst/>
              </a:rPr>
              <a:t>≥2 weeks for inactivated vaccines</a:t>
            </a:r>
          </a:p>
          <a:p>
            <a:pPr marL="0" indent="0">
              <a:buClr>
                <a:schemeClr val="accent1">
                  <a:lumMod val="75000"/>
                </a:schemeClr>
              </a:buClr>
              <a:buFont typeface="Monotype Sorts" charset="2"/>
              <a:buNone/>
            </a:pPr>
            <a:endParaRPr lang="en-US" sz="2000" kern="0" dirty="0">
              <a:effectLst/>
            </a:endParaRPr>
          </a:p>
          <a:p>
            <a:pPr marL="0" indent="0">
              <a:buClr>
                <a:schemeClr val="accent1">
                  <a:lumMod val="75000"/>
                </a:schemeClr>
              </a:buClr>
              <a:buFont typeface="Monotype Sorts" charset="2"/>
              <a:buNone/>
            </a:pPr>
            <a:endParaRPr lang="en-US" sz="2000" b="1" kern="0" dirty="0">
              <a:effectLst/>
            </a:endParaRPr>
          </a:p>
          <a:p>
            <a:pPr marL="0" indent="0">
              <a:buClr>
                <a:schemeClr val="accent1">
                  <a:lumMod val="75000"/>
                </a:schemeClr>
              </a:buClr>
              <a:buFont typeface="Monotype Sorts" charset="2"/>
              <a:buNone/>
            </a:pPr>
            <a:endParaRPr lang="en-US" sz="2000" kern="0" dirty="0">
              <a:effectLst/>
            </a:endParaRPr>
          </a:p>
        </p:txBody>
      </p:sp>
      <p:sp>
        <p:nvSpPr>
          <p:cNvPr id="10" name="TextBox 9">
            <a:extLst>
              <a:ext uri="{FF2B5EF4-FFF2-40B4-BE49-F238E27FC236}">
                <a16:creationId xmlns:a16="http://schemas.microsoft.com/office/drawing/2014/main" id="{B5295A68-0621-7D44-B552-7CF2D3305BFA}"/>
              </a:ext>
            </a:extLst>
          </p:cNvPr>
          <p:cNvSpPr txBox="1"/>
          <p:nvPr/>
        </p:nvSpPr>
        <p:spPr>
          <a:xfrm>
            <a:off x="685798" y="4329220"/>
            <a:ext cx="8229601" cy="1815882"/>
          </a:xfrm>
          <a:prstGeom prst="rect">
            <a:avLst/>
          </a:prstGeom>
          <a:noFill/>
        </p:spPr>
        <p:txBody>
          <a:bodyPr wrap="square" rtlCol="0">
            <a:spAutoFit/>
          </a:bodyPr>
          <a:lstStyle/>
          <a:p>
            <a:pPr marL="0" indent="0">
              <a:buNone/>
            </a:pPr>
            <a:r>
              <a:rPr lang="en-US" sz="1600" b="1" dirty="0">
                <a:solidFill>
                  <a:schemeClr val="bg2">
                    <a:lumMod val="50000"/>
                    <a:lumOff val="50000"/>
                  </a:schemeClr>
                </a:solidFill>
                <a:effectLst/>
                <a:latin typeface="Calibri" panose="020F0502020204030204" pitchFamily="34" charset="0"/>
              </a:rPr>
              <a:t>Because Aaliyah is not already immunosuppressed and scheduled to start the HCT conditioning regimen in 3 weeks, one can recommend </a:t>
            </a:r>
            <a:r>
              <a:rPr lang="en-US" sz="1600" b="1" u="sng" dirty="0">
                <a:solidFill>
                  <a:schemeClr val="bg2">
                    <a:lumMod val="50000"/>
                    <a:lumOff val="50000"/>
                  </a:schemeClr>
                </a:solidFill>
                <a:effectLst/>
                <a:latin typeface="Calibri" panose="020F0502020204030204" pitchFamily="34" charset="0"/>
              </a:rPr>
              <a:t>inactivated</a:t>
            </a:r>
            <a:r>
              <a:rPr lang="en-US" sz="1600" b="1" dirty="0">
                <a:solidFill>
                  <a:schemeClr val="bg2">
                    <a:lumMod val="50000"/>
                    <a:lumOff val="50000"/>
                  </a:schemeClr>
                </a:solidFill>
                <a:effectLst/>
                <a:latin typeface="Calibri" panose="020F0502020204030204" pitchFamily="34" charset="0"/>
              </a:rPr>
              <a:t> vaccines (e.g. DTaP and IIV during the influenza season) according to age-appropriate recommendations for a 4-year-old.  Given that she received her last vaccines at 18 months and has functional asplenia, she can now receive PPSV23 following four prior PCV13 doses. However, </a:t>
            </a:r>
            <a:r>
              <a:rPr lang="en-US" sz="1600" b="1" u="sng" dirty="0">
                <a:solidFill>
                  <a:schemeClr val="bg2">
                    <a:lumMod val="50000"/>
                    <a:lumOff val="50000"/>
                  </a:schemeClr>
                </a:solidFill>
                <a:effectLst/>
                <a:latin typeface="Calibri" panose="020F0502020204030204" pitchFamily="34" charset="0"/>
              </a:rPr>
              <a:t>live</a:t>
            </a:r>
            <a:r>
              <a:rPr lang="en-US" sz="1600" b="1" dirty="0">
                <a:solidFill>
                  <a:schemeClr val="bg2">
                    <a:lumMod val="50000"/>
                    <a:lumOff val="50000"/>
                  </a:schemeClr>
                </a:solidFill>
                <a:effectLst/>
                <a:latin typeface="Calibri" panose="020F0502020204030204" pitchFamily="34" charset="0"/>
              </a:rPr>
              <a:t> virus vaccination is NOT recommended at this time.  Some transplant centers may prefer to hold off any vaccination and instead re-vaccinate after HCT.</a:t>
            </a:r>
          </a:p>
        </p:txBody>
      </p:sp>
    </p:spTree>
    <p:extLst>
      <p:ext uri="{BB962C8B-B14F-4D97-AF65-F5344CB8AC3E}">
        <p14:creationId xmlns:p14="http://schemas.microsoft.com/office/powerpoint/2010/main" val="3026227092"/>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 </a:t>
            </a:r>
            <a:r>
              <a:rPr lang="en-US" dirty="0">
                <a:cs typeface="Times New Roman" panose="02020603050405020304" pitchFamily="18" charset="0"/>
              </a:rPr>
              <a:t>Aaliyah’s donor should receive MMR and VZV before stem-cell harvest: </a:t>
            </a:r>
            <a:r>
              <a:rPr lang="en-US" dirty="0">
                <a:solidFill>
                  <a:srgbClr val="FF0000"/>
                </a:solidFill>
              </a:rPr>
              <a:t>Incorrect</a:t>
            </a:r>
          </a:p>
        </p:txBody>
      </p:sp>
      <p:sp>
        <p:nvSpPr>
          <p:cNvPr id="3" name="Content Placeholder 2"/>
          <p:cNvSpPr>
            <a:spLocks noGrp="1"/>
          </p:cNvSpPr>
          <p:nvPr>
            <p:ph idx="1"/>
          </p:nvPr>
        </p:nvSpPr>
        <p:spPr>
          <a:xfrm>
            <a:off x="446809" y="1365366"/>
            <a:ext cx="8229600" cy="4272395"/>
          </a:xfrm>
        </p:spPr>
        <p:txBody>
          <a:bodyPr>
            <a:normAutofit/>
          </a:bodyPr>
          <a:lstStyle/>
          <a:p>
            <a:r>
              <a:rPr lang="en-US" sz="2000" dirty="0"/>
              <a:t>The HCT donor should be current with routinely recommended vaccines based on age and exposure history, according to the CDC annual schedule </a:t>
            </a:r>
          </a:p>
          <a:p>
            <a:r>
              <a:rPr lang="en-US" sz="2000" dirty="0"/>
              <a:t>Administration of live vaccines (MMR, MMRV, VAR, and ZOS) should NOT be given within 4 weeks of stem cell harvest </a:t>
            </a:r>
          </a:p>
          <a:p>
            <a:r>
              <a:rPr lang="en-US" sz="2000" dirty="0"/>
              <a:t>Vaccination of the donor for the benefit of the recipient is not currently recommended. </a:t>
            </a:r>
          </a:p>
          <a:p>
            <a:pPr lvl="1"/>
            <a:r>
              <a:rPr lang="en-US" sz="2000" dirty="0"/>
              <a:t>There are insufficient data to recommend donor vaccination pre-HCT or stem cell harvest.</a:t>
            </a:r>
            <a:r>
              <a:rPr lang="en-US" sz="2000" baseline="30000" dirty="0"/>
              <a:t>1</a:t>
            </a:r>
            <a:endParaRPr lang="en-US" sz="2000" dirty="0"/>
          </a:p>
          <a:p>
            <a:endParaRPr lang="en-US" sz="2000" dirty="0"/>
          </a:p>
          <a:p>
            <a:pPr marL="0" indent="0">
              <a:buNone/>
            </a:pPr>
            <a:endParaRPr lang="en-US" sz="2000" dirty="0"/>
          </a:p>
        </p:txBody>
      </p:sp>
      <p:sp>
        <p:nvSpPr>
          <p:cNvPr id="5" name="TextBox 4"/>
          <p:cNvSpPr txBox="1"/>
          <p:nvPr/>
        </p:nvSpPr>
        <p:spPr>
          <a:xfrm>
            <a:off x="619125" y="6125914"/>
            <a:ext cx="6486525" cy="707886"/>
          </a:xfrm>
          <a:prstGeom prst="rect">
            <a:avLst/>
          </a:prstGeom>
          <a:noFill/>
        </p:spPr>
        <p:txBody>
          <a:bodyPr wrap="square" rtlCol="0">
            <a:spAutoFit/>
          </a:bodyPr>
          <a:lstStyle/>
          <a:p>
            <a:pPr marL="228600" indent="-228600">
              <a:buAutoNum type="arabicPeriod"/>
            </a:pPr>
            <a:r>
              <a:rPr lang="en-US" sz="1000" dirty="0">
                <a:solidFill>
                  <a:schemeClr val="bg2"/>
                </a:solidFill>
                <a:effectLst/>
                <a:latin typeface="Calibri" panose="020F0502020204030204" pitchFamily="34" charset="0"/>
              </a:rPr>
              <a:t>Ibrahim N. </a:t>
            </a:r>
            <a:r>
              <a:rPr lang="en-US" sz="1000" dirty="0" err="1">
                <a:solidFill>
                  <a:schemeClr val="bg2"/>
                </a:solidFill>
                <a:effectLst/>
                <a:latin typeface="Calibri" panose="020F0502020204030204" pitchFamily="34" charset="0"/>
              </a:rPr>
              <a:t>Muhsen</a:t>
            </a:r>
            <a:r>
              <a:rPr lang="en-US" sz="1000" dirty="0">
                <a:solidFill>
                  <a:schemeClr val="bg2"/>
                </a:solidFill>
                <a:effectLst/>
                <a:latin typeface="Calibri" panose="020F0502020204030204" pitchFamily="34" charset="0"/>
              </a:rPr>
              <a:t> et al. Vaccinating donors for hematopoietic cell transplantation: A systematic review and future perspectives. </a:t>
            </a:r>
            <a:r>
              <a:rPr lang="en-US" sz="1000" i="1" dirty="0">
                <a:solidFill>
                  <a:schemeClr val="bg2"/>
                </a:solidFill>
                <a:effectLst/>
                <a:latin typeface="Calibri" panose="020F0502020204030204" pitchFamily="34" charset="0"/>
              </a:rPr>
              <a:t>Vaccine</a:t>
            </a:r>
            <a:r>
              <a:rPr lang="en-US" sz="1000" dirty="0">
                <a:solidFill>
                  <a:schemeClr val="bg2"/>
                </a:solidFill>
                <a:effectLst/>
                <a:latin typeface="Calibri" panose="020F0502020204030204" pitchFamily="34" charset="0"/>
              </a:rPr>
              <a:t> 2018, 1;36(41):6043-6052. </a:t>
            </a:r>
          </a:p>
          <a:p>
            <a:pPr marL="228600" indent="-228600">
              <a:buFontTx/>
              <a:buAutoNum type="arabicPeriod"/>
            </a:pPr>
            <a:r>
              <a:rPr lang="en-US" sz="1000" dirty="0">
                <a:solidFill>
                  <a:schemeClr val="bg2"/>
                </a:solidFill>
                <a:effectLst/>
                <a:latin typeface="Calibri" panose="020F0502020204030204" pitchFamily="34" charset="0"/>
              </a:rPr>
              <a:t>CDC, Recommended Immunization Schedule for Adults Aged 19 years or older, US, 2020.</a:t>
            </a:r>
          </a:p>
          <a:p>
            <a:endParaRPr lang="en-US" sz="1000" dirty="0">
              <a:solidFill>
                <a:schemeClr val="bg2"/>
              </a:solidFill>
              <a:effectLst/>
              <a:latin typeface="Calibri" panose="020F0502020204030204" pitchFamily="34" charset="0"/>
            </a:endParaRPr>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5714708"/>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vaccinating donors and recipients prior to HCT</a:t>
            </a:r>
          </a:p>
        </p:txBody>
      </p:sp>
      <p:sp>
        <p:nvSpPr>
          <p:cNvPr id="3" name="Content Placeholder 2"/>
          <p:cNvSpPr>
            <a:spLocks noGrp="1"/>
          </p:cNvSpPr>
          <p:nvPr>
            <p:ph idx="1"/>
          </p:nvPr>
        </p:nvSpPr>
        <p:spPr>
          <a:xfrm>
            <a:off x="457200" y="1115348"/>
            <a:ext cx="8229600" cy="5562600"/>
          </a:xfrm>
        </p:spPr>
        <p:txBody>
          <a:bodyPr>
            <a:noAutofit/>
          </a:bodyPr>
          <a:lstStyle/>
          <a:p>
            <a:endParaRPr lang="en-US" sz="1600" dirty="0"/>
          </a:p>
          <a:p>
            <a:r>
              <a:rPr lang="en-US" sz="2000" dirty="0"/>
              <a:t>Prior to HCT, candidates who are not already immunosuppressed should receive vaccines indicated for immunocompetent persons based on age, prior vaccinations, and exposure history according to the CDC annual schedule.</a:t>
            </a:r>
          </a:p>
          <a:p>
            <a:r>
              <a:rPr lang="en-US" sz="2000" dirty="0"/>
              <a:t>The interval between vaccination and start of the HCT conditioning regimen should be ≥4 weeks for live vaccines and ≥2 weeks for inactivated vaccines.</a:t>
            </a:r>
          </a:p>
          <a:p>
            <a:r>
              <a:rPr lang="en-US" sz="2000" dirty="0"/>
              <a:t>The HCT donor should be current with routinely recommended vaccines based on age, vaccination history and exposure history, according to the CDC annual schedule </a:t>
            </a:r>
          </a:p>
          <a:p>
            <a:r>
              <a:rPr lang="en-US" sz="2000" dirty="0"/>
              <a:t>Vaccination of the donor for the benefit of the recipient is not recommended by current guidelines, given lack of good quality data. </a:t>
            </a:r>
          </a:p>
          <a:p>
            <a:r>
              <a:rPr lang="en-US" sz="2000" dirty="0"/>
              <a:t>Administration of live vaccines should be avoided within 4 weeks of stem cell harvest in both HCT donors and candidates</a:t>
            </a:r>
          </a:p>
          <a:p>
            <a:endParaRPr lang="en-US" sz="1800" dirty="0"/>
          </a:p>
          <a:p>
            <a:pPr marL="0" indent="0">
              <a:buNone/>
            </a:pPr>
            <a:endParaRPr lang="en-US" sz="1600" baseline="30000" dirty="0"/>
          </a:p>
          <a:p>
            <a:pPr marL="0" indent="0">
              <a:buNone/>
            </a:pPr>
            <a:endParaRPr lang="en-US" sz="1500" b="1" dirty="0"/>
          </a:p>
          <a:p>
            <a:pPr marL="0" indent="0">
              <a:buNone/>
            </a:pPr>
            <a:endParaRPr lang="en-US" sz="1500" b="1" dirty="0"/>
          </a:p>
          <a:p>
            <a:endParaRPr lang="en-US" sz="1500" b="1" dirty="0"/>
          </a:p>
        </p:txBody>
      </p:sp>
      <p:sp>
        <p:nvSpPr>
          <p:cNvPr id="6" name="Action Button: Back or Previous 5">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6127599"/>
            <a:ext cx="7015942" cy="784830"/>
          </a:xfrm>
          <a:prstGeom prst="rect">
            <a:avLst/>
          </a:prstGeom>
          <a:noFill/>
        </p:spPr>
        <p:txBody>
          <a:bodyPr wrap="square" rtlCol="0">
            <a:spAutoFit/>
          </a:bodyPr>
          <a:lstStyle/>
          <a:p>
            <a:r>
              <a:rPr lang="en-US" sz="900" dirty="0">
                <a:solidFill>
                  <a:schemeClr val="bg2"/>
                </a:solidFill>
                <a:effectLst/>
                <a:latin typeface="Calibri" panose="020F0502020204030204" pitchFamily="34" charset="0"/>
              </a:rPr>
              <a:t>CDC, Recommended Immunization Schedule for Adults Aged 19 years or older, US, 2020.</a:t>
            </a:r>
          </a:p>
          <a:p>
            <a:r>
              <a:rPr lang="en-US" sz="900" dirty="0">
                <a:solidFill>
                  <a:schemeClr val="bg2"/>
                </a:solidFill>
                <a:effectLst/>
                <a:latin typeface="Calibri" panose="020F0502020204030204" pitchFamily="34" charset="0"/>
              </a:rPr>
              <a:t>CDC, Recommended Immunization Schedule for Persons Aged 0-18 years, US, 2020.</a:t>
            </a:r>
          </a:p>
          <a:p>
            <a:r>
              <a:rPr lang="en-US" sz="900" dirty="0">
                <a:solidFill>
                  <a:schemeClr val="bg2"/>
                </a:solidFill>
                <a:effectLst/>
                <a:latin typeface="Calibri" panose="020F0502020204030204" pitchFamily="34" charset="0"/>
              </a:rPr>
              <a:t>Rubin et al, 2013 IDSA CPG for Vaccination of the Immunocompromised Host, </a:t>
            </a:r>
            <a:r>
              <a:rPr lang="en-US" sz="900" i="1" dirty="0" err="1">
                <a:solidFill>
                  <a:schemeClr val="bg2"/>
                </a:solidFill>
                <a:effectLst/>
                <a:latin typeface="Calibri" panose="020F0502020204030204" pitchFamily="34" charset="0"/>
              </a:rPr>
              <a:t>Clin</a:t>
            </a:r>
            <a:r>
              <a:rPr lang="en-US" sz="900" i="1" dirty="0">
                <a:solidFill>
                  <a:schemeClr val="bg2"/>
                </a:solidFill>
                <a:effectLst/>
                <a:latin typeface="Calibri" panose="020F0502020204030204" pitchFamily="34" charset="0"/>
              </a:rPr>
              <a:t> Infect Dis, </a:t>
            </a:r>
            <a:r>
              <a:rPr lang="en-US" sz="900" dirty="0">
                <a:solidFill>
                  <a:schemeClr val="bg2"/>
                </a:solidFill>
                <a:effectLst/>
                <a:latin typeface="Calibri" panose="020F0502020204030204" pitchFamily="34" charset="0"/>
              </a:rPr>
              <a:t>2014; 58:309-18</a:t>
            </a:r>
          </a:p>
          <a:p>
            <a:endParaRPr lang="en-US" sz="10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p:txBody>
      </p:sp>
    </p:spTree>
    <p:extLst>
      <p:ext uri="{BB962C8B-B14F-4D97-AF65-F5344CB8AC3E}">
        <p14:creationId xmlns:p14="http://schemas.microsoft.com/office/powerpoint/2010/main" val="2703255990"/>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2"/>
            <a:ext cx="7772400" cy="914400"/>
          </a:xfrm>
        </p:spPr>
        <p:txBody>
          <a:bodyPr/>
          <a:lstStyle/>
          <a:p>
            <a:r>
              <a:rPr lang="en-US" dirty="0"/>
              <a:t>Question 2</a:t>
            </a:r>
            <a:br>
              <a:rPr lang="en-US" dirty="0"/>
            </a:br>
            <a:r>
              <a:rPr lang="en-US" dirty="0"/>
              <a:t>Case Presentation: meet Dan</a:t>
            </a:r>
          </a:p>
        </p:txBody>
      </p:sp>
      <p:sp>
        <p:nvSpPr>
          <p:cNvPr id="3" name="Content Placeholder 2"/>
          <p:cNvSpPr>
            <a:spLocks noGrp="1"/>
          </p:cNvSpPr>
          <p:nvPr>
            <p:ph idx="1"/>
          </p:nvPr>
        </p:nvSpPr>
        <p:spPr/>
        <p:txBody>
          <a:bodyPr/>
          <a:lstStyle/>
          <a:p>
            <a:r>
              <a:rPr lang="en-US" dirty="0">
                <a:cs typeface="Times New Roman" panose="02020603050405020304" pitchFamily="18" charset="0"/>
              </a:rPr>
              <a:t>Dan is a 12-year-old male with acute myelogenous leukemia (AML) who is now day +180 from a matched, unrelated donor (MUD) peripheral blood stem cell transplantation (PBSCT)</a:t>
            </a:r>
          </a:p>
          <a:p>
            <a:r>
              <a:rPr lang="en-US" dirty="0">
                <a:cs typeface="Times New Roman" panose="02020603050405020304" pitchFamily="18" charset="0"/>
              </a:rPr>
              <a:t>He received conditioning with Cytoxan and TBI</a:t>
            </a:r>
          </a:p>
          <a:p>
            <a:r>
              <a:rPr lang="en-US" dirty="0">
                <a:cs typeface="Times New Roman" panose="02020603050405020304" pitchFamily="18" charset="0"/>
              </a:rPr>
              <a:t>GVHD prophylaxis: Tacrolimus (drug concentrations ~5)</a:t>
            </a:r>
          </a:p>
          <a:p>
            <a:r>
              <a:rPr lang="en-US" dirty="0">
                <a:cs typeface="Times New Roman" panose="02020603050405020304" pitchFamily="18" charset="0"/>
              </a:rPr>
              <a:t>Antimicrobial prophylaxis: Acyclovir, pentamidine and IVIG, last given 2 months ago</a:t>
            </a:r>
          </a:p>
          <a:p>
            <a:r>
              <a:rPr lang="en-US" dirty="0">
                <a:cs typeface="Times New Roman" panose="02020603050405020304" pitchFamily="18" charset="0"/>
              </a:rPr>
              <a:t>According to his mother, Dan is up-to-date with his vaccines</a:t>
            </a:r>
          </a:p>
        </p:txBody>
      </p:sp>
      <p:sp>
        <p:nvSpPr>
          <p:cNvPr id="5" name="Action Button: Back or Previous 4">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85264" y="5600699"/>
            <a:ext cx="1620981" cy="461665"/>
          </a:xfrm>
          <a:prstGeom prst="rect">
            <a:avLst/>
          </a:prstGeom>
          <a:noFill/>
        </p:spPr>
        <p:txBody>
          <a:bodyPr wrap="square" rtlCol="0">
            <a:spAutoFit/>
          </a:bodyPr>
          <a:lstStyle/>
          <a:p>
            <a:pPr algn="r"/>
            <a:r>
              <a:rPr lang="en-US" i="1" dirty="0">
                <a:solidFill>
                  <a:schemeClr val="bg1">
                    <a:lumMod val="60000"/>
                    <a:lumOff val="40000"/>
                  </a:schemeClr>
                </a:solidFill>
                <a:effectLst/>
                <a:latin typeface="Calibri" panose="020F0502020204030204" pitchFamily="34" charset="0"/>
              </a:rPr>
              <a:t>Next slide</a:t>
            </a:r>
          </a:p>
        </p:txBody>
      </p:sp>
    </p:spTree>
    <p:extLst>
      <p:ext uri="{BB962C8B-B14F-4D97-AF65-F5344CB8AC3E}">
        <p14:creationId xmlns:p14="http://schemas.microsoft.com/office/powerpoint/2010/main" val="991037042"/>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0045"/>
            <a:ext cx="7772400" cy="914400"/>
          </a:xfrm>
        </p:spPr>
        <p:txBody>
          <a:bodyPr/>
          <a:lstStyle/>
          <a:p>
            <a:r>
              <a:rPr lang="en-US" sz="3200" dirty="0"/>
              <a:t>Question 2 </a:t>
            </a:r>
          </a:p>
        </p:txBody>
      </p:sp>
      <p:sp>
        <p:nvSpPr>
          <p:cNvPr id="3" name="Content Placeholder 2"/>
          <p:cNvSpPr>
            <a:spLocks noGrp="1"/>
          </p:cNvSpPr>
          <p:nvPr>
            <p:ph idx="1"/>
          </p:nvPr>
        </p:nvSpPr>
        <p:spPr>
          <a:xfrm>
            <a:off x="685800" y="1347354"/>
            <a:ext cx="7772400" cy="4572000"/>
          </a:xfrm>
        </p:spPr>
        <p:txBody>
          <a:bodyPr>
            <a:normAutofit/>
          </a:bodyPr>
          <a:lstStyle/>
          <a:p>
            <a:pPr marL="0" indent="0">
              <a:buNone/>
            </a:pPr>
            <a:r>
              <a:rPr lang="en-US" dirty="0">
                <a:solidFill>
                  <a:schemeClr val="bg2"/>
                </a:solidFill>
                <a:cs typeface="Times New Roman" panose="02020603050405020304" pitchFamily="18" charset="0"/>
              </a:rPr>
              <a:t>Dan’s mother asks you if there is a need to re-vaccinate after HCT, y</a:t>
            </a:r>
            <a:r>
              <a:rPr lang="en-US" dirty="0">
                <a:cs typeface="Times New Roman" panose="02020603050405020304" pitchFamily="18" charset="0"/>
              </a:rPr>
              <a:t>our answer would be:              </a:t>
            </a:r>
          </a:p>
          <a:p>
            <a:pPr marL="0" indent="0">
              <a:buNone/>
            </a:pPr>
            <a:r>
              <a:rPr lang="en-US" sz="2000" dirty="0">
                <a:cs typeface="Times New Roman" panose="02020603050405020304" pitchFamily="18" charset="0"/>
              </a:rPr>
              <a:t>      </a:t>
            </a:r>
          </a:p>
          <a:p>
            <a:pPr marL="400050" lvl="1" indent="0">
              <a:buNone/>
            </a:pPr>
            <a:r>
              <a:rPr lang="en-US" sz="2000" dirty="0">
                <a:cs typeface="Times New Roman" panose="02020603050405020304" pitchFamily="18" charset="0"/>
              </a:rPr>
              <a:t>D</a:t>
            </a:r>
            <a:r>
              <a:rPr lang="en-US" sz="1800" dirty="0">
                <a:cs typeface="Times New Roman" panose="02020603050405020304" pitchFamily="18" charset="0"/>
              </a:rPr>
              <a:t>an is already immunized, there is no need for re-vaccination</a:t>
            </a:r>
          </a:p>
          <a:p>
            <a:pPr marL="400050" lvl="1" indent="0">
              <a:buNone/>
            </a:pPr>
            <a:endParaRPr lang="en-US" sz="1800" dirty="0">
              <a:cs typeface="Times New Roman" panose="02020603050405020304" pitchFamily="18" charset="0"/>
            </a:endParaRPr>
          </a:p>
          <a:p>
            <a:pPr marL="400050" lvl="1" indent="0">
              <a:buNone/>
            </a:pPr>
            <a:r>
              <a:rPr lang="en-US" sz="1800" dirty="0">
                <a:cs typeface="Times New Roman" panose="02020603050405020304" pitchFamily="18" charset="0"/>
              </a:rPr>
              <a:t>Routine re-vaccination after HCT is necessary to re-establish immunity </a:t>
            </a:r>
          </a:p>
          <a:p>
            <a:pPr marL="400050" lvl="1" indent="0">
              <a:buNone/>
            </a:pPr>
            <a:endParaRPr lang="en-US" sz="1800" dirty="0">
              <a:cs typeface="Times New Roman" panose="02020603050405020304" pitchFamily="18" charset="0"/>
            </a:endParaRPr>
          </a:p>
          <a:p>
            <a:pPr marL="400050" lvl="1" indent="0">
              <a:buNone/>
            </a:pPr>
            <a:r>
              <a:rPr lang="en-US" sz="1800" dirty="0">
                <a:cs typeface="Times New Roman" panose="02020603050405020304" pitchFamily="18" charset="0"/>
              </a:rPr>
              <a:t>You recommend performing vaccine serologic testing first and vaccinating based on those results   </a:t>
            </a:r>
          </a:p>
          <a:p>
            <a:pPr marL="400050" lvl="1" indent="0">
              <a:buNone/>
            </a:pPr>
            <a:r>
              <a:rPr lang="en-US" sz="1800" dirty="0">
                <a:cs typeface="Times New Roman" panose="02020603050405020304" pitchFamily="18" charset="0"/>
              </a:rPr>
              <a:t>    </a:t>
            </a:r>
          </a:p>
          <a:p>
            <a:pPr marL="400050" lvl="1" indent="0">
              <a:buNone/>
            </a:pPr>
            <a:r>
              <a:rPr lang="en-US" sz="1800" dirty="0">
                <a:cs typeface="Times New Roman" panose="02020603050405020304" pitchFamily="18" charset="0"/>
              </a:rPr>
              <a:t>Dan is an adolescent and not at risk for childhood vaccine-preventable infections (VPI) as long as household contacts are appropriately vaccinated    </a:t>
            </a:r>
          </a:p>
        </p:txBody>
      </p:sp>
      <p:sp>
        <p:nvSpPr>
          <p:cNvPr id="7" name="Rounded Rectangle 6">
            <a:hlinkClick r:id="rId3" action="ppaction://hlinksldjump"/>
          </p:cNvPr>
          <p:cNvSpPr/>
          <p:nvPr/>
        </p:nvSpPr>
        <p:spPr bwMode="auto">
          <a:xfrm>
            <a:off x="493568" y="2481968"/>
            <a:ext cx="544657" cy="42083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a:ln>
                  <a:noFill/>
                </a:ln>
                <a:solidFill>
                  <a:srgbClr val="0000FF"/>
                </a:solidFill>
                <a:effectLst/>
                <a:latin typeface="Calibri" panose="020F0502020204030204" pitchFamily="34" charset="0"/>
              </a:rPr>
              <a:t>A</a:t>
            </a:r>
          </a:p>
        </p:txBody>
      </p:sp>
      <p:sp>
        <p:nvSpPr>
          <p:cNvPr id="13" name="Rounded Rectangle 12">
            <a:hlinkClick r:id="rId4" action="ppaction://hlinksldjump"/>
          </p:cNvPr>
          <p:cNvSpPr/>
          <p:nvPr/>
        </p:nvSpPr>
        <p:spPr bwMode="auto">
          <a:xfrm>
            <a:off x="480457" y="4851631"/>
            <a:ext cx="535132" cy="47319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D</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4" name="Rounded Rectangle 13">
            <a:hlinkClick r:id="rId5" action="ppaction://hlinksldjump"/>
          </p:cNvPr>
          <p:cNvSpPr/>
          <p:nvPr/>
        </p:nvSpPr>
        <p:spPr bwMode="auto">
          <a:xfrm>
            <a:off x="493568" y="3925844"/>
            <a:ext cx="535132" cy="461138"/>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C</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5" name="Rounded Rectangle 14">
            <a:hlinkClick r:id="rId6" action="ppaction://hlinksldjump"/>
          </p:cNvPr>
          <p:cNvSpPr/>
          <p:nvPr/>
        </p:nvSpPr>
        <p:spPr bwMode="auto">
          <a:xfrm>
            <a:off x="493569" y="3131339"/>
            <a:ext cx="554182" cy="43035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B</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9" name="TextBox 8"/>
          <p:cNvSpPr txBox="1"/>
          <p:nvPr/>
        </p:nvSpPr>
        <p:spPr>
          <a:xfrm>
            <a:off x="587829" y="6150114"/>
            <a:ext cx="6834734" cy="707886"/>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CDC, Recommended Immunization Schedule for Persons Aged 0-18 years, US, 2020</a:t>
            </a:r>
          </a:p>
          <a:p>
            <a:r>
              <a:rPr lang="en-US" sz="1000" dirty="0">
                <a:solidFill>
                  <a:schemeClr val="bg2"/>
                </a:solidFill>
                <a:effectLst/>
                <a:latin typeface="Calibri" panose="020F0502020204030204" pitchFamily="34" charset="0"/>
              </a:rPr>
              <a:t>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a:p>
            <a:r>
              <a:rPr lang="en-US" sz="1000" dirty="0" err="1">
                <a:solidFill>
                  <a:schemeClr val="bg2"/>
                </a:solidFill>
                <a:effectLst/>
                <a:latin typeface="Calibri" panose="020F0502020204030204" pitchFamily="34" charset="0"/>
              </a:rPr>
              <a:t>Ljungman</a:t>
            </a:r>
            <a:r>
              <a:rPr lang="en-US" sz="1000" dirty="0">
                <a:solidFill>
                  <a:schemeClr val="bg2"/>
                </a:solidFill>
                <a:effectLst/>
                <a:latin typeface="Calibri" panose="020F0502020204030204" pitchFamily="34" charset="0"/>
              </a:rPr>
              <a:t> et al, Vaccination of hematopoietic cell transplant recipients,</a:t>
            </a:r>
            <a:r>
              <a:rPr lang="en-US" sz="1000" i="1" dirty="0">
                <a:solidFill>
                  <a:schemeClr val="bg2"/>
                </a:solidFill>
                <a:effectLst/>
                <a:latin typeface="Calibri" panose="020F0502020204030204" pitchFamily="34" charset="0"/>
              </a:rPr>
              <a:t> Bone Marrow Trans</a:t>
            </a:r>
            <a:r>
              <a:rPr lang="en-US" sz="1000" dirty="0">
                <a:solidFill>
                  <a:schemeClr val="bg2"/>
                </a:solidFill>
                <a:effectLst/>
                <a:latin typeface="Calibri" panose="020F0502020204030204" pitchFamily="34" charset="0"/>
              </a:rPr>
              <a:t>, 2009; 44: 521-6</a:t>
            </a:r>
          </a:p>
          <a:p>
            <a:r>
              <a:rPr lang="en-US" sz="1000" dirty="0">
                <a:solidFill>
                  <a:schemeClr val="bg2"/>
                </a:solidFill>
                <a:effectLst/>
                <a:latin typeface="Calibri" panose="020F0502020204030204" pitchFamily="34" charset="0"/>
              </a:rPr>
              <a:t>Carpenter PA, </a:t>
            </a:r>
            <a:r>
              <a:rPr lang="en-US" sz="1000" dirty="0" err="1">
                <a:solidFill>
                  <a:schemeClr val="bg2"/>
                </a:solidFill>
                <a:effectLst/>
                <a:latin typeface="Calibri" panose="020F0502020204030204" pitchFamily="34" charset="0"/>
              </a:rPr>
              <a:t>Englund</a:t>
            </a:r>
            <a:r>
              <a:rPr lang="en-US" sz="1000" dirty="0">
                <a:solidFill>
                  <a:schemeClr val="bg2"/>
                </a:solidFill>
                <a:effectLst/>
                <a:latin typeface="Calibri" panose="020F0502020204030204" pitchFamily="34" charset="0"/>
              </a:rPr>
              <a:t> JA. How I vaccinate blood and marrow transplant recipients,</a:t>
            </a:r>
            <a:r>
              <a:rPr lang="en-US" sz="1000" i="1" dirty="0">
                <a:solidFill>
                  <a:schemeClr val="bg2"/>
                </a:solidFill>
                <a:effectLst/>
                <a:latin typeface="Calibri" panose="020F0502020204030204" pitchFamily="34" charset="0"/>
              </a:rPr>
              <a:t> Blood, </a:t>
            </a:r>
            <a:r>
              <a:rPr lang="en-US" sz="1000" dirty="0">
                <a:solidFill>
                  <a:schemeClr val="bg2"/>
                </a:solidFill>
                <a:effectLst/>
                <a:latin typeface="Calibri" panose="020F0502020204030204" pitchFamily="34" charset="0"/>
              </a:rPr>
              <a:t>2016, 9;127(23):2824-32</a:t>
            </a:r>
          </a:p>
        </p:txBody>
      </p:sp>
    </p:spTree>
    <p:extLst>
      <p:ext uri="{BB962C8B-B14F-4D97-AF65-F5344CB8AC3E}">
        <p14:creationId xmlns:p14="http://schemas.microsoft.com/office/powerpoint/2010/main" val="2182338029"/>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 No need to re-vaccinate seropositive HCT recipients: </a:t>
            </a:r>
            <a:r>
              <a:rPr lang="en-US" dirty="0">
                <a:solidFill>
                  <a:srgbClr val="FF0000"/>
                </a:solidFill>
              </a:rPr>
              <a:t>Incorrect</a:t>
            </a:r>
          </a:p>
        </p:txBody>
      </p:sp>
      <p:sp>
        <p:nvSpPr>
          <p:cNvPr id="3" name="Content Placeholder 2"/>
          <p:cNvSpPr>
            <a:spLocks noGrp="1"/>
          </p:cNvSpPr>
          <p:nvPr>
            <p:ph idx="1"/>
          </p:nvPr>
        </p:nvSpPr>
        <p:spPr>
          <a:xfrm>
            <a:off x="446809" y="1423555"/>
            <a:ext cx="8229600" cy="4272395"/>
          </a:xfrm>
        </p:spPr>
        <p:txBody>
          <a:bodyPr>
            <a:normAutofit lnSpcReduction="10000"/>
          </a:bodyPr>
          <a:lstStyle/>
          <a:p>
            <a:pPr>
              <a:lnSpc>
                <a:spcPct val="120000"/>
              </a:lnSpc>
              <a:spcBef>
                <a:spcPts val="0"/>
              </a:spcBef>
            </a:pPr>
            <a:r>
              <a:rPr lang="en-US" sz="2000" dirty="0">
                <a:solidFill>
                  <a:schemeClr val="bg2"/>
                </a:solidFill>
                <a:cs typeface="Times New Roman" panose="02020603050405020304" pitchFamily="18" charset="0"/>
              </a:rPr>
              <a:t>Antibody titers to VPI decline after autologous and allogeneic HCT </a:t>
            </a:r>
            <a:r>
              <a:rPr lang="en-US" sz="2000" dirty="0"/>
              <a:t>despite the fact that most recipients were vaccinated early in life</a:t>
            </a:r>
            <a:r>
              <a:rPr lang="en-US" sz="2000" baseline="30000" dirty="0"/>
              <a:t>1,2</a:t>
            </a:r>
          </a:p>
          <a:p>
            <a:pPr>
              <a:lnSpc>
                <a:spcPct val="120000"/>
              </a:lnSpc>
              <a:spcBef>
                <a:spcPts val="0"/>
              </a:spcBef>
            </a:pPr>
            <a:endParaRPr lang="en-US" sz="2000" baseline="30000" dirty="0"/>
          </a:p>
          <a:p>
            <a:pPr>
              <a:lnSpc>
                <a:spcPct val="120000"/>
              </a:lnSpc>
              <a:spcBef>
                <a:spcPts val="0"/>
              </a:spcBef>
            </a:pPr>
            <a:r>
              <a:rPr lang="en-US" sz="2000" dirty="0"/>
              <a:t>Clinical relevance of declining titers is not immediately apparent because the number of VPI reported among HCT recipients is limited. </a:t>
            </a:r>
          </a:p>
          <a:p>
            <a:pPr>
              <a:lnSpc>
                <a:spcPct val="120000"/>
              </a:lnSpc>
              <a:spcBef>
                <a:spcPts val="0"/>
              </a:spcBef>
            </a:pPr>
            <a:endParaRPr lang="en-US" sz="2000" dirty="0"/>
          </a:p>
          <a:p>
            <a:pPr>
              <a:lnSpc>
                <a:spcPct val="120000"/>
              </a:lnSpc>
              <a:spcBef>
                <a:spcPts val="0"/>
              </a:spcBef>
            </a:pPr>
            <a:r>
              <a:rPr lang="en-US" sz="2000" dirty="0"/>
              <a:t>Published data show that certain VPI, such as those caused by pneumococcus, </a:t>
            </a:r>
            <a:r>
              <a:rPr lang="en-US" sz="2000" i="1" dirty="0" err="1"/>
              <a:t>Haemophilus</a:t>
            </a:r>
            <a:r>
              <a:rPr lang="en-US" sz="2000" i="1" dirty="0"/>
              <a:t> influenzae</a:t>
            </a:r>
            <a:r>
              <a:rPr lang="en-US" sz="2000" dirty="0"/>
              <a:t> type b, measles, varicella, and influenza, can pose an increased risk for HCT recipients compared with the general population</a:t>
            </a:r>
          </a:p>
          <a:p>
            <a:pPr>
              <a:lnSpc>
                <a:spcPct val="120000"/>
              </a:lnSpc>
              <a:spcBef>
                <a:spcPts val="0"/>
              </a:spcBef>
            </a:pPr>
            <a:endParaRPr lang="en-US" sz="2000" dirty="0">
              <a:cs typeface="Times New Roman" panose="02020603050405020304" pitchFamily="18" charset="0"/>
            </a:endParaRPr>
          </a:p>
          <a:p>
            <a:r>
              <a:rPr lang="en-US" sz="2000" dirty="0"/>
              <a:t>Therefore, </a:t>
            </a:r>
            <a:r>
              <a:rPr lang="en-US" sz="2000" b="1" dirty="0"/>
              <a:t>HCT recipients should be routinely vaccinated after transplant</a:t>
            </a:r>
            <a:endParaRPr lang="he-IL" sz="2000" dirty="0"/>
          </a:p>
          <a:p>
            <a:pPr marL="0" indent="0">
              <a:buNone/>
            </a:pPr>
            <a:endParaRPr lang="en-US" sz="4200" dirty="0"/>
          </a:p>
        </p:txBody>
      </p:sp>
      <p:sp>
        <p:nvSpPr>
          <p:cNvPr id="5" name="TextBox 4"/>
          <p:cNvSpPr txBox="1"/>
          <p:nvPr/>
        </p:nvSpPr>
        <p:spPr>
          <a:xfrm>
            <a:off x="577438" y="6135634"/>
            <a:ext cx="6520048" cy="1077218"/>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rPr>
              <a:t>Unal</a:t>
            </a:r>
            <a:r>
              <a:rPr lang="en-US" sz="1000" dirty="0">
                <a:solidFill>
                  <a:schemeClr val="bg2"/>
                </a:solidFill>
                <a:effectLst/>
                <a:latin typeface="Calibri" panose="020F0502020204030204" pitchFamily="34" charset="0"/>
              </a:rPr>
              <a:t> Ince E et al. Significant loss of hepatitis A Ab after allogeneic hematopoietic SCT in pediatric patients. </a:t>
            </a:r>
            <a:r>
              <a:rPr lang="en-US" sz="1000" i="1" dirty="0">
                <a:solidFill>
                  <a:schemeClr val="bg2"/>
                </a:solidFill>
                <a:effectLst/>
                <a:latin typeface="Calibri" panose="020F0502020204030204" pitchFamily="34" charset="0"/>
              </a:rPr>
              <a:t>Bone Marrow Transplant </a:t>
            </a:r>
            <a:r>
              <a:rPr lang="en-US" sz="1000" dirty="0">
                <a:solidFill>
                  <a:schemeClr val="bg2"/>
                </a:solidFill>
                <a:effectLst/>
                <a:latin typeface="Calibri" panose="020F0502020204030204" pitchFamily="34" charset="0"/>
              </a:rPr>
              <a:t>2010, 45(1):171-5</a:t>
            </a:r>
          </a:p>
          <a:p>
            <a:r>
              <a:rPr lang="en-US" sz="1000" dirty="0" err="1">
                <a:solidFill>
                  <a:schemeClr val="bg2"/>
                </a:solidFill>
                <a:effectLst/>
                <a:latin typeface="Calibri" panose="020F0502020204030204" pitchFamily="34" charset="0"/>
              </a:rPr>
              <a:t>Dhedin</a:t>
            </a:r>
            <a:r>
              <a:rPr lang="en-US" sz="1000" dirty="0">
                <a:solidFill>
                  <a:schemeClr val="bg2"/>
                </a:solidFill>
                <a:effectLst/>
                <a:latin typeface="Calibri" panose="020F0502020204030204" pitchFamily="34" charset="0"/>
              </a:rPr>
              <a:t> N et al. Reverse seroconversion of hepatitis B after allogeneic bone marrow transplantation: a retrospective study of 37 patients with pre-transplant anti-HBs and anti-</a:t>
            </a:r>
            <a:r>
              <a:rPr lang="en-US" sz="1000" dirty="0" err="1">
                <a:solidFill>
                  <a:schemeClr val="bg2"/>
                </a:solidFill>
                <a:effectLst/>
                <a:latin typeface="Calibri" panose="020F0502020204030204" pitchFamily="34" charset="0"/>
              </a:rPr>
              <a:t>HBc</a:t>
            </a:r>
            <a:r>
              <a:rPr lang="en-US" sz="1000" dirty="0">
                <a:solidFill>
                  <a:schemeClr val="bg2"/>
                </a:solidFill>
                <a:effectLst/>
                <a:latin typeface="Calibri" panose="020F0502020204030204" pitchFamily="34" charset="0"/>
              </a:rPr>
              <a:t>. </a:t>
            </a:r>
            <a:r>
              <a:rPr lang="en-US" sz="1000" i="1" dirty="0">
                <a:solidFill>
                  <a:schemeClr val="bg2"/>
                </a:solidFill>
                <a:effectLst/>
                <a:latin typeface="Calibri" panose="020F0502020204030204" pitchFamily="34" charset="0"/>
              </a:rPr>
              <a:t>Transplantation</a:t>
            </a:r>
            <a:r>
              <a:rPr lang="en-US" sz="1000" dirty="0">
                <a:solidFill>
                  <a:schemeClr val="bg2"/>
                </a:solidFill>
                <a:effectLst/>
                <a:latin typeface="Calibri" panose="020F0502020204030204" pitchFamily="34" charset="0"/>
              </a:rPr>
              <a:t> 1998 15;66(5):616-9. </a:t>
            </a:r>
          </a:p>
          <a:p>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7431502"/>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 </a:t>
            </a:r>
            <a:r>
              <a:rPr lang="en-US" dirty="0">
                <a:cs typeface="Times New Roman" panose="02020603050405020304" pitchFamily="18" charset="0"/>
              </a:rPr>
              <a:t>Routine re-vaccination after HCT is necessary to re-establish immunity </a:t>
            </a:r>
            <a:r>
              <a:rPr lang="en-US" dirty="0"/>
              <a:t>: </a:t>
            </a:r>
            <a:r>
              <a:rPr lang="en-US" dirty="0">
                <a:solidFill>
                  <a:srgbClr val="00B050"/>
                </a:solidFill>
              </a:rPr>
              <a:t>Correct</a:t>
            </a:r>
            <a:endParaRPr lang="en-US" dirty="0"/>
          </a:p>
        </p:txBody>
      </p:sp>
      <p:sp>
        <p:nvSpPr>
          <p:cNvPr id="3" name="Content Placeholder 2"/>
          <p:cNvSpPr>
            <a:spLocks noGrp="1"/>
          </p:cNvSpPr>
          <p:nvPr>
            <p:ph idx="1"/>
          </p:nvPr>
        </p:nvSpPr>
        <p:spPr>
          <a:xfrm>
            <a:off x="467591" y="1330036"/>
            <a:ext cx="8229600" cy="4774859"/>
          </a:xfrm>
        </p:spPr>
        <p:txBody>
          <a:bodyPr>
            <a:normAutofit/>
          </a:bodyPr>
          <a:lstStyle/>
          <a:p>
            <a:pPr>
              <a:lnSpc>
                <a:spcPct val="120000"/>
              </a:lnSpc>
              <a:spcBef>
                <a:spcPts val="0"/>
              </a:spcBef>
            </a:pPr>
            <a:r>
              <a:rPr lang="en-US" sz="2000" dirty="0">
                <a:solidFill>
                  <a:schemeClr val="bg2"/>
                </a:solidFill>
                <a:cs typeface="Times New Roman" panose="02020603050405020304" pitchFamily="18" charset="0"/>
              </a:rPr>
              <a:t>Antibody titers to VPIs decline after autologous or allogeneic HCT </a:t>
            </a:r>
            <a:r>
              <a:rPr lang="en-US" sz="2000" dirty="0"/>
              <a:t>despite the fact that most recipients were vaccinated earlier in life</a:t>
            </a:r>
            <a:r>
              <a:rPr lang="en-US" sz="2000" baseline="30000" dirty="0"/>
              <a:t>1,2</a:t>
            </a:r>
          </a:p>
          <a:p>
            <a:pPr marL="0" indent="0">
              <a:lnSpc>
                <a:spcPct val="120000"/>
              </a:lnSpc>
              <a:spcBef>
                <a:spcPts val="0"/>
              </a:spcBef>
              <a:buNone/>
            </a:pPr>
            <a:endParaRPr lang="en-US" sz="2000" dirty="0"/>
          </a:p>
          <a:p>
            <a:pPr>
              <a:lnSpc>
                <a:spcPct val="120000"/>
              </a:lnSpc>
              <a:spcBef>
                <a:spcPts val="0"/>
              </a:spcBef>
            </a:pPr>
            <a:r>
              <a:rPr lang="en-US" sz="2000" dirty="0"/>
              <a:t>Clinical relevance of declining titers is not immediately apparent because the number of VPIs reported among HCT recipients is limited. </a:t>
            </a:r>
          </a:p>
          <a:p>
            <a:pPr>
              <a:lnSpc>
                <a:spcPct val="120000"/>
              </a:lnSpc>
              <a:spcBef>
                <a:spcPts val="0"/>
              </a:spcBef>
            </a:pPr>
            <a:endParaRPr lang="en-US" sz="2000" dirty="0"/>
          </a:p>
          <a:p>
            <a:pPr>
              <a:lnSpc>
                <a:spcPct val="120000"/>
              </a:lnSpc>
            </a:pPr>
            <a:r>
              <a:rPr lang="en-US" sz="2000" dirty="0"/>
              <a:t>Published data show that certain VPI, such as those caused by pneumococcus, </a:t>
            </a:r>
            <a:r>
              <a:rPr lang="en-US" sz="2000" i="1" dirty="0" err="1"/>
              <a:t>Haemophilus</a:t>
            </a:r>
            <a:r>
              <a:rPr lang="en-US" sz="2000" i="1" dirty="0"/>
              <a:t> influenzae</a:t>
            </a:r>
            <a:r>
              <a:rPr lang="en-US" sz="2000" dirty="0"/>
              <a:t> type b, measles, varicella, and influenza, can pose an increased risk for HCT recipients compared with the general population</a:t>
            </a:r>
          </a:p>
          <a:p>
            <a:pPr>
              <a:lnSpc>
                <a:spcPct val="120000"/>
              </a:lnSpc>
            </a:pPr>
            <a:endParaRPr lang="en-US" sz="2000" dirty="0"/>
          </a:p>
          <a:p>
            <a:pPr>
              <a:lnSpc>
                <a:spcPct val="120000"/>
              </a:lnSpc>
            </a:pPr>
            <a:r>
              <a:rPr lang="en-US" sz="2000" dirty="0"/>
              <a:t>Therefore, </a:t>
            </a:r>
            <a:r>
              <a:rPr lang="en-US" sz="2000" b="1" dirty="0"/>
              <a:t>HCT recipients should be routinely vaccinated after transplant</a:t>
            </a:r>
          </a:p>
        </p:txBody>
      </p:sp>
      <p:pic>
        <p:nvPicPr>
          <p:cNvPr id="4"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ction Button: Back or Previous 5">
            <a:hlinkClick r:id="rId5" action="ppaction://hlinksldjump"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799" y="6125914"/>
            <a:ext cx="6419851" cy="1077218"/>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rPr>
              <a:t>Unal</a:t>
            </a:r>
            <a:r>
              <a:rPr lang="en-US" sz="1000" dirty="0">
                <a:solidFill>
                  <a:schemeClr val="bg2"/>
                </a:solidFill>
                <a:effectLst/>
                <a:latin typeface="Calibri" panose="020F0502020204030204" pitchFamily="34" charset="0"/>
              </a:rPr>
              <a:t> Ince E et al. Significant loss of hepatitis A Ab after allogeneic hematopoietic SCT in pediatric patients. </a:t>
            </a:r>
            <a:r>
              <a:rPr lang="en-US" sz="1000" i="1" dirty="0">
                <a:solidFill>
                  <a:schemeClr val="bg2"/>
                </a:solidFill>
                <a:effectLst/>
                <a:latin typeface="Calibri" panose="020F0502020204030204" pitchFamily="34" charset="0"/>
              </a:rPr>
              <a:t>Bone Marrow Transplant </a:t>
            </a:r>
            <a:r>
              <a:rPr lang="en-US" sz="1000" dirty="0">
                <a:solidFill>
                  <a:schemeClr val="bg2"/>
                </a:solidFill>
                <a:effectLst/>
                <a:latin typeface="Calibri" panose="020F0502020204030204" pitchFamily="34" charset="0"/>
              </a:rPr>
              <a:t>2010, 45(1):171-5</a:t>
            </a:r>
          </a:p>
          <a:p>
            <a:r>
              <a:rPr lang="en-US" sz="1000" dirty="0" err="1">
                <a:solidFill>
                  <a:schemeClr val="bg2"/>
                </a:solidFill>
                <a:effectLst/>
                <a:latin typeface="Calibri" panose="020F0502020204030204" pitchFamily="34" charset="0"/>
              </a:rPr>
              <a:t>Dhedin</a:t>
            </a:r>
            <a:r>
              <a:rPr lang="en-US" sz="1000" dirty="0">
                <a:solidFill>
                  <a:schemeClr val="bg2"/>
                </a:solidFill>
                <a:effectLst/>
                <a:latin typeface="Calibri" panose="020F0502020204030204" pitchFamily="34" charset="0"/>
              </a:rPr>
              <a:t> N et al. Reverse seroconversion of hepatitis B after allogeneic bone marrow transplantation: a retrospective study of 37 patients with pre-transplant anti-HBs and anti-</a:t>
            </a:r>
            <a:r>
              <a:rPr lang="en-US" sz="1000" dirty="0" err="1">
                <a:solidFill>
                  <a:schemeClr val="bg2"/>
                </a:solidFill>
                <a:effectLst/>
                <a:latin typeface="Calibri" panose="020F0502020204030204" pitchFamily="34" charset="0"/>
              </a:rPr>
              <a:t>HBc</a:t>
            </a:r>
            <a:r>
              <a:rPr lang="en-US" sz="1000" dirty="0">
                <a:solidFill>
                  <a:schemeClr val="bg2"/>
                </a:solidFill>
                <a:effectLst/>
                <a:latin typeface="Calibri" panose="020F0502020204030204" pitchFamily="34" charset="0"/>
              </a:rPr>
              <a:t>. </a:t>
            </a:r>
            <a:r>
              <a:rPr lang="en-US" sz="1000" i="1" dirty="0">
                <a:solidFill>
                  <a:schemeClr val="bg2"/>
                </a:solidFill>
                <a:effectLst/>
                <a:latin typeface="Calibri" panose="020F0502020204030204" pitchFamily="34" charset="0"/>
              </a:rPr>
              <a:t>Transplantation</a:t>
            </a:r>
            <a:r>
              <a:rPr lang="en-US" sz="1000" dirty="0">
                <a:solidFill>
                  <a:schemeClr val="bg2"/>
                </a:solidFill>
                <a:effectLst/>
                <a:latin typeface="Calibri" panose="020F0502020204030204" pitchFamily="34" charset="0"/>
              </a:rPr>
              <a:t> 1998 15;66(5):616-9. </a:t>
            </a:r>
          </a:p>
          <a:p>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p:txBody>
      </p:sp>
    </p:spTree>
    <p:extLst>
      <p:ext uri="{BB962C8B-B14F-4D97-AF65-F5344CB8AC3E}">
        <p14:creationId xmlns:p14="http://schemas.microsoft.com/office/powerpoint/2010/main" val="2385079060"/>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cs typeface="Times New Roman" panose="02020603050405020304" pitchFamily="18" charset="0"/>
              </a:rPr>
              <a:t>C. There is an indication for vaccines Ab titers testing and revaccination accordingly: </a:t>
            </a:r>
            <a:r>
              <a:rPr lang="en-US" dirty="0">
                <a:solidFill>
                  <a:srgbClr val="FF0000"/>
                </a:solidFill>
                <a:cs typeface="Times New Roman" panose="02020603050405020304" pitchFamily="18" charset="0"/>
              </a:rPr>
              <a:t>Incorrect</a:t>
            </a:r>
            <a:r>
              <a:rPr lang="en-US" dirty="0">
                <a:solidFill>
                  <a:srgbClr val="00B050"/>
                </a:solidFill>
                <a:cs typeface="Times New Roman" panose="02020603050405020304" pitchFamily="18" charset="0"/>
              </a:rPr>
              <a:t> </a:t>
            </a:r>
            <a:r>
              <a:rPr lang="en-US" dirty="0">
                <a:cs typeface="Times New Roman" panose="02020603050405020304" pitchFamily="18" charset="0"/>
              </a:rPr>
              <a:t> </a:t>
            </a:r>
          </a:p>
        </p:txBody>
      </p:sp>
      <p:sp>
        <p:nvSpPr>
          <p:cNvPr id="3" name="Content Placeholder 2"/>
          <p:cNvSpPr>
            <a:spLocks noGrp="1"/>
          </p:cNvSpPr>
          <p:nvPr>
            <p:ph idx="1"/>
          </p:nvPr>
        </p:nvSpPr>
        <p:spPr>
          <a:xfrm>
            <a:off x="457200" y="1319645"/>
            <a:ext cx="8229600" cy="4769427"/>
          </a:xfrm>
        </p:spPr>
        <p:txBody>
          <a:bodyPr>
            <a:normAutofit/>
          </a:bodyPr>
          <a:lstStyle/>
          <a:p>
            <a:endParaRPr lang="en-US" sz="2000" dirty="0"/>
          </a:p>
          <a:p>
            <a:r>
              <a:rPr lang="en-US" sz="2000" dirty="0">
                <a:solidFill>
                  <a:schemeClr val="bg2"/>
                </a:solidFill>
                <a:cs typeface="Times New Roman" panose="02020603050405020304" pitchFamily="18" charset="0"/>
              </a:rPr>
              <a:t>Antibody titers to VPIs decline over time after autologous or allogeneic HCT</a:t>
            </a:r>
            <a:r>
              <a:rPr lang="en-US" sz="2000" dirty="0"/>
              <a:t>, thus are not used to guide vaccination recommendations post-HCT</a:t>
            </a:r>
          </a:p>
          <a:p>
            <a:endParaRPr lang="en-US" sz="2000" dirty="0"/>
          </a:p>
          <a:p>
            <a:r>
              <a:rPr lang="en-US" sz="2000" dirty="0"/>
              <a:t>Universal recommendation, is to provide complete vaccination after HCT</a:t>
            </a:r>
          </a:p>
          <a:p>
            <a:endParaRPr lang="en-US" sz="2000" baseline="30000" dirty="0"/>
          </a:p>
          <a:p>
            <a:r>
              <a:rPr lang="en-US" sz="2000" dirty="0"/>
              <a:t>Vaccine serological testing after after HCT can be indicated:</a:t>
            </a:r>
          </a:p>
          <a:p>
            <a:pPr lvl="1"/>
            <a:r>
              <a:rPr lang="en-US" sz="2000" dirty="0"/>
              <a:t>to assess vaccine response </a:t>
            </a:r>
          </a:p>
          <a:p>
            <a:pPr lvl="1"/>
            <a:r>
              <a:rPr lang="en-US" sz="2000" dirty="0"/>
              <a:t>to evaluate need for additional vaccine doses (e.g. HBV)</a:t>
            </a:r>
          </a:p>
          <a:p>
            <a:pPr lvl="1"/>
            <a:r>
              <a:rPr lang="en-US" sz="2000" dirty="0"/>
              <a:t>to evaluate the durability of vaccine response post-HCT at long term follow-up</a:t>
            </a:r>
          </a:p>
          <a:p>
            <a:endParaRPr lang="en-US" sz="2000" dirty="0">
              <a:solidFill>
                <a:schemeClr val="bg2"/>
              </a:solidFill>
            </a:endParaRPr>
          </a:p>
          <a:p>
            <a:pPr marL="0" indent="0">
              <a:buNone/>
            </a:pPr>
            <a:endParaRPr lang="en-US" sz="2000" dirty="0"/>
          </a:p>
          <a:p>
            <a:pPr marL="0" indent="0">
              <a:buNone/>
            </a:pPr>
            <a:endParaRPr lang="he-IL" sz="2000" dirty="0"/>
          </a:p>
          <a:p>
            <a:pPr marL="457200" lvl="1" indent="0">
              <a:buNone/>
            </a:pPr>
            <a:endParaRPr lang="en-US" sz="2000" dirty="0"/>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85800" y="6123908"/>
            <a:ext cx="6172200" cy="861774"/>
          </a:xfrm>
          <a:prstGeom prst="rect">
            <a:avLst/>
          </a:prstGeom>
        </p:spPr>
        <p:txBody>
          <a:bodyPr wrap="square">
            <a:spAutoFit/>
          </a:bodyPr>
          <a:lstStyle/>
          <a:p>
            <a:r>
              <a:rPr lang="en-US" sz="1000" dirty="0" err="1">
                <a:solidFill>
                  <a:schemeClr val="bg2"/>
                </a:solidFill>
                <a:effectLst/>
                <a:latin typeface="Calibri" panose="020F0502020204030204" pitchFamily="34" charset="0"/>
              </a:rPr>
              <a:t>Ljungman</a:t>
            </a:r>
            <a:r>
              <a:rPr lang="en-US" sz="1000" dirty="0">
                <a:solidFill>
                  <a:schemeClr val="bg2"/>
                </a:solidFill>
                <a:effectLst/>
                <a:latin typeface="Calibri" panose="020F0502020204030204" pitchFamily="34" charset="0"/>
              </a:rPr>
              <a:t> P et al. Vaccination of hematopoietic cell transplant recipients. </a:t>
            </a:r>
            <a:r>
              <a:rPr lang="en-US" sz="1000" i="1" dirty="0">
                <a:solidFill>
                  <a:schemeClr val="bg2"/>
                </a:solidFill>
                <a:effectLst/>
                <a:latin typeface="Calibri" panose="020F0502020204030204" pitchFamily="34" charset="0"/>
              </a:rPr>
              <a:t>Bone Marrow Transplantation 2009</a:t>
            </a:r>
            <a:r>
              <a:rPr lang="en-US" sz="1000" dirty="0">
                <a:solidFill>
                  <a:schemeClr val="bg2"/>
                </a:solidFill>
                <a:effectLst/>
                <a:latin typeface="Calibri" panose="020F0502020204030204" pitchFamily="34" charset="0"/>
              </a:rPr>
              <a:t> , 44;521–526</a:t>
            </a:r>
          </a:p>
          <a:p>
            <a:r>
              <a:rPr lang="en-US" sz="1000" dirty="0" err="1">
                <a:solidFill>
                  <a:schemeClr val="bg2"/>
                </a:solidFill>
                <a:effectLst/>
                <a:latin typeface="Calibri" panose="020F0502020204030204" pitchFamily="34" charset="0"/>
              </a:rPr>
              <a:t>Unal</a:t>
            </a:r>
            <a:r>
              <a:rPr lang="en-US" sz="1000" dirty="0">
                <a:solidFill>
                  <a:schemeClr val="bg2"/>
                </a:solidFill>
                <a:effectLst/>
                <a:latin typeface="Calibri" panose="020F0502020204030204" pitchFamily="34" charset="0"/>
              </a:rPr>
              <a:t> </a:t>
            </a:r>
            <a:r>
              <a:rPr lang="en-US" sz="1000" dirty="0" err="1">
                <a:solidFill>
                  <a:schemeClr val="bg2"/>
                </a:solidFill>
                <a:effectLst/>
                <a:latin typeface="Calibri" panose="020F0502020204030204" pitchFamily="34" charset="0"/>
              </a:rPr>
              <a:t>Ince</a:t>
            </a:r>
            <a:r>
              <a:rPr lang="en-US" sz="1000" dirty="0">
                <a:solidFill>
                  <a:schemeClr val="bg2"/>
                </a:solidFill>
                <a:effectLst/>
                <a:latin typeface="Calibri" panose="020F0502020204030204" pitchFamily="34" charset="0"/>
              </a:rPr>
              <a:t> E et al. Significant loss of hepatitis A Ab after allogeneic hematopoietic SCT in pediatric patients. Bone Marrow Transplant 2010, 45(1):171-5</a:t>
            </a:r>
          </a:p>
          <a:p>
            <a:pPr marL="228600" indent="-228600">
              <a:buAutoNum type="arabicPeriod"/>
            </a:pPr>
            <a:endParaRPr lang="en-US" sz="1000" dirty="0">
              <a:solidFill>
                <a:schemeClr val="bg2"/>
              </a:solidFill>
              <a:effectLst/>
              <a:latin typeface="Calibri" panose="020F0502020204030204" pitchFamily="34" charset="0"/>
            </a:endParaRPr>
          </a:p>
        </p:txBody>
      </p:sp>
    </p:spTree>
    <p:extLst>
      <p:ext uri="{BB962C8B-B14F-4D97-AF65-F5344CB8AC3E}">
        <p14:creationId xmlns:p14="http://schemas.microsoft.com/office/powerpoint/2010/main" val="2962575397"/>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interactive modules – I</a:t>
            </a:r>
          </a:p>
        </p:txBody>
      </p:sp>
      <p:sp>
        <p:nvSpPr>
          <p:cNvPr id="3" name="Content Placeholder 2"/>
          <p:cNvSpPr>
            <a:spLocks noGrp="1"/>
          </p:cNvSpPr>
          <p:nvPr>
            <p:ph idx="1"/>
          </p:nvPr>
        </p:nvSpPr>
        <p:spPr>
          <a:xfrm>
            <a:off x="665019" y="1409700"/>
            <a:ext cx="7772400" cy="4572000"/>
          </a:xfrm>
        </p:spPr>
        <p:txBody>
          <a:bodyPr>
            <a:normAutofit/>
          </a:bodyPr>
          <a:lstStyle/>
          <a:p>
            <a:r>
              <a:rPr lang="en-US" b="0" dirty="0"/>
              <a:t>The modules work best if accessed using Google Chrome as your browser </a:t>
            </a:r>
          </a:p>
          <a:p>
            <a:r>
              <a:rPr lang="en-US" b="0" dirty="0"/>
              <a:t>Most questions involve ABP content related to domain 3 (Infections in High Risk Hosts) and domain 7 (Prevention of Infectious Diseases)</a:t>
            </a:r>
          </a:p>
          <a:p>
            <a:r>
              <a:rPr lang="en-US" b="0" dirty="0"/>
              <a:t>The basic modules are designed </a:t>
            </a:r>
            <a:r>
              <a:rPr lang="en-US" dirty="0"/>
              <a:t>to take about 45 minutes to complete</a:t>
            </a:r>
          </a:p>
          <a:p>
            <a:pPr lvl="1"/>
            <a:r>
              <a:rPr lang="en-US" b="0" dirty="0"/>
              <a:t>You may take longer, especially if you choose to investigate all of the </a:t>
            </a:r>
            <a:r>
              <a:rPr lang="en-US" dirty="0"/>
              <a:t>informational links provided</a:t>
            </a:r>
          </a:p>
        </p:txBody>
      </p:sp>
      <p:sp>
        <p:nvSpPr>
          <p:cNvPr id="5" name="Action Button: Back or Previous 4">
            <a:hlinkClick r:id="" action="ppaction://hlinkshowjump?jump=nextslide" highlightClick="1"/>
          </p:cNvPr>
          <p:cNvSpPr/>
          <p:nvPr/>
        </p:nvSpPr>
        <p:spPr>
          <a:xfrm rot="10800000">
            <a:off x="7983770"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6217685"/>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cs typeface="Times New Roman" panose="02020603050405020304" pitchFamily="18" charset="0"/>
              </a:rPr>
              <a:t>D. Dan is an adolescent, thus not at risk for childhood VPI: </a:t>
            </a:r>
            <a:r>
              <a:rPr lang="en-US" dirty="0">
                <a:solidFill>
                  <a:srgbClr val="FF0000"/>
                </a:solidFill>
                <a:cs typeface="Times New Roman" panose="02020603050405020304" pitchFamily="18" charset="0"/>
              </a:rPr>
              <a:t>Incorrect  </a:t>
            </a:r>
            <a:endParaRPr lang="en-US" dirty="0">
              <a:solidFill>
                <a:srgbClr val="FF0000"/>
              </a:solidFill>
            </a:endParaRPr>
          </a:p>
        </p:txBody>
      </p:sp>
      <p:sp>
        <p:nvSpPr>
          <p:cNvPr id="3" name="Content Placeholder 2"/>
          <p:cNvSpPr>
            <a:spLocks noGrp="1"/>
          </p:cNvSpPr>
          <p:nvPr>
            <p:ph idx="1"/>
          </p:nvPr>
        </p:nvSpPr>
        <p:spPr>
          <a:xfrm>
            <a:off x="509155" y="1411481"/>
            <a:ext cx="8229600" cy="4738256"/>
          </a:xfrm>
        </p:spPr>
        <p:txBody>
          <a:bodyPr>
            <a:normAutofit/>
          </a:bodyPr>
          <a:lstStyle/>
          <a:p>
            <a:r>
              <a:rPr lang="en-US" sz="2000" dirty="0"/>
              <a:t>Infections contribute to 1/3 of </a:t>
            </a:r>
            <a:r>
              <a:rPr lang="en-US" sz="2000" dirty="0">
                <a:solidFill>
                  <a:schemeClr val="bg2"/>
                </a:solidFill>
              </a:rPr>
              <a:t>the</a:t>
            </a:r>
            <a:r>
              <a:rPr lang="en-US" sz="2000" b="1" dirty="0">
                <a:solidFill>
                  <a:srgbClr val="FF0000"/>
                </a:solidFill>
              </a:rPr>
              <a:t> </a:t>
            </a:r>
            <a:r>
              <a:rPr lang="en-US" sz="2000" dirty="0"/>
              <a:t>deaths 2 years post-HCT </a:t>
            </a:r>
          </a:p>
          <a:p>
            <a:pPr marL="0" indent="0">
              <a:buNone/>
            </a:pPr>
            <a:endParaRPr lang="he-IL" sz="2000" b="1" i="1" dirty="0">
              <a:solidFill>
                <a:schemeClr val="accent5">
                  <a:lumMod val="60000"/>
                  <a:lumOff val="40000"/>
                </a:schemeClr>
              </a:solidFill>
            </a:endParaRPr>
          </a:p>
          <a:p>
            <a:r>
              <a:rPr lang="en-US" sz="2000" dirty="0"/>
              <a:t>Certain VPIs, such as pneumococcal, </a:t>
            </a:r>
            <a:r>
              <a:rPr lang="en-US" sz="2000" i="1" dirty="0" err="1"/>
              <a:t>Haemophilus</a:t>
            </a:r>
            <a:r>
              <a:rPr lang="en-US" sz="2000" i="1" dirty="0"/>
              <a:t> influenzae </a:t>
            </a:r>
            <a:r>
              <a:rPr lang="en-US" sz="2000" dirty="0"/>
              <a:t>type b, measles, varicella and influenza, can pose an increased risk for HCT recipients of any age</a:t>
            </a:r>
          </a:p>
          <a:p>
            <a:pPr marL="0" indent="0">
              <a:buNone/>
            </a:pPr>
            <a:endParaRPr lang="he-IL" sz="2000" i="1" dirty="0"/>
          </a:p>
          <a:p>
            <a:r>
              <a:rPr lang="en-US" sz="2000" dirty="0"/>
              <a:t>Children with the following risk factors remain at high-risk for VPI even late after HCT:</a:t>
            </a:r>
          </a:p>
          <a:p>
            <a:pPr lvl="1">
              <a:buFont typeface="Courier New" panose="02070309020205020404" pitchFamily="49" charset="0"/>
              <a:buChar char="o"/>
            </a:pPr>
            <a:r>
              <a:rPr lang="en-US" sz="2000" dirty="0"/>
              <a:t>GvHD and its treatment (particularly encapsulated bacteria)</a:t>
            </a:r>
          </a:p>
          <a:p>
            <a:pPr lvl="1">
              <a:buFont typeface="Courier New" panose="02070309020205020404" pitchFamily="49" charset="0"/>
              <a:buChar char="o"/>
            </a:pPr>
            <a:r>
              <a:rPr lang="en-US" sz="2000" dirty="0"/>
              <a:t>Functional </a:t>
            </a:r>
            <a:r>
              <a:rPr lang="en-US" sz="2000" dirty="0" err="1"/>
              <a:t>asplenia</a:t>
            </a:r>
            <a:endParaRPr lang="en-US" sz="2000" dirty="0"/>
          </a:p>
          <a:p>
            <a:pPr lvl="1">
              <a:buFont typeface="Courier New" panose="02070309020205020404" pitchFamily="49" charset="0"/>
              <a:buChar char="o"/>
            </a:pPr>
            <a:r>
              <a:rPr lang="en-US" sz="2000" dirty="0" err="1"/>
              <a:t>Hypogammaglobulinemia</a:t>
            </a:r>
            <a:r>
              <a:rPr lang="en-US" sz="2000" dirty="0"/>
              <a:t> </a:t>
            </a:r>
          </a:p>
          <a:p>
            <a:pPr marL="0" indent="0">
              <a:buNone/>
            </a:pPr>
            <a:endParaRPr lang="en-US" sz="2000" dirty="0"/>
          </a:p>
          <a:p>
            <a:pPr marL="0" indent="0">
              <a:buNone/>
            </a:pPr>
            <a:endParaRPr lang="en-US" sz="2400" dirty="0"/>
          </a:p>
        </p:txBody>
      </p:sp>
      <p:pic>
        <p:nvPicPr>
          <p:cNvPr id="5"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5800" y="6126476"/>
            <a:ext cx="6097385" cy="707886"/>
          </a:xfrm>
          <a:prstGeom prst="rect">
            <a:avLst/>
          </a:prstGeom>
          <a:noFill/>
        </p:spPr>
        <p:txBody>
          <a:bodyPr wrap="square" rtlCol="0">
            <a:spAutoFit/>
          </a:bodyPr>
          <a:lstStyle/>
          <a:p>
            <a:r>
              <a:rPr lang="fr-FR" sz="1000" dirty="0">
                <a:solidFill>
                  <a:schemeClr val="bg2"/>
                </a:solidFill>
                <a:effectLst/>
                <a:latin typeface="Calibri" panose="020F0502020204030204" pitchFamily="34" charset="0"/>
              </a:rPr>
              <a:t>Kumar D, et al. </a:t>
            </a:r>
            <a:r>
              <a:rPr lang="fr-FR" sz="1000" i="1" dirty="0" err="1">
                <a:solidFill>
                  <a:schemeClr val="bg2"/>
                </a:solidFill>
                <a:effectLst/>
                <a:latin typeface="Calibri" panose="020F0502020204030204" pitchFamily="34" charset="0"/>
              </a:rPr>
              <a:t>Bone</a:t>
            </a:r>
            <a:r>
              <a:rPr lang="fr-FR" sz="1000" i="1" dirty="0">
                <a:solidFill>
                  <a:schemeClr val="bg2"/>
                </a:solidFill>
                <a:effectLst/>
                <a:latin typeface="Calibri" panose="020F0502020204030204" pitchFamily="34" charset="0"/>
              </a:rPr>
              <a:t> </a:t>
            </a:r>
            <a:r>
              <a:rPr lang="fr-FR" sz="1000" i="1" dirty="0" err="1">
                <a:solidFill>
                  <a:schemeClr val="bg2"/>
                </a:solidFill>
                <a:effectLst/>
                <a:latin typeface="Calibri" panose="020F0502020204030204" pitchFamily="34" charset="0"/>
              </a:rPr>
              <a:t>Marrow</a:t>
            </a:r>
            <a:r>
              <a:rPr lang="fr-FR" sz="1000" i="1" dirty="0">
                <a:solidFill>
                  <a:schemeClr val="bg2"/>
                </a:solidFill>
                <a:effectLst/>
                <a:latin typeface="Calibri" panose="020F0502020204030204" pitchFamily="34" charset="0"/>
              </a:rPr>
              <a:t> Transplantation</a:t>
            </a:r>
            <a:r>
              <a:rPr lang="fr-FR" sz="1000" dirty="0">
                <a:solidFill>
                  <a:schemeClr val="bg2"/>
                </a:solidFill>
                <a:effectLst/>
                <a:latin typeface="Calibri" panose="020F0502020204030204" pitchFamily="34" charset="0"/>
              </a:rPr>
              <a:t>, 2008; 41: 743–747 </a:t>
            </a:r>
          </a:p>
          <a:p>
            <a:r>
              <a:rPr lang="en-US" sz="1000" dirty="0" err="1">
                <a:solidFill>
                  <a:schemeClr val="bg2"/>
                </a:solidFill>
                <a:effectLst/>
                <a:latin typeface="Calibri" panose="020F0502020204030204" pitchFamily="34" charset="0"/>
              </a:rPr>
              <a:t>Morkin</a:t>
            </a:r>
            <a:r>
              <a:rPr lang="en-US" sz="1000" dirty="0">
                <a:solidFill>
                  <a:schemeClr val="bg2"/>
                </a:solidFill>
                <a:effectLst/>
                <a:latin typeface="Calibri" panose="020F0502020204030204" pitchFamily="34" charset="0"/>
              </a:rPr>
              <a:t> M, et al. Characteristics of Late Fatal Infections after Allogeneic Hematopoietic Cell Transplantation.</a:t>
            </a:r>
            <a:r>
              <a:rPr lang="en-US" sz="1000" i="1" dirty="0">
                <a:solidFill>
                  <a:schemeClr val="bg2"/>
                </a:solidFill>
                <a:effectLst/>
                <a:latin typeface="Calibri" panose="020F0502020204030204" pitchFamily="34" charset="0"/>
              </a:rPr>
              <a:t> </a:t>
            </a:r>
            <a:r>
              <a:rPr lang="en-US" sz="1000" i="1" dirty="0" err="1">
                <a:solidFill>
                  <a:schemeClr val="bg2"/>
                </a:solidFill>
                <a:effectLst/>
                <a:latin typeface="Calibri" panose="020F0502020204030204" pitchFamily="34" charset="0"/>
              </a:rPr>
              <a:t>Biol</a:t>
            </a:r>
            <a:r>
              <a:rPr lang="en-US" sz="1000" i="1" dirty="0">
                <a:solidFill>
                  <a:schemeClr val="bg2"/>
                </a:solidFill>
                <a:effectLst/>
                <a:latin typeface="Calibri" panose="020F0502020204030204" pitchFamily="34" charset="0"/>
              </a:rPr>
              <a:t> Blood Marrow Transplant, </a:t>
            </a:r>
            <a:r>
              <a:rPr lang="en-US" sz="1000" dirty="0">
                <a:solidFill>
                  <a:schemeClr val="bg2"/>
                </a:solidFill>
                <a:effectLst/>
                <a:latin typeface="Calibri" panose="020F0502020204030204" pitchFamily="34" charset="0"/>
              </a:rPr>
              <a:t>2019 Feb; 25(2)</a:t>
            </a:r>
          </a:p>
          <a:p>
            <a:endParaRPr lang="en-US" sz="1000" dirty="0"/>
          </a:p>
        </p:txBody>
      </p:sp>
    </p:spTree>
    <p:extLst>
      <p:ext uri="{BB962C8B-B14F-4D97-AF65-F5344CB8AC3E}">
        <p14:creationId xmlns:p14="http://schemas.microsoft.com/office/powerpoint/2010/main" val="2975507496"/>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993" y="369332"/>
            <a:ext cx="8229600" cy="868362"/>
          </a:xfrm>
        </p:spPr>
        <p:txBody>
          <a:bodyPr>
            <a:normAutofit/>
          </a:bodyPr>
          <a:lstStyle/>
          <a:p>
            <a:r>
              <a:rPr lang="en-US" sz="3200" b="1" dirty="0"/>
              <a:t>Question 3</a:t>
            </a:r>
          </a:p>
        </p:txBody>
      </p:sp>
      <p:sp>
        <p:nvSpPr>
          <p:cNvPr id="5" name="Content Placeholder 2"/>
          <p:cNvSpPr txBox="1">
            <a:spLocks/>
          </p:cNvSpPr>
          <p:nvPr/>
        </p:nvSpPr>
        <p:spPr>
          <a:xfrm>
            <a:off x="675409" y="1523999"/>
            <a:ext cx="7880762" cy="444817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200"/>
              </a:spcBef>
              <a:buNone/>
            </a:pPr>
            <a:r>
              <a:rPr lang="en-US" sz="2400" dirty="0">
                <a:solidFill>
                  <a:schemeClr val="bg2"/>
                </a:solidFill>
                <a:effectLst/>
                <a:latin typeface="Calibri" panose="020F0502020204030204" pitchFamily="34" charset="0"/>
              </a:rPr>
              <a:t>Dan’s mother asks you when vaccination should begin</a:t>
            </a:r>
            <a:r>
              <a:rPr lang="en-US" sz="2400" b="1" dirty="0">
                <a:solidFill>
                  <a:schemeClr val="bg2"/>
                </a:solidFill>
                <a:effectLst/>
                <a:latin typeface="Calibri" panose="020F0502020204030204" pitchFamily="34" charset="0"/>
              </a:rPr>
              <a:t>.</a:t>
            </a:r>
          </a:p>
          <a:p>
            <a:pPr marL="0" indent="0">
              <a:spcBef>
                <a:spcPts val="200"/>
              </a:spcBef>
              <a:buNone/>
            </a:pPr>
            <a:r>
              <a:rPr lang="en-US" sz="2400" dirty="0">
                <a:solidFill>
                  <a:schemeClr val="bg2"/>
                </a:solidFill>
                <a:effectLst/>
                <a:latin typeface="Calibri" panose="020F0502020204030204" pitchFamily="34" charset="0"/>
              </a:rPr>
              <a:t>Which of the following factors may determine eligibility for early vaccination, beginning at 4-6 months post-HCT?</a:t>
            </a:r>
          </a:p>
          <a:p>
            <a:pPr marL="0" indent="0">
              <a:spcBef>
                <a:spcPts val="200"/>
              </a:spcBef>
              <a:buNone/>
            </a:pPr>
            <a:r>
              <a:rPr lang="en-US" sz="1800" dirty="0">
                <a:solidFill>
                  <a:schemeClr val="bg2"/>
                </a:solidFill>
                <a:effectLst/>
                <a:latin typeface="Calibri" panose="020F0502020204030204" pitchFamily="34" charset="0"/>
              </a:rPr>
              <a:t>(multiple correct answers possible) </a:t>
            </a:r>
          </a:p>
          <a:p>
            <a:pPr marL="0" indent="0">
              <a:spcBef>
                <a:spcPts val="200"/>
              </a:spcBef>
              <a:buNone/>
            </a:pPr>
            <a:endParaRPr lang="en-US" sz="2400" dirty="0">
              <a:solidFill>
                <a:schemeClr val="bg2"/>
              </a:solidFill>
              <a:effectLst/>
              <a:latin typeface="Calibri" panose="020F0502020204030204" pitchFamily="34" charset="0"/>
            </a:endParaRPr>
          </a:p>
          <a:p>
            <a:pPr marL="400050" lvl="1" indent="0">
              <a:spcBef>
                <a:spcPts val="200"/>
              </a:spcBef>
              <a:buNone/>
            </a:pPr>
            <a:r>
              <a:rPr lang="en-US" sz="2400" dirty="0">
                <a:solidFill>
                  <a:schemeClr val="bg2"/>
                </a:solidFill>
                <a:effectLst/>
                <a:latin typeface="Calibri" panose="020F0502020204030204" pitchFamily="34" charset="0"/>
              </a:rPr>
              <a:t>	</a:t>
            </a:r>
            <a:r>
              <a:rPr lang="en-US" sz="1800" dirty="0">
                <a:solidFill>
                  <a:schemeClr val="bg2"/>
                </a:solidFill>
                <a:effectLst/>
                <a:latin typeface="Calibri" panose="020F0502020204030204" pitchFamily="34" charset="0"/>
              </a:rPr>
              <a:t>Timing of last IVIG infusion</a:t>
            </a:r>
          </a:p>
          <a:p>
            <a:pPr marL="400050" lvl="1" indent="0">
              <a:spcBef>
                <a:spcPts val="200"/>
              </a:spcBef>
              <a:buNone/>
            </a:pPr>
            <a:endParaRPr lang="en-US" sz="1800" dirty="0">
              <a:solidFill>
                <a:schemeClr val="bg2"/>
              </a:solidFill>
              <a:effectLst/>
              <a:latin typeface="Calibri" panose="020F0502020204030204" pitchFamily="34" charset="0"/>
            </a:endParaRPr>
          </a:p>
          <a:p>
            <a:pPr marL="400050" lvl="1" indent="0">
              <a:spcBef>
                <a:spcPts val="200"/>
              </a:spcBef>
              <a:buNone/>
            </a:pPr>
            <a:r>
              <a:rPr lang="en-US" sz="1800" dirty="0">
                <a:solidFill>
                  <a:schemeClr val="bg2"/>
                </a:solidFill>
                <a:effectLst/>
                <a:latin typeface="Calibri" panose="020F0502020204030204" pitchFamily="34" charset="0"/>
              </a:rPr>
              <a:t>	Timing of last anti-CD20 monoclonal antibody dose</a:t>
            </a:r>
          </a:p>
          <a:p>
            <a:pPr marL="400050" lvl="1" indent="0">
              <a:spcBef>
                <a:spcPts val="200"/>
              </a:spcBef>
              <a:buNone/>
            </a:pPr>
            <a:endParaRPr lang="en-US" sz="1800" dirty="0">
              <a:solidFill>
                <a:schemeClr val="bg2"/>
              </a:solidFill>
              <a:effectLst/>
              <a:latin typeface="Calibri" panose="020F0502020204030204" pitchFamily="34" charset="0"/>
            </a:endParaRPr>
          </a:p>
          <a:p>
            <a:pPr marL="0" indent="0">
              <a:spcBef>
                <a:spcPts val="200"/>
              </a:spcBef>
              <a:buNone/>
            </a:pPr>
            <a:r>
              <a:rPr lang="en-US" sz="1800" dirty="0">
                <a:solidFill>
                  <a:schemeClr val="bg2"/>
                </a:solidFill>
                <a:effectLst/>
                <a:latin typeface="Calibri" panose="020F0502020204030204" pitchFamily="34" charset="0"/>
              </a:rPr>
              <a:t>	Dan’s underlying malignancy    </a:t>
            </a:r>
          </a:p>
          <a:p>
            <a:pPr marL="0" indent="0">
              <a:spcBef>
                <a:spcPts val="200"/>
              </a:spcBef>
              <a:buNone/>
            </a:pPr>
            <a:endParaRPr lang="en-US" sz="1800" dirty="0">
              <a:solidFill>
                <a:schemeClr val="bg2"/>
              </a:solidFill>
              <a:effectLst/>
              <a:latin typeface="Calibri" panose="020F0502020204030204" pitchFamily="34" charset="0"/>
            </a:endParaRPr>
          </a:p>
          <a:p>
            <a:pPr marL="0" indent="0">
              <a:spcBef>
                <a:spcPts val="200"/>
              </a:spcBef>
              <a:buNone/>
            </a:pPr>
            <a:r>
              <a:rPr lang="en-US" sz="1800" dirty="0">
                <a:solidFill>
                  <a:schemeClr val="bg2"/>
                </a:solidFill>
                <a:effectLst/>
                <a:latin typeface="Calibri" panose="020F0502020204030204" pitchFamily="34" charset="0"/>
              </a:rPr>
              <a:t>	Type of transplantation (</a:t>
            </a:r>
            <a:r>
              <a:rPr lang="en-US" sz="1800" dirty="0" err="1">
                <a:solidFill>
                  <a:schemeClr val="bg2"/>
                </a:solidFill>
                <a:effectLst/>
                <a:latin typeface="Calibri" panose="020F0502020204030204" pitchFamily="34" charset="0"/>
              </a:rPr>
              <a:t>allo</a:t>
            </a:r>
            <a:r>
              <a:rPr lang="en-US" sz="1800" dirty="0">
                <a:solidFill>
                  <a:schemeClr val="bg2"/>
                </a:solidFill>
                <a:effectLst/>
                <a:latin typeface="Calibri" panose="020F0502020204030204" pitchFamily="34" charset="0"/>
              </a:rPr>
              <a:t>/auto) and source of cells (PBSCT/BMT/CBT)</a:t>
            </a:r>
          </a:p>
        </p:txBody>
      </p:sp>
      <p:sp>
        <p:nvSpPr>
          <p:cNvPr id="9" name="Rounded Rectangle 8">
            <a:hlinkClick r:id="rId3" action="ppaction://hlinksldjump"/>
          </p:cNvPr>
          <p:cNvSpPr/>
          <p:nvPr/>
        </p:nvSpPr>
        <p:spPr bwMode="auto">
          <a:xfrm>
            <a:off x="1092360" y="3410198"/>
            <a:ext cx="422564" cy="48837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chemeClr val="accent1">
                    <a:lumMod val="75000"/>
                  </a:schemeClr>
                </a:solidFill>
                <a:effectLst/>
                <a:latin typeface="Calibri" panose="020F0502020204030204" pitchFamily="34" charset="0"/>
                <a:hlinkClick r:id="rId3" action="ppaction://hlinksldjump"/>
              </a:rPr>
              <a:t>A</a:t>
            </a:r>
            <a:endParaRPr kumimoji="0" lang="en-US" sz="24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1" name="Rounded Rectangle 10">
            <a:hlinkClick r:id="rId4" action="ppaction://hlinksldjump"/>
          </p:cNvPr>
          <p:cNvSpPr/>
          <p:nvPr/>
        </p:nvSpPr>
        <p:spPr bwMode="auto">
          <a:xfrm>
            <a:off x="1092360" y="4004386"/>
            <a:ext cx="422564" cy="48837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chemeClr val="accent1">
                    <a:lumMod val="75000"/>
                  </a:schemeClr>
                </a:solidFill>
                <a:effectLst/>
                <a:latin typeface="Calibri" panose="020F0502020204030204" pitchFamily="34" charset="0"/>
                <a:hlinkClick r:id="rId4" action="ppaction://hlinksldjump"/>
              </a:rPr>
              <a:t>B</a:t>
            </a:r>
            <a:endParaRPr kumimoji="0" lang="en-US" sz="24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2" name="Rounded Rectangle 11">
            <a:hlinkClick r:id="rId5" action="ppaction://hlinksldjump"/>
          </p:cNvPr>
          <p:cNvSpPr/>
          <p:nvPr/>
        </p:nvSpPr>
        <p:spPr bwMode="auto">
          <a:xfrm>
            <a:off x="1092360" y="4592337"/>
            <a:ext cx="422564" cy="48837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chemeClr val="accent1">
                    <a:lumMod val="75000"/>
                  </a:schemeClr>
                </a:solidFill>
                <a:effectLst/>
                <a:latin typeface="Calibri" panose="020F0502020204030204" pitchFamily="34" charset="0"/>
                <a:hlinkClick r:id="rId5" action="ppaction://hlinksldjump"/>
              </a:rPr>
              <a:t>C</a:t>
            </a:r>
            <a:endParaRPr kumimoji="0" lang="en-US" sz="24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3" name="Rounded Rectangle 12">
            <a:hlinkClick r:id="rId6" action="ppaction://hlinksldjump"/>
          </p:cNvPr>
          <p:cNvSpPr/>
          <p:nvPr/>
        </p:nvSpPr>
        <p:spPr bwMode="auto">
          <a:xfrm>
            <a:off x="1095132" y="5210251"/>
            <a:ext cx="422564" cy="48837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chemeClr val="accent1">
                    <a:lumMod val="75000"/>
                  </a:schemeClr>
                </a:solidFill>
                <a:effectLst/>
                <a:latin typeface="Calibri" panose="020F0502020204030204" pitchFamily="34" charset="0"/>
                <a:hlinkClick r:id="rId6" action="ppaction://hlinksldjump"/>
              </a:rPr>
              <a:t>D</a:t>
            </a:r>
            <a:endParaRPr kumimoji="0" lang="en-US" sz="2400" b="1" i="0" u="sng" strike="noStrike" cap="none" normalizeH="0" baseline="0" dirty="0">
              <a:ln>
                <a:noFill/>
              </a:ln>
              <a:solidFill>
                <a:schemeClr val="accent1">
                  <a:lumMod val="75000"/>
                </a:schemeClr>
              </a:solidFill>
              <a:effectLst/>
              <a:latin typeface="Calibri" panose="020F0502020204030204" pitchFamily="34" charset="0"/>
            </a:endParaRPr>
          </a:p>
        </p:txBody>
      </p:sp>
    </p:spTree>
    <p:extLst>
      <p:ext uri="{BB962C8B-B14F-4D97-AF65-F5344CB8AC3E}">
        <p14:creationId xmlns:p14="http://schemas.microsoft.com/office/powerpoint/2010/main" val="4002918012"/>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539" y="381000"/>
            <a:ext cx="7772400" cy="914400"/>
          </a:xfrm>
        </p:spPr>
        <p:txBody>
          <a:bodyPr>
            <a:normAutofit/>
          </a:bodyPr>
          <a:lstStyle/>
          <a:p>
            <a:pPr marL="400050" lvl="1" indent="0">
              <a:spcBef>
                <a:spcPts val="200"/>
              </a:spcBef>
              <a:buNone/>
            </a:pPr>
            <a:r>
              <a:rPr lang="en-US" sz="3200" dirty="0">
                <a:effectLst/>
                <a:latin typeface="Calibri" panose="020F0502020204030204" pitchFamily="34" charset="0"/>
              </a:rPr>
              <a:t>A. Timing of last IVIG infusion: </a:t>
            </a:r>
            <a:r>
              <a:rPr lang="en-US" sz="3200" dirty="0">
                <a:solidFill>
                  <a:schemeClr val="tx1">
                    <a:lumMod val="65000"/>
                  </a:schemeClr>
                </a:solidFill>
                <a:effectLst/>
                <a:latin typeface="Calibri" panose="020F0502020204030204" pitchFamily="34" charset="0"/>
              </a:rPr>
              <a:t>Depends</a:t>
            </a:r>
          </a:p>
        </p:txBody>
      </p:sp>
      <p:sp>
        <p:nvSpPr>
          <p:cNvPr id="3" name="Content Placeholder 2"/>
          <p:cNvSpPr>
            <a:spLocks noGrp="1"/>
          </p:cNvSpPr>
          <p:nvPr>
            <p:ph idx="1"/>
          </p:nvPr>
        </p:nvSpPr>
        <p:spPr>
          <a:xfrm>
            <a:off x="477982" y="1438661"/>
            <a:ext cx="8355301" cy="4722375"/>
          </a:xfrm>
        </p:spPr>
        <p:txBody>
          <a:bodyPr>
            <a:normAutofit fontScale="92500" lnSpcReduction="10000"/>
          </a:bodyPr>
          <a:lstStyle/>
          <a:p>
            <a:r>
              <a:rPr lang="en-US" sz="2000" dirty="0"/>
              <a:t>For </a:t>
            </a:r>
            <a:r>
              <a:rPr lang="en-US" sz="2000" u="sng" dirty="0"/>
              <a:t>inactivated</a:t>
            </a:r>
            <a:r>
              <a:rPr lang="en-US" sz="2000" dirty="0"/>
              <a:t> vaccines, recently administered IVIG products do </a:t>
            </a:r>
            <a:r>
              <a:rPr lang="en-US" sz="2000" b="1" dirty="0"/>
              <a:t>not</a:t>
            </a:r>
            <a:r>
              <a:rPr lang="en-US" sz="2000" dirty="0"/>
              <a:t> inhibit immune responses and may be given. </a:t>
            </a:r>
          </a:p>
          <a:p>
            <a:pPr lvl="1"/>
            <a:r>
              <a:rPr lang="en-US" sz="2000" dirty="0"/>
              <a:t>However, IVIG therapy may be a surrogate marker for delayed immune reconstitution (recalling that B cell numbers generally begin to normalize 3-12 months post-HCT).  </a:t>
            </a:r>
          </a:p>
          <a:p>
            <a:pPr lvl="1"/>
            <a:r>
              <a:rPr lang="en-US" sz="2000" dirty="0"/>
              <a:t>The decision to delay vaccination in patients receiving IVIG replacement should be weighed against delaying or possibly missing vaccination.</a:t>
            </a:r>
          </a:p>
          <a:p>
            <a:pPr lvl="1"/>
            <a:endParaRPr lang="en-US" sz="2000" dirty="0"/>
          </a:p>
          <a:p>
            <a:pPr marL="457200" lvl="1" indent="0">
              <a:buNone/>
            </a:pPr>
            <a:endParaRPr lang="en-US" sz="2000" dirty="0"/>
          </a:p>
          <a:p>
            <a:pPr marL="457200" lvl="1" indent="0">
              <a:buNone/>
            </a:pPr>
            <a:endParaRPr lang="en-US" sz="800" dirty="0"/>
          </a:p>
          <a:p>
            <a:r>
              <a:rPr lang="en-US" sz="2000" u="sng" dirty="0"/>
              <a:t>Live</a:t>
            </a:r>
            <a:r>
              <a:rPr lang="en-US" sz="2000" dirty="0"/>
              <a:t> virus vaccines are </a:t>
            </a:r>
            <a:r>
              <a:rPr lang="en-US" sz="2000" u="sng" dirty="0"/>
              <a:t>not</a:t>
            </a:r>
            <a:r>
              <a:rPr lang="en-US" sz="2000" dirty="0"/>
              <a:t> indicated to be given early post-HCT, but HCT recipients may begin live virus vaccination 2 years post-HCT if they meet certain criteria.  ACIP recommends deferring live virus vaccines for 3-11 months after receiving the IgG-containing blood products. This allows sufficient degradation of potential antibodies that could interfere with viral replication, the latter being essential for effective live virus vaccination.</a:t>
            </a:r>
          </a:p>
        </p:txBody>
      </p:sp>
      <p:pic>
        <p:nvPicPr>
          <p:cNvPr id="6"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8679" y="6161036"/>
            <a:ext cx="6439728" cy="1015663"/>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Kroger AT, </a:t>
            </a:r>
            <a:r>
              <a:rPr lang="en-US" sz="1000" dirty="0" err="1">
                <a:solidFill>
                  <a:schemeClr val="bg2"/>
                </a:solidFill>
                <a:effectLst/>
                <a:latin typeface="Calibri" panose="020F0502020204030204" pitchFamily="34" charset="0"/>
              </a:rPr>
              <a:t>Duchin</a:t>
            </a:r>
            <a:r>
              <a:rPr lang="en-US" sz="1000" dirty="0">
                <a:solidFill>
                  <a:schemeClr val="bg2"/>
                </a:solidFill>
                <a:effectLst/>
                <a:latin typeface="Calibri" panose="020F0502020204030204" pitchFamily="34" charset="0"/>
              </a:rPr>
              <a:t> J, Vázquez M. General Best Practice Guidelines for Immunization. Best Practices Guidance of the Advisory Committee on Immunization Practices (ACIP). [www.cdc.gov/vaccines/hcp/acip-recs/general-recs/downloads/general-recs.pdf]</a:t>
            </a:r>
          </a:p>
          <a:p>
            <a:r>
              <a:rPr lang="en-US" sz="1000" dirty="0">
                <a:solidFill>
                  <a:schemeClr val="bg2"/>
                </a:solidFill>
                <a:effectLst/>
                <a:latin typeface="Calibri" panose="020F0502020204030204" pitchFamily="34" charset="0"/>
              </a:rPr>
              <a:t>Carpenter PA, Englund JA. How I vaccinate blood and marrow transplant recipients,</a:t>
            </a:r>
            <a:r>
              <a:rPr lang="en-US" sz="1000" i="1" dirty="0">
                <a:solidFill>
                  <a:schemeClr val="bg2"/>
                </a:solidFill>
                <a:effectLst/>
                <a:latin typeface="Calibri" panose="020F0502020204030204" pitchFamily="34" charset="0"/>
              </a:rPr>
              <a:t> Blood, </a:t>
            </a:r>
            <a:r>
              <a:rPr lang="en-US" sz="1000" dirty="0">
                <a:solidFill>
                  <a:schemeClr val="bg2"/>
                </a:solidFill>
                <a:effectLst/>
                <a:latin typeface="Calibri" panose="020F0502020204030204" pitchFamily="34" charset="0"/>
              </a:rPr>
              <a:t>2016, 9;127(23):2824-32</a:t>
            </a:r>
          </a:p>
          <a:p>
            <a:endParaRPr lang="en-US" sz="1000" dirty="0">
              <a:solidFill>
                <a:schemeClr val="bg2"/>
              </a:solidFill>
              <a:effectLst/>
              <a:latin typeface="Calibri" panose="020F0502020204030204" pitchFamily="34" charset="0"/>
            </a:endParaRPr>
          </a:p>
          <a:p>
            <a:r>
              <a:rPr lang="en-US" sz="1000" dirty="0">
                <a:solidFill>
                  <a:schemeClr val="bg2"/>
                </a:solidFill>
                <a:effectLst/>
                <a:latin typeface="Calibri" panose="020F0502020204030204" pitchFamily="34" charset="0"/>
              </a:rPr>
              <a:t> </a:t>
            </a:r>
          </a:p>
        </p:txBody>
      </p:sp>
      <p:sp>
        <p:nvSpPr>
          <p:cNvPr id="8" name="TextBox 7"/>
          <p:cNvSpPr txBox="1"/>
          <p:nvPr/>
        </p:nvSpPr>
        <p:spPr>
          <a:xfrm>
            <a:off x="628679" y="3476683"/>
            <a:ext cx="7807729" cy="646331"/>
          </a:xfrm>
          <a:prstGeom prst="rect">
            <a:avLst/>
          </a:prstGeom>
          <a:noFill/>
        </p:spPr>
        <p:txBody>
          <a:bodyPr wrap="square" rtlCol="0">
            <a:spAutoFit/>
          </a:bodyPr>
          <a:lstStyle/>
          <a:p>
            <a:pPr algn="ctr"/>
            <a:r>
              <a:rPr lang="en-US" sz="1800" b="1" dirty="0">
                <a:solidFill>
                  <a:schemeClr val="bg2">
                    <a:lumMod val="50000"/>
                    <a:lumOff val="50000"/>
                  </a:schemeClr>
                </a:solidFill>
                <a:effectLst/>
                <a:latin typeface="Calibri" panose="020F0502020204030204" pitchFamily="34" charset="0"/>
              </a:rPr>
              <a:t>Dan received his last IVIG infusion 2 months ago, he is eligible to begin vaccination with inactivated vaccines at 4-6 months post-HCT.</a:t>
            </a:r>
          </a:p>
        </p:txBody>
      </p:sp>
    </p:spTree>
    <p:extLst>
      <p:ext uri="{BB962C8B-B14F-4D97-AF65-F5344CB8AC3E}">
        <p14:creationId xmlns:p14="http://schemas.microsoft.com/office/powerpoint/2010/main" val="976046973"/>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357746"/>
            <a:ext cx="7909560" cy="4572000"/>
          </a:xfrm>
        </p:spPr>
        <p:txBody>
          <a:bodyPr/>
          <a:lstStyle/>
          <a:p>
            <a:r>
              <a:rPr lang="en-US" sz="2000" dirty="0"/>
              <a:t>In patients who have received biologics directed against CD20 (e.g., rituximab), immunization should be postponed for at least 6 - 9 months after the last dose. Some centers evaluate CD19 prior to proceeding with vaccination</a:t>
            </a:r>
          </a:p>
        </p:txBody>
      </p:sp>
      <p:sp>
        <p:nvSpPr>
          <p:cNvPr id="2" name="Title 1"/>
          <p:cNvSpPr>
            <a:spLocks noGrp="1"/>
          </p:cNvSpPr>
          <p:nvPr>
            <p:ph type="title"/>
          </p:nvPr>
        </p:nvSpPr>
        <p:spPr>
          <a:xfrm>
            <a:off x="270164" y="381000"/>
            <a:ext cx="7772400" cy="914400"/>
          </a:xfrm>
        </p:spPr>
        <p:txBody>
          <a:bodyPr>
            <a:noAutofit/>
          </a:bodyPr>
          <a:lstStyle/>
          <a:p>
            <a:pPr marL="400050" lvl="1" indent="0">
              <a:spcBef>
                <a:spcPts val="200"/>
              </a:spcBef>
              <a:buNone/>
            </a:pPr>
            <a:r>
              <a:rPr lang="en-US" sz="3200" dirty="0">
                <a:effectLst/>
                <a:latin typeface="Calibri" panose="020F0502020204030204" pitchFamily="34" charset="0"/>
              </a:rPr>
              <a:t>B. Timing of last anti-CD20 </a:t>
            </a:r>
            <a:r>
              <a:rPr lang="en-US" sz="3200" dirty="0" err="1">
                <a:effectLst/>
                <a:latin typeface="Calibri" panose="020F0502020204030204" pitchFamily="34" charset="0"/>
              </a:rPr>
              <a:t>mAb</a:t>
            </a:r>
            <a:r>
              <a:rPr lang="en-US" sz="3200" dirty="0">
                <a:effectLst/>
                <a:latin typeface="Calibri" panose="020F0502020204030204" pitchFamily="34" charset="0"/>
              </a:rPr>
              <a:t>: </a:t>
            </a:r>
            <a:r>
              <a:rPr lang="en-US" sz="3200" dirty="0">
                <a:solidFill>
                  <a:srgbClr val="00B050"/>
                </a:solidFill>
                <a:effectLst/>
                <a:latin typeface="Calibri" panose="020F0502020204030204" pitchFamily="34" charset="0"/>
              </a:rPr>
              <a:t>Correct</a:t>
            </a:r>
          </a:p>
        </p:txBody>
      </p:sp>
      <p:sp>
        <p:nvSpPr>
          <p:cNvPr id="5" name="Rectangle 4"/>
          <p:cNvSpPr/>
          <p:nvPr/>
        </p:nvSpPr>
        <p:spPr>
          <a:xfrm>
            <a:off x="623455" y="6209390"/>
            <a:ext cx="6265717" cy="528799"/>
          </a:xfrm>
          <a:prstGeom prst="rect">
            <a:avLst/>
          </a:prstGeom>
        </p:spPr>
        <p:txBody>
          <a:bodyPr wrap="square">
            <a:spAutoFit/>
          </a:bodyPr>
          <a:lstStyle/>
          <a:p>
            <a:r>
              <a:rPr lang="en-US" sz="1000" dirty="0">
                <a:solidFill>
                  <a:schemeClr val="bg2"/>
                </a:solidFill>
                <a:effectLst/>
                <a:latin typeface="Calibri" panose="020F0502020204030204" pitchFamily="34" charset="0"/>
              </a:rPr>
              <a:t>Cho A. Robust memory responses against influenza vaccination in pemphigus patients previously treated with rituximab. JCI insight 2007, 15;2(12)</a:t>
            </a:r>
          </a:p>
          <a:p>
            <a:pPr marL="182880">
              <a:lnSpc>
                <a:spcPct val="110000"/>
              </a:lnSpc>
              <a:spcBef>
                <a:spcPts val="0"/>
              </a:spcBef>
            </a:pPr>
            <a:endParaRPr lang="en-US" sz="800" dirty="0">
              <a:solidFill>
                <a:schemeClr val="bg2"/>
              </a:solidFill>
              <a:effectLst/>
              <a:latin typeface="Calibri" panose="020F0502020204030204" pitchFamily="34" charset="0"/>
            </a:endParaRPr>
          </a:p>
        </p:txBody>
      </p:sp>
      <p:pic>
        <p:nvPicPr>
          <p:cNvPr id="8"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5"/>
          <a:stretch>
            <a:fillRect/>
          </a:stretch>
        </p:blipFill>
        <p:spPr>
          <a:xfrm>
            <a:off x="1163693" y="2593834"/>
            <a:ext cx="5985341" cy="3023787"/>
          </a:xfrm>
          <a:prstGeom prst="rect">
            <a:avLst/>
          </a:prstGeom>
        </p:spPr>
      </p:pic>
      <p:sp>
        <p:nvSpPr>
          <p:cNvPr id="3" name="TextBox 2"/>
          <p:cNvSpPr txBox="1"/>
          <p:nvPr/>
        </p:nvSpPr>
        <p:spPr>
          <a:xfrm>
            <a:off x="768928" y="5500254"/>
            <a:ext cx="7273636" cy="646331"/>
          </a:xfrm>
          <a:prstGeom prst="rect">
            <a:avLst/>
          </a:prstGeom>
          <a:noFill/>
        </p:spPr>
        <p:txBody>
          <a:bodyPr wrap="square" rtlCol="0">
            <a:spAutoFit/>
          </a:bodyPr>
          <a:lstStyle/>
          <a:p>
            <a:pPr algn="ctr"/>
            <a:r>
              <a:rPr lang="en-US" sz="1800" b="1" dirty="0">
                <a:solidFill>
                  <a:schemeClr val="bg2">
                    <a:lumMod val="50000"/>
                    <a:lumOff val="50000"/>
                  </a:schemeClr>
                </a:solidFill>
                <a:effectLst/>
                <a:latin typeface="Calibri" panose="020F0502020204030204" pitchFamily="34" charset="0"/>
              </a:rPr>
              <a:t>Dan did not receive anti-CD20 biologics, so he is eligible to start vaccination at 4-6 months post-HCT</a:t>
            </a:r>
          </a:p>
        </p:txBody>
      </p:sp>
      <p:sp>
        <p:nvSpPr>
          <p:cNvPr id="10" name="Action Button: Back or Previous 9">
            <a:hlinkClick r:id="rId6" action="ppaction://hlinksldjump" highlightClick="1"/>
            <a:extLst>
              <a:ext uri="{FF2B5EF4-FFF2-40B4-BE49-F238E27FC236}">
                <a16:creationId xmlns:a16="http://schemas.microsoft.com/office/drawing/2014/main" id="{64C40B0B-48B2-8249-BAD2-B4893FEF22A8}"/>
              </a:ext>
            </a:extLst>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3326991"/>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 Dan’s underlying disease: </a:t>
            </a:r>
            <a:r>
              <a:rPr lang="en-US" sz="3200" dirty="0">
                <a:solidFill>
                  <a:srgbClr val="FF0000"/>
                </a:solidFill>
              </a:rPr>
              <a:t>Incorrect</a:t>
            </a:r>
          </a:p>
        </p:txBody>
      </p:sp>
      <p:sp>
        <p:nvSpPr>
          <p:cNvPr id="4" name="Rectangle 3"/>
          <p:cNvSpPr/>
          <p:nvPr/>
        </p:nvSpPr>
        <p:spPr>
          <a:xfrm>
            <a:off x="619298" y="6115870"/>
            <a:ext cx="6488084" cy="707886"/>
          </a:xfrm>
          <a:prstGeom prst="rect">
            <a:avLst/>
          </a:prstGeom>
        </p:spPr>
        <p:txBody>
          <a:bodyPr wrap="square">
            <a:spAutoFit/>
          </a:bodyPr>
          <a:lstStyle/>
          <a:p>
            <a:r>
              <a:rPr lang="en-US" sz="1000" dirty="0">
                <a:solidFill>
                  <a:schemeClr val="bg2"/>
                </a:solidFill>
                <a:effectLst/>
                <a:latin typeface="Calibri" panose="020F0502020204030204" pitchFamily="34" charset="0"/>
              </a:rPr>
              <a:t>Jennifer </a:t>
            </a:r>
            <a:r>
              <a:rPr lang="en-US" sz="1000" dirty="0" err="1">
                <a:solidFill>
                  <a:schemeClr val="bg2"/>
                </a:solidFill>
                <a:effectLst/>
                <a:latin typeface="Calibri" panose="020F0502020204030204" pitchFamily="34" charset="0"/>
              </a:rPr>
              <a:t>Heimall</a:t>
            </a:r>
            <a:r>
              <a:rPr lang="en-US" sz="1000" dirty="0">
                <a:solidFill>
                  <a:schemeClr val="bg2"/>
                </a:solidFill>
                <a:effectLst/>
                <a:latin typeface="Calibri" panose="020F0502020204030204" pitchFamily="34" charset="0"/>
              </a:rPr>
              <a:t> et al. Recommendations for Screening and Management of Late Effects in Patients with </a:t>
            </a:r>
            <a:r>
              <a:rPr lang="en-US" sz="1000" dirty="0" err="1">
                <a:solidFill>
                  <a:schemeClr val="bg2"/>
                </a:solidFill>
                <a:effectLst/>
                <a:latin typeface="Calibri" panose="020F0502020204030204" pitchFamily="34" charset="0"/>
              </a:rPr>
              <a:t>severee</a:t>
            </a:r>
            <a:r>
              <a:rPr lang="en-US" sz="1000" dirty="0">
                <a:solidFill>
                  <a:schemeClr val="bg2"/>
                </a:solidFill>
                <a:effectLst/>
                <a:latin typeface="Calibri" panose="020F0502020204030204" pitchFamily="34" charset="0"/>
              </a:rPr>
              <a:t> Combined Immunodeficiency after Allogenic Hematopoietic Cell Transplantation: A Consensus Statement from the Second Pediatric Blood and Marrow Transplant Consortium International Conference on Late Effects after Pediatric HCT. </a:t>
            </a:r>
            <a:r>
              <a:rPr lang="en-US" sz="1000" dirty="0" err="1">
                <a:solidFill>
                  <a:schemeClr val="bg2"/>
                </a:solidFill>
                <a:effectLst/>
                <a:latin typeface="Calibri" panose="020F0502020204030204" pitchFamily="34" charset="0"/>
              </a:rPr>
              <a:t>Biol</a:t>
            </a:r>
            <a:r>
              <a:rPr lang="en-US" sz="1000" dirty="0">
                <a:solidFill>
                  <a:schemeClr val="bg2"/>
                </a:solidFill>
                <a:effectLst/>
                <a:latin typeface="Calibri" panose="020F0502020204030204" pitchFamily="34" charset="0"/>
              </a:rPr>
              <a:t> Blood Marrow Transplant. 2017 August ; 23(8): 1229–1240</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685800" y="1274614"/>
            <a:ext cx="7772400" cy="4303226"/>
          </a:xfrm>
        </p:spPr>
        <p:txBody>
          <a:bodyPr/>
          <a:lstStyle/>
          <a:p>
            <a:r>
              <a:rPr lang="en-US" sz="2000" dirty="0"/>
              <a:t>Early vaccination after HCT is recommended for all patients with any underlying malignancy</a:t>
            </a:r>
          </a:p>
          <a:p>
            <a:r>
              <a:rPr lang="en-US" sz="2000" dirty="0"/>
              <a:t>In patients whose indication for HCT was an underlying primary immune deficiency, laboratory evidence of immune reconstitution is recommended prior to starting vaccination post-HCT</a:t>
            </a:r>
          </a:p>
          <a:p>
            <a:pPr lvl="1"/>
            <a:r>
              <a:rPr lang="en-US" sz="2000" dirty="0"/>
              <a:t>In these patients, immunizations with inactivated vaccines may be started once IVIG replacement has been discontinued for a minimum of 3 months.  Evidence of immunogenicity to inactivated vaccines should be confirmed.</a:t>
            </a:r>
          </a:p>
          <a:p>
            <a:pPr lvl="1"/>
            <a:r>
              <a:rPr lang="en-US" sz="2000" dirty="0"/>
              <a:t>Evidence of immune reconstitution (no immunosuppression and adequate T cell responses) are required before live viral vaccines may be considered</a:t>
            </a:r>
            <a:endParaRPr lang="en-US" sz="2200" dirty="0">
              <a:solidFill>
                <a:schemeClr val="accent5">
                  <a:lumMod val="60000"/>
                  <a:lumOff val="40000"/>
                </a:schemeClr>
              </a:solidFill>
            </a:endParaRPr>
          </a:p>
        </p:txBody>
      </p:sp>
      <p:sp>
        <p:nvSpPr>
          <p:cNvPr id="3" name="TextBox 2"/>
          <p:cNvSpPr txBox="1"/>
          <p:nvPr/>
        </p:nvSpPr>
        <p:spPr>
          <a:xfrm>
            <a:off x="949432" y="5370413"/>
            <a:ext cx="7410796" cy="646331"/>
          </a:xfrm>
          <a:prstGeom prst="rect">
            <a:avLst/>
          </a:prstGeom>
          <a:noFill/>
        </p:spPr>
        <p:txBody>
          <a:bodyPr wrap="square" rtlCol="0">
            <a:spAutoFit/>
          </a:bodyPr>
          <a:lstStyle/>
          <a:p>
            <a:pPr algn="ctr"/>
            <a:r>
              <a:rPr lang="en-US" sz="1800" b="1" dirty="0">
                <a:solidFill>
                  <a:schemeClr val="tx1">
                    <a:lumMod val="50000"/>
                  </a:schemeClr>
                </a:solidFill>
                <a:effectLst/>
                <a:latin typeface="Calibri" panose="020F0502020204030204" pitchFamily="34" charset="0"/>
              </a:rPr>
              <a:t>Dan’s indication for HCT was for underlying malignancy (AML), thus he is eligible for early revaccination post-HCT</a:t>
            </a:r>
          </a:p>
        </p:txBody>
      </p:sp>
    </p:spTree>
    <p:extLst>
      <p:ext uri="{BB962C8B-B14F-4D97-AF65-F5344CB8AC3E}">
        <p14:creationId xmlns:p14="http://schemas.microsoft.com/office/powerpoint/2010/main" val="836141996"/>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 Type of transplantation (</a:t>
            </a:r>
            <a:r>
              <a:rPr lang="en-US" sz="3200" dirty="0" err="1"/>
              <a:t>allo</a:t>
            </a:r>
            <a:r>
              <a:rPr lang="en-US" sz="3200" dirty="0"/>
              <a:t>/auto) and source of hematopoietic cells: </a:t>
            </a:r>
            <a:r>
              <a:rPr lang="en-US" sz="3200" dirty="0">
                <a:solidFill>
                  <a:srgbClr val="FF0000"/>
                </a:solidFill>
              </a:rPr>
              <a:t>Incorrect</a:t>
            </a:r>
          </a:p>
        </p:txBody>
      </p:sp>
      <p:sp>
        <p:nvSpPr>
          <p:cNvPr id="4" name="Rectangle 3"/>
          <p:cNvSpPr/>
          <p:nvPr/>
        </p:nvSpPr>
        <p:spPr>
          <a:xfrm>
            <a:off x="685800" y="6174061"/>
            <a:ext cx="5673436" cy="528799"/>
          </a:xfrm>
          <a:prstGeom prst="rect">
            <a:avLst/>
          </a:prstGeom>
        </p:spPr>
        <p:txBody>
          <a:bodyPr wrap="square">
            <a:spAutoFit/>
          </a:bodyPr>
          <a:lstStyle/>
          <a:p>
            <a:r>
              <a:rPr lang="en-US" sz="1000" dirty="0" err="1">
                <a:solidFill>
                  <a:schemeClr val="bg2"/>
                </a:solidFill>
                <a:effectLst/>
                <a:latin typeface="Calibri" panose="020F0502020204030204" pitchFamily="34" charset="0"/>
              </a:rPr>
              <a:t>Ogonek</a:t>
            </a:r>
            <a:r>
              <a:rPr lang="en-US" sz="1000" dirty="0">
                <a:solidFill>
                  <a:schemeClr val="bg2"/>
                </a:solidFill>
                <a:effectLst/>
                <a:latin typeface="Calibri" panose="020F0502020204030204" pitchFamily="34" charset="0"/>
              </a:rPr>
              <a:t> J et al. Immune Reconstitution after Allogeneic Hematopoietic Stem Cell Transplantation. Front </a:t>
            </a:r>
            <a:r>
              <a:rPr lang="en-US" sz="1000" dirty="0" err="1">
                <a:solidFill>
                  <a:schemeClr val="bg2"/>
                </a:solidFill>
                <a:effectLst/>
                <a:latin typeface="Calibri" panose="020F0502020204030204" pitchFamily="34" charset="0"/>
              </a:rPr>
              <a:t>Immunol</a:t>
            </a:r>
            <a:r>
              <a:rPr lang="en-US" sz="1000" dirty="0">
                <a:solidFill>
                  <a:schemeClr val="bg2"/>
                </a:solidFill>
                <a:effectLst/>
                <a:latin typeface="Calibri" panose="020F0502020204030204" pitchFamily="34" charset="0"/>
              </a:rPr>
              <a:t> 2016, 17:7:507</a:t>
            </a:r>
          </a:p>
          <a:p>
            <a:pPr>
              <a:lnSpc>
                <a:spcPct val="110000"/>
              </a:lnSpc>
              <a:spcBef>
                <a:spcPts val="0"/>
              </a:spcBef>
              <a:buNone/>
            </a:pPr>
            <a:endParaRPr lang="en-US" sz="800" dirty="0">
              <a:solidFill>
                <a:schemeClr val="bg2"/>
              </a:solidFill>
              <a:effectLst/>
              <a:latin typeface="Calibri" panose="020F0502020204030204" pitchFamily="34" charset="0"/>
            </a:endParaRP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685800" y="1607124"/>
            <a:ext cx="7772400" cy="4808005"/>
          </a:xfrm>
        </p:spPr>
        <p:txBody>
          <a:bodyPr/>
          <a:lstStyle/>
          <a:p>
            <a:r>
              <a:rPr lang="en-US" sz="2200" dirty="0"/>
              <a:t>Though the tempo of immune reconstitution after HCT is generally different for autologous vs allogeneic HCT recipients, currently vaccination recommendations are similar</a:t>
            </a:r>
          </a:p>
        </p:txBody>
      </p:sp>
    </p:spTree>
    <p:extLst>
      <p:ext uri="{BB962C8B-B14F-4D97-AF65-F5344CB8AC3E}">
        <p14:creationId xmlns:p14="http://schemas.microsoft.com/office/powerpoint/2010/main" val="3589603160"/>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re-vaccination after HCT</a:t>
            </a:r>
          </a:p>
        </p:txBody>
      </p:sp>
      <p:sp>
        <p:nvSpPr>
          <p:cNvPr id="3" name="Content Placeholder 2"/>
          <p:cNvSpPr>
            <a:spLocks noGrp="1"/>
          </p:cNvSpPr>
          <p:nvPr>
            <p:ph idx="1"/>
          </p:nvPr>
        </p:nvSpPr>
        <p:spPr>
          <a:xfrm>
            <a:off x="457200" y="1115348"/>
            <a:ext cx="8229600" cy="5562600"/>
          </a:xfrm>
        </p:spPr>
        <p:txBody>
          <a:bodyPr>
            <a:noAutofit/>
          </a:bodyPr>
          <a:lstStyle/>
          <a:p>
            <a:endParaRPr lang="en-US" sz="1600" dirty="0"/>
          </a:p>
          <a:p>
            <a:r>
              <a:rPr lang="en-US" dirty="0"/>
              <a:t>Pediatric HCT recipients are at high risk for VPIs, even late after HCT</a:t>
            </a:r>
          </a:p>
          <a:p>
            <a:r>
              <a:rPr lang="en-US" dirty="0">
                <a:solidFill>
                  <a:schemeClr val="bg2"/>
                </a:solidFill>
                <a:cs typeface="Times New Roman" panose="02020603050405020304" pitchFamily="18" charset="0"/>
              </a:rPr>
              <a:t>Despite prior vaccination, antibody titers to VPIs decline after both autologous or allogeneic HCT </a:t>
            </a:r>
          </a:p>
          <a:p>
            <a:r>
              <a:rPr lang="en-US" dirty="0"/>
              <a:t>VPI pose an increased risks for HCT recipients until they have complete immune reconstitution</a:t>
            </a:r>
          </a:p>
          <a:p>
            <a:r>
              <a:rPr lang="en-US" dirty="0"/>
              <a:t>HCT recipients should be revaccinated against all pathogens contained in childhood primary immunization schedules</a:t>
            </a:r>
          </a:p>
          <a:p>
            <a:pPr marL="0" indent="0">
              <a:buNone/>
            </a:pPr>
            <a:endParaRPr lang="en-US" sz="1600" baseline="30000" dirty="0"/>
          </a:p>
          <a:p>
            <a:pPr marL="0" indent="0">
              <a:buNone/>
            </a:pPr>
            <a:endParaRPr lang="en-US" sz="1500" b="1" dirty="0"/>
          </a:p>
          <a:p>
            <a:pPr marL="0" indent="0">
              <a:buNone/>
            </a:pPr>
            <a:endParaRPr lang="en-US" sz="1500" b="1" dirty="0"/>
          </a:p>
          <a:p>
            <a:endParaRPr lang="en-US" sz="1500" b="1" dirty="0"/>
          </a:p>
        </p:txBody>
      </p:sp>
      <p:pic>
        <p:nvPicPr>
          <p:cNvPr id="5" name="Picture 2">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6408" y="6217043"/>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ction Button: Back or Previous 5">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6224374"/>
            <a:ext cx="5915025" cy="523220"/>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rPr>
              <a:t>Ljungman</a:t>
            </a:r>
            <a:r>
              <a:rPr lang="en-US" sz="1000" dirty="0">
                <a:solidFill>
                  <a:schemeClr val="bg2"/>
                </a:solidFill>
                <a:effectLst/>
                <a:latin typeface="Calibri" panose="020F0502020204030204" pitchFamily="34" charset="0"/>
              </a:rPr>
              <a:t> P et al. Vaccination of hematopoietic cell transplant recipients. </a:t>
            </a:r>
            <a:r>
              <a:rPr lang="en-US" sz="1000" i="1" dirty="0">
                <a:solidFill>
                  <a:schemeClr val="bg2"/>
                </a:solidFill>
                <a:effectLst/>
                <a:latin typeface="Calibri" panose="020F0502020204030204" pitchFamily="34" charset="0"/>
              </a:rPr>
              <a:t>Bone Marrow Transplantation 2009</a:t>
            </a:r>
            <a:r>
              <a:rPr lang="en-US" sz="1000" dirty="0">
                <a:solidFill>
                  <a:schemeClr val="bg2"/>
                </a:solidFill>
                <a:effectLst/>
                <a:latin typeface="Calibri" panose="020F0502020204030204" pitchFamily="34" charset="0"/>
              </a:rPr>
              <a:t> , 44;521–526</a:t>
            </a:r>
          </a:p>
          <a:p>
            <a:endParaRPr lang="en-US" sz="800" dirty="0">
              <a:solidFill>
                <a:schemeClr val="bg2"/>
              </a:solidFill>
              <a:effectLst/>
              <a:latin typeface="Calibri" panose="020F0502020204030204" pitchFamily="34" charset="0"/>
            </a:endParaRPr>
          </a:p>
        </p:txBody>
      </p:sp>
      <p:pic>
        <p:nvPicPr>
          <p:cNvPr id="4" name="Picture 3"/>
          <p:cNvPicPr>
            <a:picLocks noChangeAspect="1"/>
          </p:cNvPicPr>
          <p:nvPr/>
        </p:nvPicPr>
        <p:blipFill>
          <a:blip r:embed="rId5"/>
          <a:stretch>
            <a:fillRect/>
          </a:stretch>
        </p:blipFill>
        <p:spPr>
          <a:xfrm>
            <a:off x="6887843" y="5583072"/>
            <a:ext cx="1719221" cy="646232"/>
          </a:xfrm>
          <a:prstGeom prst="rect">
            <a:avLst/>
          </a:prstGeom>
        </p:spPr>
      </p:pic>
    </p:spTree>
    <p:extLst>
      <p:ext uri="{BB962C8B-B14F-4D97-AF65-F5344CB8AC3E}">
        <p14:creationId xmlns:p14="http://schemas.microsoft.com/office/powerpoint/2010/main" val="1083398950"/>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principles: early re-vaccination</a:t>
            </a:r>
          </a:p>
        </p:txBody>
      </p:sp>
      <p:sp>
        <p:nvSpPr>
          <p:cNvPr id="4" name="Action Button: Return 3">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11777" y="1502315"/>
            <a:ext cx="406908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2"/>
                </a:solidFill>
                <a:effectLst/>
                <a:latin typeface="Calibri" panose="020F0502020204030204" pitchFamily="34" charset="0"/>
              </a:rPr>
              <a:t>Consensus guidelines recommend initiating vaccination with inactivated vaccines beginning at 3 to 6 months after HCT </a:t>
            </a:r>
          </a:p>
          <a:p>
            <a:endParaRPr lang="en-US" sz="2000" dirty="0">
              <a:solidFill>
                <a:schemeClr val="bg2"/>
              </a:solidFill>
              <a:effectLst/>
              <a:latin typeface="Calibri" panose="020F0502020204030204" pitchFamily="34" charset="0"/>
            </a:endParaRPr>
          </a:p>
          <a:p>
            <a:pPr marL="285750" indent="-285750">
              <a:buFont typeface="Arial" panose="020B0604020202020204" pitchFamily="34" charset="0"/>
              <a:buChar char="•"/>
            </a:pPr>
            <a:r>
              <a:rPr lang="en-US" sz="2000" dirty="0">
                <a:solidFill>
                  <a:schemeClr val="bg2"/>
                </a:solidFill>
                <a:effectLst/>
                <a:latin typeface="Calibri" panose="020F0502020204030204" pitchFamily="34" charset="0"/>
              </a:rPr>
              <a:t>Given the variable tempo of immune reconstitution post-HCT, particularly in patients with moderate to severe GVHD and receiving T- or B-cell depleting therapies, candidates for </a:t>
            </a:r>
            <a:r>
              <a:rPr lang="en-US" sz="2000" b="1" dirty="0">
                <a:solidFill>
                  <a:schemeClr val="bg2"/>
                </a:solidFill>
                <a:effectLst/>
                <a:latin typeface="Calibri" panose="020F0502020204030204" pitchFamily="34" charset="0"/>
              </a:rPr>
              <a:t>early vaccination </a:t>
            </a:r>
            <a:r>
              <a:rPr lang="en-US" sz="2000" dirty="0">
                <a:solidFill>
                  <a:schemeClr val="bg2"/>
                </a:solidFill>
                <a:effectLst/>
                <a:latin typeface="Calibri" panose="020F0502020204030204" pitchFamily="34" charset="0"/>
              </a:rPr>
              <a:t>should have favorable responses to the following questions:</a:t>
            </a:r>
          </a:p>
        </p:txBody>
      </p:sp>
      <p:sp>
        <p:nvSpPr>
          <p:cNvPr id="8" name="TextBox 7"/>
          <p:cNvSpPr txBox="1"/>
          <p:nvPr/>
        </p:nvSpPr>
        <p:spPr>
          <a:xfrm>
            <a:off x="598913" y="6216431"/>
            <a:ext cx="6309360" cy="246221"/>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Carpenter PA, </a:t>
            </a:r>
            <a:r>
              <a:rPr lang="en-US" sz="1000" dirty="0" err="1">
                <a:solidFill>
                  <a:schemeClr val="bg2"/>
                </a:solidFill>
                <a:effectLst/>
                <a:latin typeface="Calibri" panose="020F0502020204030204" pitchFamily="34" charset="0"/>
              </a:rPr>
              <a:t>Englund</a:t>
            </a:r>
            <a:r>
              <a:rPr lang="en-US" sz="1000" dirty="0">
                <a:solidFill>
                  <a:schemeClr val="bg2"/>
                </a:solidFill>
                <a:effectLst/>
                <a:latin typeface="Calibri" panose="020F0502020204030204" pitchFamily="34" charset="0"/>
              </a:rPr>
              <a:t> JA. How I vaccinate blood and marrow transplant recipients. 2016 Jun 9;127(23):2824-32</a:t>
            </a:r>
          </a:p>
        </p:txBody>
      </p:sp>
      <p:pic>
        <p:nvPicPr>
          <p:cNvPr id="9" name="Picture 8"/>
          <p:cNvPicPr>
            <a:picLocks noChangeAspect="1"/>
          </p:cNvPicPr>
          <p:nvPr/>
        </p:nvPicPr>
        <p:blipFill>
          <a:blip r:embed="rId3"/>
          <a:stretch>
            <a:fillRect/>
          </a:stretch>
        </p:blipFill>
        <p:spPr>
          <a:xfrm>
            <a:off x="4680857" y="1332825"/>
            <a:ext cx="3516459" cy="4740186"/>
          </a:xfrm>
          <a:prstGeom prst="rect">
            <a:avLst/>
          </a:prstGeom>
        </p:spPr>
      </p:pic>
    </p:spTree>
    <p:extLst>
      <p:ext uri="{BB962C8B-B14F-4D97-AF65-F5344CB8AC3E}">
        <p14:creationId xmlns:p14="http://schemas.microsoft.com/office/powerpoint/2010/main" val="2608799629"/>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236" y="1381991"/>
            <a:ext cx="8042564" cy="5018809"/>
          </a:xfrm>
        </p:spPr>
        <p:txBody>
          <a:bodyPr>
            <a:normAutofit/>
          </a:bodyPr>
          <a:lstStyle/>
          <a:p>
            <a:pPr marL="0" indent="0">
              <a:buNone/>
            </a:pPr>
            <a:r>
              <a:rPr lang="en-US" dirty="0"/>
              <a:t>Dan is 6 months post-HCT, has no evidence of GVHD, has </a:t>
            </a:r>
            <a:r>
              <a:rPr lang="en-US" dirty="0">
                <a:solidFill>
                  <a:schemeClr val="bg2"/>
                </a:solidFill>
              </a:rPr>
              <a:t>not</a:t>
            </a:r>
            <a:r>
              <a:rPr lang="en-US" dirty="0"/>
              <a:t> received rituximab, and his last IVIG infusion was 2 months ago.</a:t>
            </a:r>
          </a:p>
          <a:p>
            <a:pPr marL="0" indent="0">
              <a:buNone/>
            </a:pPr>
            <a:r>
              <a:rPr lang="en-US" dirty="0"/>
              <a:t>Which vaccines would you recommend for Dan at this point? (</a:t>
            </a:r>
            <a:r>
              <a:rPr lang="en-US" dirty="0">
                <a:solidFill>
                  <a:schemeClr val="bg2"/>
                </a:solidFill>
              </a:rPr>
              <a:t>Multiple answers possible)</a:t>
            </a:r>
          </a:p>
          <a:p>
            <a:pPr marL="0" indent="0">
              <a:buNone/>
            </a:pPr>
            <a:endParaRPr lang="en-US" sz="1000" dirty="0"/>
          </a:p>
          <a:p>
            <a:pPr marL="0" indent="0">
              <a:buNone/>
            </a:pPr>
            <a:r>
              <a:rPr lang="en-US" dirty="0"/>
              <a:t>	</a:t>
            </a:r>
          </a:p>
        </p:txBody>
      </p:sp>
      <p:sp>
        <p:nvSpPr>
          <p:cNvPr id="2" name="Title 1"/>
          <p:cNvSpPr>
            <a:spLocks noGrp="1"/>
          </p:cNvSpPr>
          <p:nvPr>
            <p:ph type="title"/>
          </p:nvPr>
        </p:nvSpPr>
        <p:spPr/>
        <p:txBody>
          <a:bodyPr/>
          <a:lstStyle/>
          <a:p>
            <a:r>
              <a:rPr lang="en-US" sz="3200" dirty="0"/>
              <a:t>Question 4</a:t>
            </a:r>
          </a:p>
        </p:txBody>
      </p:sp>
      <p:sp>
        <p:nvSpPr>
          <p:cNvPr id="10" name="Rounded Rectangle 9">
            <a:hlinkClick r:id="rId3" action="ppaction://hlinksldjump"/>
          </p:cNvPr>
          <p:cNvSpPr/>
          <p:nvPr/>
        </p:nvSpPr>
        <p:spPr bwMode="auto">
          <a:xfrm>
            <a:off x="1152211" y="4796808"/>
            <a:ext cx="939338" cy="443053"/>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MCV4</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1" name="Rounded Rectangle 10">
            <a:hlinkClick r:id="rId4" action="ppaction://hlinksldjump"/>
          </p:cNvPr>
          <p:cNvSpPr/>
          <p:nvPr/>
        </p:nvSpPr>
        <p:spPr bwMode="auto">
          <a:xfrm>
            <a:off x="5690240" y="3890356"/>
            <a:ext cx="881149" cy="460805"/>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IPV</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2" name="Rounded Rectangle 11">
            <a:hlinkClick r:id="rId5" action="ppaction://hlinksldjump"/>
          </p:cNvPr>
          <p:cNvSpPr/>
          <p:nvPr/>
        </p:nvSpPr>
        <p:spPr bwMode="auto">
          <a:xfrm>
            <a:off x="5690240" y="4796804"/>
            <a:ext cx="881149" cy="443055"/>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LAIV</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6" name="Rounded Rectangle 15">
            <a:hlinkClick r:id="rId6" action="ppaction://hlinksldjump"/>
          </p:cNvPr>
          <p:cNvSpPr/>
          <p:nvPr/>
        </p:nvSpPr>
        <p:spPr bwMode="auto">
          <a:xfrm>
            <a:off x="1128742" y="3890356"/>
            <a:ext cx="946546" cy="45968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HBV</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9" name="Rounded Rectangle 18">
            <a:hlinkClick r:id="rId7" action="ppaction://hlinksldjump"/>
          </p:cNvPr>
          <p:cNvSpPr/>
          <p:nvPr/>
        </p:nvSpPr>
        <p:spPr bwMode="auto">
          <a:xfrm>
            <a:off x="2688260" y="3881686"/>
            <a:ext cx="897780" cy="465223"/>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HPV</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4" name="Rounded Rectangle 13">
            <a:hlinkClick r:id="rId8" action="ppaction://hlinksldjump"/>
          </p:cNvPr>
          <p:cNvSpPr/>
          <p:nvPr/>
        </p:nvSpPr>
        <p:spPr bwMode="auto">
          <a:xfrm>
            <a:off x="4135665" y="3875777"/>
            <a:ext cx="946546" cy="45968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err="1">
                <a:solidFill>
                  <a:schemeClr val="accent1">
                    <a:lumMod val="75000"/>
                  </a:schemeClr>
                </a:solidFill>
                <a:effectLst/>
                <a:latin typeface="Calibri" panose="020F0502020204030204" pitchFamily="34" charset="0"/>
              </a:rPr>
              <a:t>DTaP</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5" name="Rounded Rectangle 14">
            <a:hlinkClick r:id="rId9" action="ppaction://hlinksldjump"/>
          </p:cNvPr>
          <p:cNvSpPr/>
          <p:nvPr/>
        </p:nvSpPr>
        <p:spPr bwMode="auto">
          <a:xfrm>
            <a:off x="2717777" y="4798130"/>
            <a:ext cx="881149" cy="460805"/>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IIV</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7" name="Rounded Rectangle 16">
            <a:hlinkClick r:id="rId10" action="ppaction://hlinksldjump"/>
          </p:cNvPr>
          <p:cNvSpPr/>
          <p:nvPr/>
        </p:nvSpPr>
        <p:spPr bwMode="auto">
          <a:xfrm>
            <a:off x="4176747" y="4799452"/>
            <a:ext cx="946546" cy="45968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HIB</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8" name="Rounded Rectangle 17">
            <a:hlinkClick r:id="rId11" action="ppaction://hlinksldjump"/>
          </p:cNvPr>
          <p:cNvSpPr/>
          <p:nvPr/>
        </p:nvSpPr>
        <p:spPr bwMode="auto">
          <a:xfrm>
            <a:off x="7098947" y="3891684"/>
            <a:ext cx="881149" cy="460805"/>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HAV</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20" name="Rounded Rectangle 19">
            <a:hlinkClick r:id="rId12" action="ppaction://hlinksldjump"/>
          </p:cNvPr>
          <p:cNvSpPr/>
          <p:nvPr/>
        </p:nvSpPr>
        <p:spPr bwMode="auto">
          <a:xfrm>
            <a:off x="7163882" y="4783554"/>
            <a:ext cx="881149" cy="460805"/>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rPr>
              <a:t>PPSV23</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21" name="Action Button: Back or Previous 4">
            <a:hlinkClick r:id="rId13" action="ppaction://hlinksldjump" highlightClick="1"/>
            <a:extLst>
              <a:ext uri="{FF2B5EF4-FFF2-40B4-BE49-F238E27FC236}">
                <a16:creationId xmlns:a16="http://schemas.microsoft.com/office/drawing/2014/main" id="{C96A7EFD-E069-45F7-80A0-962629F8AFCC}"/>
              </a:ext>
            </a:extLst>
          </p:cNvPr>
          <p:cNvSpPr/>
          <p:nvPr/>
        </p:nvSpPr>
        <p:spPr>
          <a:xfrm rot="10800000">
            <a:off x="8498654" y="6184697"/>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5EED4DA-7601-4BAE-B059-D02B1F410573}"/>
              </a:ext>
            </a:extLst>
          </p:cNvPr>
          <p:cNvSpPr txBox="1"/>
          <p:nvPr/>
        </p:nvSpPr>
        <p:spPr>
          <a:xfrm>
            <a:off x="8321039" y="5512911"/>
            <a:ext cx="731520" cy="707886"/>
          </a:xfrm>
          <a:prstGeom prst="rect">
            <a:avLst/>
          </a:prstGeom>
          <a:noFill/>
        </p:spPr>
        <p:txBody>
          <a:bodyPr wrap="square" rtlCol="0">
            <a:spAutoFit/>
          </a:bodyPr>
          <a:lstStyle/>
          <a:p>
            <a:pPr algn="ctr"/>
            <a:r>
              <a:rPr lang="en-US" sz="2000" b="1" dirty="0">
                <a:solidFill>
                  <a:schemeClr val="bg1">
                    <a:lumMod val="40000"/>
                    <a:lumOff val="60000"/>
                  </a:schemeClr>
                </a:solidFill>
                <a:effectLst/>
                <a:latin typeface="Calibri" panose="020F0502020204030204" pitchFamily="34" charset="0"/>
                <a:cs typeface="Calibri" panose="020F0502020204030204" pitchFamily="34" charset="0"/>
              </a:rPr>
              <a:t>Next ?</a:t>
            </a:r>
          </a:p>
        </p:txBody>
      </p:sp>
    </p:spTree>
    <p:extLst>
      <p:ext uri="{BB962C8B-B14F-4D97-AF65-F5344CB8AC3E}">
        <p14:creationId xmlns:p14="http://schemas.microsoft.com/office/powerpoint/2010/main" val="3824107704"/>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HBV: </a:t>
            </a:r>
            <a:r>
              <a:rPr lang="en-US" sz="3200" dirty="0">
                <a:solidFill>
                  <a:srgbClr val="00B050"/>
                </a:solidFill>
              </a:rPr>
              <a:t>Correct!</a:t>
            </a:r>
            <a:endParaRPr lang="en-US" sz="3200" dirty="0"/>
          </a:p>
        </p:txBody>
      </p:sp>
      <p:sp>
        <p:nvSpPr>
          <p:cNvPr id="4" name="Content Placeholder 2"/>
          <p:cNvSpPr txBox="1">
            <a:spLocks/>
          </p:cNvSpPr>
          <p:nvPr/>
        </p:nvSpPr>
        <p:spPr>
          <a:xfrm>
            <a:off x="594360" y="981101"/>
            <a:ext cx="8229600" cy="432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endParaRPr lang="en-US" sz="2200" dirty="0">
              <a:solidFill>
                <a:schemeClr val="bg2"/>
              </a:solidFill>
              <a:effectLst/>
              <a:latin typeface="Calibri" panose="020F0502020204030204" pitchFamily="34" charset="0"/>
            </a:endParaRPr>
          </a:p>
          <a:p>
            <a:r>
              <a:rPr lang="en-US" sz="2400" dirty="0">
                <a:solidFill>
                  <a:schemeClr val="bg2"/>
                </a:solidFill>
                <a:effectLst/>
                <a:latin typeface="Calibri" panose="020F0502020204030204" pitchFamily="34" charset="0"/>
              </a:rPr>
              <a:t>Three doses of HBV vaccine should be administered starting 6–12 months after HCT. </a:t>
            </a:r>
          </a:p>
          <a:p>
            <a:r>
              <a:rPr lang="en-US" sz="2400" dirty="0">
                <a:solidFill>
                  <a:schemeClr val="bg2"/>
                </a:solidFill>
                <a:effectLst/>
                <a:latin typeface="Calibri" panose="020F0502020204030204" pitchFamily="34" charset="0"/>
              </a:rPr>
              <a:t>A hepatitis B surface antibody (anti-HBs) concentration should be obtained 4-8 weeks after the 3rd dose vaccine series is completed.</a:t>
            </a:r>
          </a:p>
          <a:p>
            <a:pPr lvl="1"/>
            <a:r>
              <a:rPr lang="en-US" sz="2400" dirty="0">
                <a:solidFill>
                  <a:schemeClr val="bg2"/>
                </a:solidFill>
                <a:effectLst/>
                <a:latin typeface="Calibri" panose="020F0502020204030204" pitchFamily="34" charset="0"/>
              </a:rPr>
              <a:t>An anti-HBs ≥ 10 </a:t>
            </a:r>
            <a:r>
              <a:rPr lang="en-US" sz="2400" dirty="0" err="1">
                <a:solidFill>
                  <a:schemeClr val="bg2"/>
                </a:solidFill>
                <a:effectLst/>
                <a:latin typeface="Calibri" panose="020F0502020204030204" pitchFamily="34" charset="0"/>
              </a:rPr>
              <a:t>mIU</a:t>
            </a:r>
            <a:r>
              <a:rPr lang="en-US" sz="2400" dirty="0">
                <a:solidFill>
                  <a:schemeClr val="bg2"/>
                </a:solidFill>
                <a:effectLst/>
                <a:latin typeface="Calibri" panose="020F0502020204030204" pitchFamily="34" charset="0"/>
              </a:rPr>
              <a:t>/mL is considered serologic evidence of immunity</a:t>
            </a:r>
          </a:p>
          <a:p>
            <a:pPr lvl="1"/>
            <a:r>
              <a:rPr lang="en-US" sz="2400" dirty="0">
                <a:solidFill>
                  <a:schemeClr val="bg2"/>
                </a:solidFill>
                <a:effectLst/>
                <a:latin typeface="Calibri" panose="020F0502020204030204" pitchFamily="34" charset="0"/>
              </a:rPr>
              <a:t>If a post vaccination anti-HBs &lt; 10 </a:t>
            </a:r>
            <a:r>
              <a:rPr lang="en-US" sz="2400" dirty="0" err="1">
                <a:solidFill>
                  <a:schemeClr val="bg2"/>
                </a:solidFill>
                <a:effectLst/>
                <a:latin typeface="Calibri" panose="020F0502020204030204" pitchFamily="34" charset="0"/>
              </a:rPr>
              <a:t>mIU</a:t>
            </a:r>
            <a:r>
              <a:rPr lang="en-US" sz="2400" dirty="0">
                <a:solidFill>
                  <a:schemeClr val="bg2"/>
                </a:solidFill>
                <a:effectLst/>
                <a:latin typeface="Calibri" panose="020F0502020204030204" pitchFamily="34" charset="0"/>
              </a:rPr>
              <a:t>/mL, it is recommended that a second series of HBV vaccine be administered</a:t>
            </a:r>
          </a:p>
        </p:txBody>
      </p:sp>
      <p:sp>
        <p:nvSpPr>
          <p:cNvPr id="3" name="TextBox 2"/>
          <p:cNvSpPr txBox="1"/>
          <p:nvPr/>
        </p:nvSpPr>
        <p:spPr>
          <a:xfrm>
            <a:off x="675407" y="6119336"/>
            <a:ext cx="5933209" cy="415498"/>
          </a:xfrm>
          <a:prstGeom prst="rect">
            <a:avLst/>
          </a:prstGeom>
          <a:noFill/>
        </p:spPr>
        <p:txBody>
          <a:bodyPr wrap="square" rtlCol="0">
            <a:spAutoFit/>
          </a:bodyPr>
          <a:lstStyle/>
          <a:p>
            <a:pPr marL="0" indent="0">
              <a:buNone/>
            </a:pPr>
            <a:r>
              <a:rPr lang="en-US" sz="1050" dirty="0">
                <a:solidFill>
                  <a:schemeClr val="bg2"/>
                </a:solidFill>
                <a:effectLst/>
                <a:latin typeface="Calibri" panose="020F0502020204030204" pitchFamily="34" charset="0"/>
              </a:rPr>
              <a:t>Rubin et al, ‘2013 IDSA Clinical Practice Guidelines for Vaccination of the Immunocompromised Host’, </a:t>
            </a:r>
            <a:r>
              <a:rPr lang="en-US" sz="1050" i="1" dirty="0" err="1">
                <a:solidFill>
                  <a:schemeClr val="bg2"/>
                </a:solidFill>
                <a:effectLst/>
                <a:latin typeface="Calibri" panose="020F0502020204030204" pitchFamily="34" charset="0"/>
              </a:rPr>
              <a:t>Clin</a:t>
            </a:r>
            <a:r>
              <a:rPr lang="en-US" sz="1050" i="1" dirty="0">
                <a:solidFill>
                  <a:schemeClr val="bg2"/>
                </a:solidFill>
                <a:effectLst/>
                <a:latin typeface="Calibri" panose="020F0502020204030204" pitchFamily="34" charset="0"/>
              </a:rPr>
              <a:t> Infect Dis</a:t>
            </a:r>
            <a:r>
              <a:rPr lang="en-US" sz="1050" dirty="0">
                <a:solidFill>
                  <a:schemeClr val="bg2"/>
                </a:solidFill>
                <a:effectLst/>
                <a:latin typeface="Calibri" panose="020F0502020204030204" pitchFamily="34" charset="0"/>
              </a:rPr>
              <a:t>. 2014 Feb: 58(3):e44-100</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890666"/>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ction Button: Back or Previous 4">
            <a:hlinkClick r:id="" action="ppaction://hlinkshowjump?jump=nextslide" highlightClick="1"/>
          </p:cNvPr>
          <p:cNvSpPr/>
          <p:nvPr/>
        </p:nvSpPr>
        <p:spPr>
          <a:xfrm rot="10800000">
            <a:off x="7983771" y="6224375"/>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Using the interactive modules - II</a:t>
            </a:r>
          </a:p>
        </p:txBody>
      </p:sp>
      <p:sp>
        <p:nvSpPr>
          <p:cNvPr id="3" name="Content Placeholder 2"/>
          <p:cNvSpPr>
            <a:spLocks noGrp="1"/>
          </p:cNvSpPr>
          <p:nvPr>
            <p:ph idx="1"/>
          </p:nvPr>
        </p:nvSpPr>
        <p:spPr>
          <a:xfrm>
            <a:off x="665019" y="1409700"/>
            <a:ext cx="7772400" cy="4572000"/>
          </a:xfrm>
        </p:spPr>
        <p:txBody>
          <a:bodyPr>
            <a:normAutofit/>
          </a:bodyPr>
          <a:lstStyle/>
          <a:p>
            <a:r>
              <a:rPr lang="en-US" b="0" dirty="0"/>
              <a:t>The modules are case-based, with decision points (branches) containing questions and potential answers</a:t>
            </a:r>
          </a:p>
          <a:p>
            <a:pPr lvl="1"/>
            <a:r>
              <a:rPr lang="en-US" b="0" dirty="0"/>
              <a:t>Many questions may not have one correct answer</a:t>
            </a:r>
          </a:p>
          <a:p>
            <a:pPr lvl="1"/>
            <a:r>
              <a:rPr lang="en-US" b="0" dirty="0"/>
              <a:t>Click on an answer (       , e.g. a diagnostic test), and you will find out more about it</a:t>
            </a:r>
          </a:p>
          <a:p>
            <a:r>
              <a:rPr lang="en-US" b="0" dirty="0"/>
              <a:t>Multiple “action buttons” help you navigate through th</a:t>
            </a:r>
            <a:r>
              <a:rPr lang="en-US" dirty="0"/>
              <a:t>e module</a:t>
            </a:r>
            <a:endParaRPr lang="en-US" b="0" dirty="0"/>
          </a:p>
          <a:p>
            <a:r>
              <a:rPr lang="en-US" b="0" dirty="0"/>
              <a:t>Take your time and enjoy!</a:t>
            </a:r>
          </a:p>
        </p:txBody>
      </p:sp>
      <p:sp>
        <p:nvSpPr>
          <p:cNvPr id="4" name="Rounded Rectangle 3"/>
          <p:cNvSpPr/>
          <p:nvPr/>
        </p:nvSpPr>
        <p:spPr bwMode="auto">
          <a:xfrm>
            <a:off x="3988127" y="2646221"/>
            <a:ext cx="422564" cy="48837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chemeClr val="accent1">
                    <a:lumMod val="75000"/>
                  </a:schemeClr>
                </a:solidFill>
                <a:effectLst/>
                <a:latin typeface="Calibri" panose="020F0502020204030204" pitchFamily="34" charset="0"/>
              </a:rPr>
              <a:t>A</a:t>
            </a:r>
            <a:endParaRPr kumimoji="0" lang="en-US" sz="2400" b="1" i="0" u="sng" strike="noStrike" cap="none" normalizeH="0" baseline="0" dirty="0">
              <a:ln>
                <a:noFill/>
              </a:ln>
              <a:solidFill>
                <a:schemeClr val="accent1">
                  <a:lumMod val="75000"/>
                </a:schemeClr>
              </a:solidFill>
              <a:effectLst/>
              <a:latin typeface="Calibri" panose="020F0502020204030204" pitchFamily="34" charset="0"/>
            </a:endParaRPr>
          </a:p>
        </p:txBody>
      </p:sp>
    </p:spTree>
    <p:extLst>
      <p:ext uri="{BB962C8B-B14F-4D97-AF65-F5344CB8AC3E}">
        <p14:creationId xmlns:p14="http://schemas.microsoft.com/office/powerpoint/2010/main" val="3469954391"/>
      </p:ext>
    </p:extLst>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6062"/>
            <a:ext cx="7772400" cy="914400"/>
          </a:xfrm>
        </p:spPr>
        <p:txBody>
          <a:bodyPr>
            <a:noAutofit/>
          </a:bodyPr>
          <a:lstStyle/>
          <a:p>
            <a:r>
              <a:rPr lang="en-US" sz="3200" dirty="0"/>
              <a:t>HPV: </a:t>
            </a:r>
            <a:r>
              <a:rPr lang="en-US" sz="3200" dirty="0">
                <a:solidFill>
                  <a:srgbClr val="00B050"/>
                </a:solidFill>
              </a:rPr>
              <a:t>Correct!</a:t>
            </a:r>
            <a:endParaRPr lang="en-US" sz="3200" dirty="0"/>
          </a:p>
        </p:txBody>
      </p:sp>
      <p:sp>
        <p:nvSpPr>
          <p:cNvPr id="4" name="Content Placeholder 2"/>
          <p:cNvSpPr txBox="1">
            <a:spLocks/>
          </p:cNvSpPr>
          <p:nvPr/>
        </p:nvSpPr>
        <p:spPr>
          <a:xfrm>
            <a:off x="491247" y="1007227"/>
            <a:ext cx="8229600" cy="432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endParaRPr lang="en-US" sz="2200" dirty="0">
              <a:solidFill>
                <a:schemeClr val="bg2"/>
              </a:solidFill>
              <a:effectLst/>
              <a:latin typeface="Calibri" panose="020F0502020204030204" pitchFamily="34" charset="0"/>
            </a:endParaRPr>
          </a:p>
          <a:p>
            <a:pPr>
              <a:buClr>
                <a:srgbClr val="FF0000"/>
              </a:buClr>
            </a:pPr>
            <a:r>
              <a:rPr lang="en-US" sz="2000" dirty="0">
                <a:solidFill>
                  <a:schemeClr val="bg2"/>
                </a:solidFill>
                <a:effectLst/>
                <a:latin typeface="Calibri" panose="020F0502020204030204" pitchFamily="34" charset="0"/>
                <a:cs typeface="Calibri" panose="020F0502020204030204" pitchFamily="34" charset="0"/>
              </a:rPr>
              <a:t>HPV vaccination is recommended starting 6-12 months post-HCT for male and female patients aged 11-26 years </a:t>
            </a:r>
          </a:p>
          <a:p>
            <a:pPr>
              <a:buClr>
                <a:srgbClr val="FF0000"/>
              </a:buClr>
            </a:pPr>
            <a:r>
              <a:rPr lang="en-US" sz="2000" dirty="0">
                <a:solidFill>
                  <a:schemeClr val="bg2"/>
                </a:solidFill>
                <a:effectLst/>
                <a:latin typeface="Calibri" panose="020F0502020204030204" pitchFamily="34" charset="0"/>
                <a:cs typeface="Calibri" panose="020F0502020204030204" pitchFamily="34" charset="0"/>
              </a:rPr>
              <a:t>A 3-dose vaccine series is recommended in HCT recipients and all immunocompromised persons. </a:t>
            </a:r>
          </a:p>
          <a:p>
            <a:pPr>
              <a:buClr>
                <a:srgbClr val="FF0000"/>
              </a:buClr>
            </a:pPr>
            <a:endParaRPr lang="en-US" sz="2000" dirty="0">
              <a:solidFill>
                <a:schemeClr val="bg2"/>
              </a:solidFill>
              <a:effectLst/>
              <a:latin typeface="Calibri" panose="020F0502020204030204" pitchFamily="34" charset="0"/>
              <a:cs typeface="Calibri" panose="020F0502020204030204" pitchFamily="34" charset="0"/>
            </a:endParaRPr>
          </a:p>
          <a:p>
            <a:pPr>
              <a:buClr>
                <a:srgbClr val="FF0000"/>
              </a:buClr>
            </a:pPr>
            <a:endParaRPr lang="en-US" sz="2000" dirty="0">
              <a:solidFill>
                <a:schemeClr val="bg2"/>
              </a:solidFill>
              <a:effectLst/>
              <a:latin typeface="Calibri" panose="020F0502020204030204" pitchFamily="34" charset="0"/>
              <a:cs typeface="Calibri" panose="020F0502020204030204" pitchFamily="34" charset="0"/>
            </a:endParaRPr>
          </a:p>
          <a:p>
            <a:pPr>
              <a:buClr>
                <a:srgbClr val="FF0000"/>
              </a:buClr>
            </a:pPr>
            <a:r>
              <a:rPr lang="en-US" sz="2000" dirty="0">
                <a:solidFill>
                  <a:schemeClr val="bg2"/>
                </a:solidFill>
                <a:effectLst/>
                <a:latin typeface="Calibri" panose="020F0502020204030204" pitchFamily="34" charset="0"/>
                <a:cs typeface="Calibri" panose="020F0502020204030204" pitchFamily="34" charset="0"/>
              </a:rPr>
              <a:t>ACIP currently advises vaccination with either 4vHPV or 9vHPV</a:t>
            </a:r>
          </a:p>
          <a:p>
            <a:pPr lvl="1">
              <a:buClr>
                <a:srgbClr val="FF0000"/>
              </a:buClr>
            </a:pPr>
            <a:r>
              <a:rPr lang="en-US" sz="2000" dirty="0">
                <a:solidFill>
                  <a:schemeClr val="bg2"/>
                </a:solidFill>
                <a:effectLst/>
                <a:latin typeface="Calibri" panose="020F0502020204030204" pitchFamily="34" charset="0"/>
                <a:cs typeface="Calibri" panose="020F0502020204030204" pitchFamily="34" charset="0"/>
              </a:rPr>
              <a:t>4vHPV: Gardasil®</a:t>
            </a:r>
          </a:p>
          <a:p>
            <a:pPr lvl="1">
              <a:buClr>
                <a:srgbClr val="FF0000"/>
              </a:buClr>
            </a:pPr>
            <a:r>
              <a:rPr lang="en-US" sz="2000" dirty="0">
                <a:solidFill>
                  <a:schemeClr val="bg2"/>
                </a:solidFill>
                <a:effectLst/>
                <a:latin typeface="Calibri" panose="020F0502020204030204" pitchFamily="34" charset="0"/>
                <a:cs typeface="Calibri" panose="020F0502020204030204" pitchFamily="34" charset="0"/>
              </a:rPr>
              <a:t>9vHPV: Gardasil 9®</a:t>
            </a:r>
          </a:p>
          <a:p>
            <a:pPr lvl="1">
              <a:buClr>
                <a:srgbClr val="FF0000"/>
              </a:buClr>
            </a:pPr>
            <a:r>
              <a:rPr lang="en-US" sz="2000" dirty="0">
                <a:solidFill>
                  <a:schemeClr val="bg2"/>
                </a:solidFill>
                <a:effectLst/>
                <a:latin typeface="Calibri" panose="020F0502020204030204" pitchFamily="34" charset="0"/>
                <a:cs typeface="Calibri" panose="020F0502020204030204" pitchFamily="34" charset="0"/>
              </a:rPr>
              <a:t>HPV bivalent (types 16 and 18): </a:t>
            </a:r>
            <a:r>
              <a:rPr lang="en-US" sz="2000" dirty="0" err="1">
                <a:solidFill>
                  <a:schemeClr val="bg2"/>
                </a:solidFill>
                <a:effectLst/>
                <a:latin typeface="Calibri" panose="020F0502020204030204" pitchFamily="34" charset="0"/>
                <a:cs typeface="Calibri" panose="020F0502020204030204" pitchFamily="34" charset="0"/>
              </a:rPr>
              <a:t>Cervarix</a:t>
            </a:r>
            <a:r>
              <a:rPr lang="en-US" sz="2000" dirty="0">
                <a:solidFill>
                  <a:schemeClr val="bg2"/>
                </a:solidFill>
                <a:effectLst/>
                <a:latin typeface="Calibri" panose="020F0502020204030204" pitchFamily="34" charset="0"/>
                <a:cs typeface="Calibri" panose="020F0502020204030204" pitchFamily="34" charset="0"/>
              </a:rPr>
              <a:t>®</a:t>
            </a:r>
          </a:p>
          <a:p>
            <a:pPr lvl="1">
              <a:buClr>
                <a:srgbClr val="FF0000"/>
              </a:buClr>
            </a:pPr>
            <a:endParaRPr lang="en-US" sz="2000" dirty="0">
              <a:solidFill>
                <a:schemeClr val="bg2"/>
              </a:solidFill>
              <a:effectLst/>
              <a:latin typeface="Calibri" panose="020F0502020204030204" pitchFamily="34" charset="0"/>
              <a:cs typeface="Calibri" panose="020F0502020204030204" pitchFamily="34" charset="0"/>
            </a:endParaRPr>
          </a:p>
          <a:p>
            <a:pPr>
              <a:buClr>
                <a:srgbClr val="FF0000"/>
              </a:buClr>
            </a:pPr>
            <a:r>
              <a:rPr lang="en-US" sz="2000" dirty="0">
                <a:solidFill>
                  <a:schemeClr val="bg2"/>
                </a:solidFill>
                <a:effectLst/>
                <a:latin typeface="Calibri" panose="020F0502020204030204" pitchFamily="34" charset="0"/>
                <a:cs typeface="Calibri" panose="020F0502020204030204" pitchFamily="34" charset="0"/>
              </a:rPr>
              <a:t>9vHPV has the potential to prevent 90% of cervical, vulvar, vaginal, and anal cancers and genital warts</a:t>
            </a:r>
          </a:p>
          <a:p>
            <a:pPr marL="0" indent="0">
              <a:buClr>
                <a:srgbClr val="FF0000"/>
              </a:buClr>
              <a:buFont typeface="Arial" pitchFamily="34" charset="0"/>
              <a:buNone/>
            </a:pPr>
            <a:endParaRPr lang="en-US" sz="1800" dirty="0">
              <a:solidFill>
                <a:schemeClr val="bg2"/>
              </a:solidFill>
              <a:effectLst/>
              <a:latin typeface="Calibri" panose="020F0502020204030204" pitchFamily="34" charset="0"/>
            </a:endParaRPr>
          </a:p>
        </p:txBody>
      </p:sp>
      <p:sp>
        <p:nvSpPr>
          <p:cNvPr id="3" name="TextBox 2"/>
          <p:cNvSpPr txBox="1"/>
          <p:nvPr/>
        </p:nvSpPr>
        <p:spPr>
          <a:xfrm>
            <a:off x="675407" y="6119336"/>
            <a:ext cx="5933209" cy="415498"/>
          </a:xfrm>
          <a:prstGeom prst="rect">
            <a:avLst/>
          </a:prstGeom>
          <a:noFill/>
        </p:spPr>
        <p:txBody>
          <a:bodyPr wrap="square" rtlCol="0">
            <a:spAutoFit/>
          </a:bodyPr>
          <a:lstStyle/>
          <a:p>
            <a:r>
              <a:rPr lang="en-US" sz="1050" dirty="0" err="1">
                <a:solidFill>
                  <a:schemeClr val="bg2"/>
                </a:solidFill>
                <a:effectLst/>
                <a:latin typeface="Calibri" panose="020F0502020204030204" pitchFamily="34" charset="0"/>
              </a:rPr>
              <a:t>Shanis</a:t>
            </a:r>
            <a:r>
              <a:rPr lang="en-US" sz="1050" dirty="0">
                <a:solidFill>
                  <a:schemeClr val="bg2"/>
                </a:solidFill>
                <a:effectLst/>
                <a:latin typeface="Calibri" panose="020F0502020204030204" pitchFamily="34" charset="0"/>
              </a:rPr>
              <a:t> D et al. Risks factors and timing of genital human papillomavirus (HPV) infection in female stem cell transplant survivors: a longitudinal study. Bone Marrow Transplantation 2018, 53(1):78-83</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126A3934-A4D1-488B-AECC-B149A1188C5A}"/>
              </a:ext>
            </a:extLst>
          </p:cNvPr>
          <p:cNvGrpSpPr/>
          <p:nvPr/>
        </p:nvGrpSpPr>
        <p:grpSpPr>
          <a:xfrm>
            <a:off x="1121055" y="2818598"/>
            <a:ext cx="6574480" cy="589774"/>
            <a:chOff x="10166556" y="1376396"/>
            <a:chExt cx="6193414" cy="545809"/>
          </a:xfrm>
        </p:grpSpPr>
        <p:grpSp>
          <p:nvGrpSpPr>
            <p:cNvPr id="7" name="Group 6">
              <a:extLst>
                <a:ext uri="{FF2B5EF4-FFF2-40B4-BE49-F238E27FC236}">
                  <a16:creationId xmlns:a16="http://schemas.microsoft.com/office/drawing/2014/main" id="{4799746C-3DB3-42BB-BC1F-BC74FAF36E78}"/>
                </a:ext>
              </a:extLst>
            </p:cNvPr>
            <p:cNvGrpSpPr/>
            <p:nvPr/>
          </p:nvGrpSpPr>
          <p:grpSpPr>
            <a:xfrm>
              <a:off x="10166556" y="1430591"/>
              <a:ext cx="3270570" cy="491614"/>
              <a:chOff x="10259963" y="3647766"/>
              <a:chExt cx="3270570" cy="491614"/>
            </a:xfrm>
          </p:grpSpPr>
          <p:sp>
            <p:nvSpPr>
              <p:cNvPr id="10" name="Rounded Rectangle 11">
                <a:extLst>
                  <a:ext uri="{FF2B5EF4-FFF2-40B4-BE49-F238E27FC236}">
                    <a16:creationId xmlns:a16="http://schemas.microsoft.com/office/drawing/2014/main" id="{0EAE825E-88BE-4CD6-9EA6-206F49DF09A3}"/>
                  </a:ext>
                </a:extLst>
              </p:cNvPr>
              <p:cNvSpPr/>
              <p:nvPr/>
            </p:nvSpPr>
            <p:spPr>
              <a:xfrm>
                <a:off x="10259963" y="3647767"/>
                <a:ext cx="1229032" cy="491613"/>
              </a:xfrm>
              <a:prstGeom prst="roundRect">
                <a:avLst/>
              </a:prstGeom>
              <a:solidFill>
                <a:schemeClr val="accent1">
                  <a:lumMod val="20000"/>
                  <a:lumOff val="80000"/>
                </a:schemeClr>
              </a:solidFill>
              <a:ln>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50000"/>
                        <a:lumOff val="50000"/>
                      </a:schemeClr>
                    </a:solidFill>
                    <a:effectLst/>
                    <a:latin typeface="Calibri" panose="020F0502020204030204" pitchFamily="34" charset="0"/>
                    <a:cs typeface="Calibri" panose="020F0502020204030204" pitchFamily="34" charset="0"/>
                  </a:rPr>
                  <a:t>Dose 1</a:t>
                </a:r>
              </a:p>
            </p:txBody>
          </p:sp>
          <p:sp>
            <p:nvSpPr>
              <p:cNvPr id="11" name="Rounded Rectangle 12">
                <a:extLst>
                  <a:ext uri="{FF2B5EF4-FFF2-40B4-BE49-F238E27FC236}">
                    <a16:creationId xmlns:a16="http://schemas.microsoft.com/office/drawing/2014/main" id="{3DE80954-9B33-4A25-9804-31BA0BC3B487}"/>
                  </a:ext>
                </a:extLst>
              </p:cNvPr>
              <p:cNvSpPr/>
              <p:nvPr/>
            </p:nvSpPr>
            <p:spPr>
              <a:xfrm>
                <a:off x="12301501" y="3647766"/>
                <a:ext cx="1229032" cy="491613"/>
              </a:xfrm>
              <a:prstGeom prst="roundRect">
                <a:avLst/>
              </a:prstGeom>
              <a:solidFill>
                <a:schemeClr val="accent1">
                  <a:lumMod val="20000"/>
                  <a:lumOff val="80000"/>
                </a:schemeClr>
              </a:solidFill>
              <a:ln>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50000"/>
                        <a:lumOff val="50000"/>
                      </a:schemeClr>
                    </a:solidFill>
                    <a:effectLst/>
                    <a:latin typeface="Calibri" panose="020F0502020204030204" pitchFamily="34" charset="0"/>
                    <a:cs typeface="Calibri" panose="020F0502020204030204" pitchFamily="34" charset="0"/>
                  </a:rPr>
                  <a:t>Dose 2</a:t>
                </a:r>
              </a:p>
            </p:txBody>
          </p:sp>
          <p:sp>
            <p:nvSpPr>
              <p:cNvPr id="13" name="TextBox 12">
                <a:extLst>
                  <a:ext uri="{FF2B5EF4-FFF2-40B4-BE49-F238E27FC236}">
                    <a16:creationId xmlns:a16="http://schemas.microsoft.com/office/drawing/2014/main" id="{3D2A4787-2A0F-410E-95E2-4A78335B6A4B}"/>
                  </a:ext>
                </a:extLst>
              </p:cNvPr>
              <p:cNvSpPr txBox="1"/>
              <p:nvPr/>
            </p:nvSpPr>
            <p:spPr>
              <a:xfrm>
                <a:off x="11488995" y="3679022"/>
                <a:ext cx="1528916" cy="256350"/>
              </a:xfrm>
              <a:prstGeom prst="rect">
                <a:avLst/>
              </a:prstGeom>
              <a:noFill/>
            </p:spPr>
            <p:txBody>
              <a:bodyPr wrap="square" rtlCol="0">
                <a:spAutoFit/>
              </a:bodyPr>
              <a:lstStyle/>
              <a:p>
                <a:r>
                  <a:rPr lang="en-US" sz="1200" dirty="0">
                    <a:solidFill>
                      <a:schemeClr val="bg2"/>
                    </a:solidFill>
                    <a:effectLst/>
                    <a:latin typeface="Calibri" panose="020F0502020204030204" pitchFamily="34" charset="0"/>
                    <a:cs typeface="Calibri" panose="020F0502020204030204" pitchFamily="34" charset="0"/>
                  </a:rPr>
                  <a:t>Min 4 </a:t>
                </a:r>
                <a:r>
                  <a:rPr lang="en-US" sz="1200" dirty="0" err="1">
                    <a:solidFill>
                      <a:schemeClr val="bg2"/>
                    </a:solidFill>
                    <a:effectLst/>
                    <a:latin typeface="Calibri" panose="020F0502020204030204" pitchFamily="34" charset="0"/>
                    <a:cs typeface="Calibri" panose="020F0502020204030204" pitchFamily="34" charset="0"/>
                  </a:rPr>
                  <a:t>wks</a:t>
                </a:r>
                <a:r>
                  <a:rPr lang="en-US" sz="1200" dirty="0">
                    <a:solidFill>
                      <a:schemeClr val="bg2"/>
                    </a:solidFill>
                    <a:effectLst/>
                    <a:latin typeface="Calibri" panose="020F0502020204030204" pitchFamily="34" charset="0"/>
                    <a:cs typeface="Calibri" panose="020F0502020204030204" pitchFamily="34" charset="0"/>
                  </a:rPr>
                  <a:t> </a:t>
                </a:r>
              </a:p>
            </p:txBody>
          </p:sp>
        </p:grpSp>
        <p:sp>
          <p:nvSpPr>
            <p:cNvPr id="8" name="Rounded Rectangle 8">
              <a:extLst>
                <a:ext uri="{FF2B5EF4-FFF2-40B4-BE49-F238E27FC236}">
                  <a16:creationId xmlns:a16="http://schemas.microsoft.com/office/drawing/2014/main" id="{69EAEE7C-96CC-4E49-8431-DE919630163B}"/>
                </a:ext>
              </a:extLst>
            </p:cNvPr>
            <p:cNvSpPr/>
            <p:nvPr/>
          </p:nvSpPr>
          <p:spPr>
            <a:xfrm>
              <a:off x="15130938" y="1406656"/>
              <a:ext cx="1229032" cy="491613"/>
            </a:xfrm>
            <a:prstGeom prst="roundRect">
              <a:avLst/>
            </a:prstGeom>
            <a:solidFill>
              <a:schemeClr val="accent1">
                <a:lumMod val="20000"/>
                <a:lumOff val="80000"/>
              </a:schemeClr>
            </a:solidFill>
            <a:ln>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50000"/>
                      <a:lumOff val="50000"/>
                    </a:schemeClr>
                  </a:solidFill>
                  <a:effectLst/>
                  <a:latin typeface="Calibri" panose="020F0502020204030204" pitchFamily="34" charset="0"/>
                  <a:cs typeface="Calibri" panose="020F0502020204030204" pitchFamily="34" charset="0"/>
                </a:rPr>
                <a:t>Dose 3</a:t>
              </a:r>
            </a:p>
          </p:txBody>
        </p:sp>
        <p:sp>
          <p:nvSpPr>
            <p:cNvPr id="9" name="TextBox 8">
              <a:extLst>
                <a:ext uri="{FF2B5EF4-FFF2-40B4-BE49-F238E27FC236}">
                  <a16:creationId xmlns:a16="http://schemas.microsoft.com/office/drawing/2014/main" id="{9941A44B-2E18-404E-AC6B-933DFB5E2B10}"/>
                </a:ext>
              </a:extLst>
            </p:cNvPr>
            <p:cNvSpPr txBox="1"/>
            <p:nvPr/>
          </p:nvSpPr>
          <p:spPr>
            <a:xfrm>
              <a:off x="13413117" y="1376396"/>
              <a:ext cx="1880420" cy="427250"/>
            </a:xfrm>
            <a:prstGeom prst="rect">
              <a:avLst/>
            </a:prstGeom>
            <a:noFill/>
          </p:spPr>
          <p:txBody>
            <a:bodyPr wrap="square" rtlCol="0">
              <a:spAutoFit/>
            </a:bodyPr>
            <a:lstStyle/>
            <a:p>
              <a:r>
                <a:rPr lang="en-US" sz="1200" dirty="0">
                  <a:solidFill>
                    <a:schemeClr val="bg2"/>
                  </a:solidFill>
                  <a:effectLst/>
                  <a:latin typeface="Calibri" panose="020F0502020204030204" pitchFamily="34" charset="0"/>
                  <a:cs typeface="Calibri" panose="020F0502020204030204" pitchFamily="34" charset="0"/>
                </a:rPr>
                <a:t>Min 12 </a:t>
              </a:r>
              <a:r>
                <a:rPr lang="en-US" sz="1200" dirty="0" err="1">
                  <a:solidFill>
                    <a:schemeClr val="bg2"/>
                  </a:solidFill>
                  <a:effectLst/>
                  <a:latin typeface="Calibri" panose="020F0502020204030204" pitchFamily="34" charset="0"/>
                  <a:cs typeface="Calibri" panose="020F0502020204030204" pitchFamily="34" charset="0"/>
                </a:rPr>
                <a:t>wks</a:t>
              </a:r>
              <a:r>
                <a:rPr lang="en-US" sz="1200" dirty="0">
                  <a:solidFill>
                    <a:schemeClr val="bg2"/>
                  </a:solidFill>
                  <a:effectLst/>
                  <a:latin typeface="Calibri" panose="020F0502020204030204" pitchFamily="34" charset="0"/>
                  <a:cs typeface="Calibri" panose="020F0502020204030204" pitchFamily="34" charset="0"/>
                </a:rPr>
                <a:t> from dose 1 &amp;</a:t>
              </a:r>
            </a:p>
            <a:p>
              <a:r>
                <a:rPr lang="en-US" sz="1200" dirty="0">
                  <a:solidFill>
                    <a:schemeClr val="bg2"/>
                  </a:solidFill>
                  <a:effectLst/>
                  <a:latin typeface="Calibri" panose="020F0502020204030204" pitchFamily="34" charset="0"/>
                  <a:cs typeface="Calibri" panose="020F0502020204030204" pitchFamily="34" charset="0"/>
                </a:rPr>
                <a:t>5 months from dose 2</a:t>
              </a:r>
            </a:p>
          </p:txBody>
        </p:sp>
      </p:grpSp>
      <p:sp>
        <p:nvSpPr>
          <p:cNvPr id="14" name="Down Arrow 13">
            <a:extLst>
              <a:ext uri="{FF2B5EF4-FFF2-40B4-BE49-F238E27FC236}">
                <a16:creationId xmlns:a16="http://schemas.microsoft.com/office/drawing/2014/main" id="{1D45A2B7-18A8-4338-9243-1C1B4EAE6704}"/>
              </a:ext>
            </a:extLst>
          </p:cNvPr>
          <p:cNvSpPr/>
          <p:nvPr/>
        </p:nvSpPr>
        <p:spPr>
          <a:xfrm rot="16200000">
            <a:off x="5312720" y="2849990"/>
            <a:ext cx="236372" cy="880389"/>
          </a:xfrm>
          <a:prstGeom prst="downArrow">
            <a:avLst/>
          </a:prstGeom>
          <a:solidFill>
            <a:schemeClr val="bg2">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50000"/>
                  <a:lumOff val="50000"/>
                </a:schemeClr>
              </a:solidFill>
              <a:effectLst/>
            </a:endParaRPr>
          </a:p>
        </p:txBody>
      </p:sp>
      <p:sp>
        <p:nvSpPr>
          <p:cNvPr id="15" name="Down Arrow 13">
            <a:extLst>
              <a:ext uri="{FF2B5EF4-FFF2-40B4-BE49-F238E27FC236}">
                <a16:creationId xmlns:a16="http://schemas.microsoft.com/office/drawing/2014/main" id="{230B1D7A-88B3-4EAC-BF96-155A7DB74AA6}"/>
              </a:ext>
            </a:extLst>
          </p:cNvPr>
          <p:cNvSpPr/>
          <p:nvPr/>
        </p:nvSpPr>
        <p:spPr>
          <a:xfrm rot="16200000">
            <a:off x="2737495" y="2957219"/>
            <a:ext cx="237928" cy="557296"/>
          </a:xfrm>
          <a:prstGeom prst="downArrow">
            <a:avLst/>
          </a:prstGeom>
          <a:solidFill>
            <a:schemeClr val="bg2">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50000"/>
                  <a:lumOff val="50000"/>
                </a:schemeClr>
              </a:solidFill>
              <a:effectLst/>
            </a:endParaRPr>
          </a:p>
        </p:txBody>
      </p:sp>
    </p:spTree>
    <p:extLst>
      <p:ext uri="{BB962C8B-B14F-4D97-AF65-F5344CB8AC3E}">
        <p14:creationId xmlns:p14="http://schemas.microsoft.com/office/powerpoint/2010/main" val="1963408718"/>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DTaP</a:t>
            </a:r>
            <a:r>
              <a:rPr lang="en-US" sz="3200" dirty="0"/>
              <a:t>: </a:t>
            </a:r>
            <a:r>
              <a:rPr lang="en-US" sz="3200" dirty="0">
                <a:solidFill>
                  <a:srgbClr val="00B050"/>
                </a:solidFill>
              </a:rPr>
              <a:t>Correct </a:t>
            </a:r>
            <a:r>
              <a:rPr lang="en-US" sz="3200" dirty="0"/>
              <a:t>and</a:t>
            </a:r>
            <a:r>
              <a:rPr lang="en-US" sz="3200" dirty="0">
                <a:solidFill>
                  <a:srgbClr val="00B050"/>
                </a:solidFill>
              </a:rPr>
              <a:t> </a:t>
            </a:r>
            <a:r>
              <a:rPr lang="en-US" sz="3200" dirty="0">
                <a:solidFill>
                  <a:schemeClr val="accent2">
                    <a:lumMod val="60000"/>
                    <a:lumOff val="40000"/>
                  </a:schemeClr>
                </a:solidFill>
              </a:rPr>
              <a:t>Incorrect</a:t>
            </a:r>
          </a:p>
        </p:txBody>
      </p:sp>
      <p:sp>
        <p:nvSpPr>
          <p:cNvPr id="3" name="Content Placeholder 2"/>
          <p:cNvSpPr>
            <a:spLocks noGrp="1"/>
          </p:cNvSpPr>
          <p:nvPr>
            <p:ph idx="1"/>
          </p:nvPr>
        </p:nvSpPr>
        <p:spPr>
          <a:xfrm>
            <a:off x="685800" y="1307870"/>
            <a:ext cx="7772400" cy="5136574"/>
          </a:xfrm>
        </p:spPr>
        <p:txBody>
          <a:bodyPr>
            <a:normAutofit/>
          </a:bodyPr>
          <a:lstStyle/>
          <a:p>
            <a:pPr fontAlgn="t"/>
            <a:r>
              <a:rPr lang="en-US" sz="2000" dirty="0"/>
              <a:t>Three doses of diphtheria, tetanus, and pertussis vaccine should be administered starting 6 months after HCT </a:t>
            </a:r>
          </a:p>
          <a:p>
            <a:pPr fontAlgn="t"/>
            <a:r>
              <a:rPr lang="en-US" sz="2000" dirty="0"/>
              <a:t>DTaP (</a:t>
            </a:r>
            <a:r>
              <a:rPr lang="en-US" sz="2000" dirty="0" err="1"/>
              <a:t>Infanrix</a:t>
            </a:r>
            <a:r>
              <a:rPr lang="en-US" sz="2000" dirty="0"/>
              <a:t>®) is license</a:t>
            </a:r>
            <a:r>
              <a:rPr lang="en-US" sz="2000" dirty="0">
                <a:solidFill>
                  <a:schemeClr val="bg2"/>
                </a:solidFill>
              </a:rPr>
              <a:t>d</a:t>
            </a:r>
            <a:r>
              <a:rPr lang="en-US" sz="2000" dirty="0"/>
              <a:t> for patients 6 weeks to 6 years of age</a:t>
            </a:r>
          </a:p>
          <a:p>
            <a:pPr lvl="1" fontAlgn="t"/>
            <a:r>
              <a:rPr lang="en-US" sz="2000" dirty="0"/>
              <a:t>This formulation has a 10- fold higher antigen concentration of diphtheria and pertussis and is meant for active immunization</a:t>
            </a:r>
          </a:p>
          <a:p>
            <a:pPr fontAlgn="t"/>
            <a:r>
              <a:rPr lang="en-US" sz="2000" dirty="0"/>
              <a:t>Tdap (</a:t>
            </a:r>
            <a:r>
              <a:rPr lang="en-US" sz="2000" dirty="0" err="1"/>
              <a:t>Boostrix</a:t>
            </a:r>
            <a:r>
              <a:rPr lang="en-US" sz="2000" dirty="0"/>
              <a:t>®) is license</a:t>
            </a:r>
            <a:r>
              <a:rPr lang="en-US" sz="2000" dirty="0">
                <a:solidFill>
                  <a:schemeClr val="bg2"/>
                </a:solidFill>
              </a:rPr>
              <a:t>d</a:t>
            </a:r>
            <a:r>
              <a:rPr lang="en-US" sz="2000" dirty="0"/>
              <a:t> for children &gt; 7 years old, has lower concentration of diphtheria and pertussis and is meant as a booster</a:t>
            </a:r>
          </a:p>
          <a:p>
            <a:pPr fontAlgn="t"/>
            <a:endParaRPr lang="en-US" sz="2000" dirty="0"/>
          </a:p>
          <a:p>
            <a:pPr marL="0" indent="0">
              <a:buNone/>
            </a:pPr>
            <a:r>
              <a:rPr lang="en-US" sz="2000" b="1" dirty="0">
                <a:solidFill>
                  <a:schemeClr val="bg2">
                    <a:lumMod val="50000"/>
                    <a:lumOff val="50000"/>
                  </a:schemeClr>
                </a:solidFill>
              </a:rPr>
              <a:t>Dan should receive a diphtheria, tetanus, and pertussis vaccine beginning at 6 months post-HCT. Since Dan is 12 years old it is recommended that he receive Tdap which is licensed in the US for children &gt; 7 years.</a:t>
            </a:r>
          </a:p>
        </p:txBody>
      </p:sp>
      <p:sp>
        <p:nvSpPr>
          <p:cNvPr id="6" name="Action Button: Return 5">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6118167"/>
            <a:ext cx="6138949" cy="769441"/>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Rubin et al, ‘2013 IDSA Clinical Practice Guidelines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a:t>
            </a:r>
            <a:r>
              <a:rPr lang="en-US" sz="1000" dirty="0">
                <a:solidFill>
                  <a:schemeClr val="bg2"/>
                </a:solidFill>
                <a:effectLst/>
                <a:latin typeface="Calibri" panose="020F0502020204030204" pitchFamily="34" charset="0"/>
              </a:rPr>
              <a:t>. 2014 Feb: 58(3):e44-100</a:t>
            </a:r>
          </a:p>
          <a:p>
            <a:endParaRPr lang="en-US" dirty="0"/>
          </a:p>
        </p:txBody>
      </p:sp>
    </p:spTree>
    <p:extLst>
      <p:ext uri="{BB962C8B-B14F-4D97-AF65-F5344CB8AC3E}">
        <p14:creationId xmlns:p14="http://schemas.microsoft.com/office/powerpoint/2010/main" val="3657122566"/>
      </p:ext>
    </p:ext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Give IPV: </a:t>
            </a:r>
            <a:r>
              <a:rPr lang="en-US" sz="3200" dirty="0">
                <a:solidFill>
                  <a:srgbClr val="00B050"/>
                </a:solidFill>
              </a:rPr>
              <a:t>Correct!</a:t>
            </a:r>
            <a:endParaRPr lang="en-US" sz="3200" dirty="0"/>
          </a:p>
        </p:txBody>
      </p:sp>
      <p:sp>
        <p:nvSpPr>
          <p:cNvPr id="4" name="Content Placeholder 2"/>
          <p:cNvSpPr txBox="1">
            <a:spLocks/>
          </p:cNvSpPr>
          <p:nvPr/>
        </p:nvSpPr>
        <p:spPr>
          <a:xfrm>
            <a:off x="491247" y="1007227"/>
            <a:ext cx="8229600" cy="432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endParaRPr lang="en-US" sz="2200" dirty="0">
              <a:solidFill>
                <a:schemeClr val="bg2"/>
              </a:solidFill>
              <a:effectLst/>
              <a:latin typeface="Calibri" panose="020F0502020204030204" pitchFamily="34" charset="0"/>
            </a:endParaRPr>
          </a:p>
          <a:p>
            <a:r>
              <a:rPr lang="en-US" sz="2400" dirty="0">
                <a:solidFill>
                  <a:schemeClr val="bg2"/>
                </a:solidFill>
                <a:effectLst/>
                <a:latin typeface="Calibri" panose="020F0502020204030204" pitchFamily="34" charset="0"/>
              </a:rPr>
              <a:t>Three doses of IPV vaccine should be administered beginning at 6–12 months after HCT</a:t>
            </a:r>
          </a:p>
          <a:p>
            <a:r>
              <a:rPr lang="en-US" sz="2400" dirty="0">
                <a:solidFill>
                  <a:schemeClr val="bg2"/>
                </a:solidFill>
                <a:effectLst/>
                <a:latin typeface="Calibri" panose="020F0502020204030204" pitchFamily="34" charset="0"/>
              </a:rPr>
              <a:t>Minimum age for first dose is 6 weeks </a:t>
            </a:r>
          </a:p>
          <a:p>
            <a:r>
              <a:rPr lang="en-US" sz="2400" dirty="0">
                <a:solidFill>
                  <a:schemeClr val="bg2"/>
                </a:solidFill>
                <a:effectLst/>
                <a:latin typeface="Calibri" panose="020F0502020204030204" pitchFamily="34" charset="0"/>
              </a:rPr>
              <a:t>OPV is contraindicated in children post-HCT</a:t>
            </a:r>
            <a:endParaRPr lang="he-IL" sz="2400" dirty="0">
              <a:solidFill>
                <a:schemeClr val="bg2"/>
              </a:solidFill>
              <a:effectLst/>
              <a:latin typeface="Calibri" panose="020F0502020204030204" pitchFamily="34" charset="0"/>
            </a:endParaRPr>
          </a:p>
          <a:p>
            <a:pPr marL="0" indent="0">
              <a:buFont typeface="Arial" pitchFamily="34" charset="0"/>
              <a:buNone/>
            </a:pPr>
            <a:endParaRPr lang="en-US" sz="2400" dirty="0">
              <a:solidFill>
                <a:schemeClr val="bg2"/>
              </a:solidFill>
              <a:effectLst/>
              <a:latin typeface="Calibri" panose="020F0502020204030204" pitchFamily="34" charset="0"/>
            </a:endParaRPr>
          </a:p>
        </p:txBody>
      </p:sp>
      <p:sp>
        <p:nvSpPr>
          <p:cNvPr id="3" name="TextBox 2"/>
          <p:cNvSpPr txBox="1"/>
          <p:nvPr/>
        </p:nvSpPr>
        <p:spPr>
          <a:xfrm>
            <a:off x="675407" y="6119336"/>
            <a:ext cx="5933209" cy="415498"/>
          </a:xfrm>
          <a:prstGeom prst="rect">
            <a:avLst/>
          </a:prstGeom>
          <a:noFill/>
        </p:spPr>
        <p:txBody>
          <a:bodyPr wrap="square" rtlCol="0">
            <a:spAutoFit/>
          </a:bodyPr>
          <a:lstStyle/>
          <a:p>
            <a:pPr marL="0" indent="0">
              <a:buNone/>
            </a:pPr>
            <a:r>
              <a:rPr lang="en-US" sz="1050" dirty="0">
                <a:solidFill>
                  <a:schemeClr val="bg2"/>
                </a:solidFill>
                <a:effectLst/>
                <a:latin typeface="Calibri" panose="020F0502020204030204" pitchFamily="34" charset="0"/>
              </a:rPr>
              <a:t>Rubin et al, ‘2013 IDSA Clinical Practice Guidelines for Vaccination of the Immunocompromised Host’, </a:t>
            </a:r>
            <a:r>
              <a:rPr lang="en-US" sz="1050" i="1" dirty="0" err="1">
                <a:solidFill>
                  <a:schemeClr val="bg2"/>
                </a:solidFill>
                <a:effectLst/>
                <a:latin typeface="Calibri" panose="020F0502020204030204" pitchFamily="34" charset="0"/>
              </a:rPr>
              <a:t>Clin</a:t>
            </a:r>
            <a:r>
              <a:rPr lang="en-US" sz="1050" i="1" dirty="0">
                <a:solidFill>
                  <a:schemeClr val="bg2"/>
                </a:solidFill>
                <a:effectLst/>
                <a:latin typeface="Calibri" panose="020F0502020204030204" pitchFamily="34" charset="0"/>
              </a:rPr>
              <a:t> Infect Dis</a:t>
            </a:r>
            <a:r>
              <a:rPr lang="en-US" sz="1050" dirty="0">
                <a:solidFill>
                  <a:schemeClr val="bg2"/>
                </a:solidFill>
                <a:effectLst/>
                <a:latin typeface="Calibri" panose="020F0502020204030204" pitchFamily="34" charset="0"/>
              </a:rPr>
              <a:t>. 2014 Feb: 58(3):e44-100</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1830841"/>
      </p:ext>
    </p:ext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Give HAV: </a:t>
            </a:r>
            <a:r>
              <a:rPr lang="en-US" sz="3200" dirty="0">
                <a:solidFill>
                  <a:srgbClr val="FF0000"/>
                </a:solidFill>
              </a:rPr>
              <a:t>Incorrect</a:t>
            </a:r>
          </a:p>
        </p:txBody>
      </p:sp>
      <p:sp>
        <p:nvSpPr>
          <p:cNvPr id="4" name="Content Placeholder 2"/>
          <p:cNvSpPr txBox="1">
            <a:spLocks/>
          </p:cNvSpPr>
          <p:nvPr/>
        </p:nvSpPr>
        <p:spPr>
          <a:xfrm>
            <a:off x="491247" y="1007227"/>
            <a:ext cx="8229600" cy="432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endParaRPr lang="en-US" sz="2200" dirty="0">
              <a:solidFill>
                <a:schemeClr val="bg2"/>
              </a:solidFill>
              <a:effectLst/>
              <a:latin typeface="Calibri" panose="020F0502020204030204" pitchFamily="34" charset="0"/>
            </a:endParaRPr>
          </a:p>
          <a:p>
            <a:r>
              <a:rPr lang="en-US" sz="2400" dirty="0">
                <a:solidFill>
                  <a:schemeClr val="bg2"/>
                </a:solidFill>
                <a:effectLst/>
                <a:latin typeface="Calibri" panose="020F0502020204030204" pitchFamily="34" charset="0"/>
              </a:rPr>
              <a:t>HAV infection can be serious and prolonged, particularly in older children, teens, and adults</a:t>
            </a:r>
          </a:p>
          <a:p>
            <a:r>
              <a:rPr lang="en-US" sz="2400" dirty="0">
                <a:solidFill>
                  <a:schemeClr val="bg2"/>
                </a:solidFill>
                <a:effectLst/>
                <a:latin typeface="Calibri" panose="020F0502020204030204" pitchFamily="34" charset="0"/>
              </a:rPr>
              <a:t>Monovalent hepatitis A vaccines are approved for children ≥ 12 months of age in a 2-dose series, and a combined hepatitis A and hepatitis B vaccine is approved for children ≥ 18 years of age in the US</a:t>
            </a:r>
          </a:p>
          <a:p>
            <a:r>
              <a:rPr lang="en-US" sz="2400" dirty="0">
                <a:solidFill>
                  <a:schemeClr val="bg2"/>
                </a:solidFill>
                <a:effectLst/>
                <a:latin typeface="Calibri" panose="020F0502020204030204" pitchFamily="34" charset="0"/>
              </a:rPr>
              <a:t>A 2-shot series is recommending starting at </a:t>
            </a:r>
            <a:r>
              <a:rPr lang="en-US" sz="2400" b="1" u="sng" dirty="0">
                <a:solidFill>
                  <a:schemeClr val="bg2"/>
                </a:solidFill>
                <a:effectLst/>
                <a:latin typeface="Calibri" panose="020F0502020204030204" pitchFamily="34" charset="0"/>
              </a:rPr>
              <a:t>12 months</a:t>
            </a:r>
            <a:r>
              <a:rPr lang="en-US" sz="2400" b="1" dirty="0">
                <a:solidFill>
                  <a:schemeClr val="bg2"/>
                </a:solidFill>
                <a:effectLst/>
                <a:latin typeface="Calibri" panose="020F0502020204030204" pitchFamily="34" charset="0"/>
              </a:rPr>
              <a:t> post-HCT </a:t>
            </a:r>
            <a:r>
              <a:rPr lang="en-US" sz="2400" dirty="0">
                <a:solidFill>
                  <a:schemeClr val="bg2"/>
                </a:solidFill>
                <a:effectLst/>
                <a:latin typeface="Calibri" panose="020F0502020204030204" pitchFamily="34" charset="0"/>
              </a:rPr>
              <a:t>to provide durable protective immunity</a:t>
            </a:r>
          </a:p>
        </p:txBody>
      </p:sp>
      <p:sp>
        <p:nvSpPr>
          <p:cNvPr id="3" name="TextBox 2"/>
          <p:cNvSpPr txBox="1"/>
          <p:nvPr/>
        </p:nvSpPr>
        <p:spPr>
          <a:xfrm>
            <a:off x="675407" y="6119336"/>
            <a:ext cx="5933209" cy="415498"/>
          </a:xfrm>
          <a:prstGeom prst="rect">
            <a:avLst/>
          </a:prstGeom>
          <a:noFill/>
        </p:spPr>
        <p:txBody>
          <a:bodyPr wrap="square" rtlCol="0">
            <a:spAutoFit/>
          </a:bodyPr>
          <a:lstStyle/>
          <a:p>
            <a:pPr marL="0" indent="0">
              <a:buNone/>
            </a:pPr>
            <a:r>
              <a:rPr lang="en-US" sz="1050" dirty="0">
                <a:solidFill>
                  <a:schemeClr val="bg2"/>
                </a:solidFill>
                <a:effectLst/>
                <a:latin typeface="Calibri" panose="020F0502020204030204" pitchFamily="34" charset="0"/>
              </a:rPr>
              <a:t>Rubin et al, ‘2013 IDSA Clinical Practice Guidelines for Vaccination of the Immunocompromised Host’, </a:t>
            </a:r>
            <a:r>
              <a:rPr lang="en-US" sz="1050" i="1" dirty="0" err="1">
                <a:solidFill>
                  <a:schemeClr val="bg2"/>
                </a:solidFill>
                <a:effectLst/>
                <a:latin typeface="Calibri" panose="020F0502020204030204" pitchFamily="34" charset="0"/>
              </a:rPr>
              <a:t>Clin</a:t>
            </a:r>
            <a:r>
              <a:rPr lang="en-US" sz="1050" i="1" dirty="0">
                <a:solidFill>
                  <a:schemeClr val="bg2"/>
                </a:solidFill>
                <a:effectLst/>
                <a:latin typeface="Calibri" panose="020F0502020204030204" pitchFamily="34" charset="0"/>
              </a:rPr>
              <a:t> Infect Dis</a:t>
            </a:r>
            <a:r>
              <a:rPr lang="en-US" sz="1050" dirty="0">
                <a:solidFill>
                  <a:schemeClr val="bg2"/>
                </a:solidFill>
                <a:effectLst/>
                <a:latin typeface="Calibri" panose="020F0502020204030204" pitchFamily="34" charset="0"/>
              </a:rPr>
              <a:t>. 2014 Feb: 58(3):e44-100</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4514502"/>
      </p:ext>
    </p:ext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MCV4: </a:t>
            </a:r>
            <a:r>
              <a:rPr lang="en-US" sz="3200" dirty="0">
                <a:solidFill>
                  <a:srgbClr val="00B050"/>
                </a:solidFill>
              </a:rPr>
              <a:t>Correct</a:t>
            </a:r>
            <a:r>
              <a:rPr lang="en-US" sz="3200" dirty="0"/>
              <a:t>  </a:t>
            </a:r>
          </a:p>
        </p:txBody>
      </p:sp>
      <p:sp>
        <p:nvSpPr>
          <p:cNvPr id="3" name="Content Placeholder 2"/>
          <p:cNvSpPr>
            <a:spLocks noGrp="1"/>
          </p:cNvSpPr>
          <p:nvPr>
            <p:ph idx="1"/>
          </p:nvPr>
        </p:nvSpPr>
        <p:spPr>
          <a:xfrm>
            <a:off x="685799" y="1389335"/>
            <a:ext cx="7903029" cy="4572000"/>
          </a:xfrm>
        </p:spPr>
        <p:txBody>
          <a:bodyPr>
            <a:normAutofit/>
          </a:bodyPr>
          <a:lstStyle/>
          <a:p>
            <a:r>
              <a:rPr lang="en-US" sz="1800" dirty="0"/>
              <a:t>Conjugate (MCV4) and polysaccharide meningococcal vaccines (MPSV4)  provide protection against serogroups A, C, W, and Y </a:t>
            </a:r>
          </a:p>
          <a:p>
            <a:pPr lvl="1"/>
            <a:r>
              <a:rPr lang="en-US" sz="1800" dirty="0"/>
              <a:t>Meningococcal serotypes C,W,Y account for 70% of US cases</a:t>
            </a:r>
          </a:p>
          <a:p>
            <a:r>
              <a:rPr lang="en-US" sz="1800" dirty="0"/>
              <a:t>HCT recipients older than 9 months of age and 6-12 months post-HCT should receive 2 doses of a T cell-dependent conjugated quadrivalent vaccine (MCV4) and not the polysaccharide (MPSV4) vaccine because conjugate vaccines are more immunogenic and stimulate long-lived memory B cells</a:t>
            </a:r>
          </a:p>
          <a:p>
            <a:r>
              <a:rPr lang="en-US" sz="1800" dirty="0"/>
              <a:t>ACIP/CDC guidelines recommend provision of </a:t>
            </a:r>
            <a:r>
              <a:rPr lang="en-US" sz="1800" dirty="0" err="1"/>
              <a:t>MenACWY</a:t>
            </a:r>
            <a:r>
              <a:rPr lang="en-US" sz="1800" dirty="0"/>
              <a:t> conjugate vaccine to all adolescents as well as to high-risk children 2 months to 10 years of age with anatomical or functional asplenia or complement deficiency. These include:</a:t>
            </a:r>
          </a:p>
          <a:p>
            <a:pPr lvl="1"/>
            <a:r>
              <a:rPr lang="en-US" sz="1800" b="1" dirty="0" err="1">
                <a:solidFill>
                  <a:schemeClr val="bg2"/>
                </a:solidFill>
              </a:rPr>
              <a:t>MenACWY</a:t>
            </a:r>
            <a:r>
              <a:rPr lang="en-US" sz="1800" b="1" dirty="0">
                <a:solidFill>
                  <a:schemeClr val="bg2"/>
                </a:solidFill>
              </a:rPr>
              <a:t>-D (</a:t>
            </a:r>
            <a:r>
              <a:rPr lang="en-US" sz="1800" b="1" dirty="0" err="1">
                <a:solidFill>
                  <a:schemeClr val="bg2"/>
                </a:solidFill>
              </a:rPr>
              <a:t>Menactra</a:t>
            </a:r>
            <a:r>
              <a:rPr lang="en-US" sz="1800" b="1" dirty="0">
                <a:solidFill>
                  <a:schemeClr val="bg2"/>
                </a:solidFill>
              </a:rPr>
              <a:t>®)</a:t>
            </a:r>
          </a:p>
          <a:p>
            <a:pPr lvl="1"/>
            <a:r>
              <a:rPr lang="en-US" sz="1800" b="1" dirty="0" err="1">
                <a:solidFill>
                  <a:schemeClr val="bg2"/>
                </a:solidFill>
              </a:rPr>
              <a:t>MenACWY</a:t>
            </a:r>
            <a:r>
              <a:rPr lang="en-US" sz="1800" b="1" dirty="0">
                <a:solidFill>
                  <a:schemeClr val="bg2"/>
                </a:solidFill>
              </a:rPr>
              <a:t>-CRM (</a:t>
            </a:r>
            <a:r>
              <a:rPr lang="en-US" sz="1800" b="1" dirty="0" err="1">
                <a:solidFill>
                  <a:schemeClr val="bg2"/>
                </a:solidFill>
              </a:rPr>
              <a:t>Menveo</a:t>
            </a:r>
            <a:r>
              <a:rPr lang="en-US" sz="1800" b="1" dirty="0">
                <a:solidFill>
                  <a:schemeClr val="bg2"/>
                </a:solidFill>
              </a:rPr>
              <a:t>®)</a:t>
            </a:r>
          </a:p>
          <a:p>
            <a:r>
              <a:rPr lang="en-US" sz="1800" dirty="0"/>
              <a:t>Note: </a:t>
            </a:r>
            <a:r>
              <a:rPr lang="en-US" sz="1800" dirty="0" err="1"/>
              <a:t>Menactra</a:t>
            </a:r>
            <a:r>
              <a:rPr lang="en-US" sz="1800" dirty="0"/>
              <a:t>® should </a:t>
            </a:r>
            <a:r>
              <a:rPr lang="en-US" sz="1800" u="sng" dirty="0"/>
              <a:t>not</a:t>
            </a:r>
            <a:r>
              <a:rPr lang="en-US" sz="1800" dirty="0"/>
              <a:t> be co-administered PCV13 nor given before or at the same time as DTaP</a:t>
            </a:r>
          </a:p>
        </p:txBody>
      </p:sp>
      <p:sp>
        <p:nvSpPr>
          <p:cNvPr id="6" name="Action Button: Return 5">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6098397"/>
            <a:ext cx="6114011" cy="830997"/>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Michelle B. Mahler. Safety and Immunogenicity of the Tetravalent Protein-Conjugated Meningococcal Vaccine (MCV4) in Recipients of Related and Unrelated Allogeneic Hematopoietic Stem Cell Transplantation. </a:t>
            </a:r>
            <a:r>
              <a:rPr lang="en-US" sz="1000" dirty="0" err="1">
                <a:solidFill>
                  <a:schemeClr val="bg2"/>
                </a:solidFill>
                <a:effectLst/>
                <a:latin typeface="Calibri" panose="020F0502020204030204" pitchFamily="34" charset="0"/>
              </a:rPr>
              <a:t>Biol</a:t>
            </a:r>
            <a:r>
              <a:rPr lang="en-US" sz="1000" dirty="0">
                <a:solidFill>
                  <a:schemeClr val="bg2"/>
                </a:solidFill>
                <a:effectLst/>
                <a:latin typeface="Calibri" panose="020F0502020204030204" pitchFamily="34" charset="0"/>
              </a:rPr>
              <a:t> Blood Marrow Transplant 2012; 18(1):145-9</a:t>
            </a:r>
          </a:p>
          <a:p>
            <a:r>
              <a:rPr lang="en-US" sz="1000" dirty="0">
                <a:solidFill>
                  <a:schemeClr val="bg2"/>
                </a:solidFill>
                <a:effectLst/>
                <a:latin typeface="Calibri" panose="020F0502020204030204" pitchFamily="34" charset="0"/>
              </a:rPr>
              <a:t>www.cdc.gov/vaccines/hcp/acip-recs/vacc-specific/mening.html</a:t>
            </a:r>
          </a:p>
          <a:p>
            <a:endParaRPr lang="en-US" sz="800" dirty="0"/>
          </a:p>
        </p:txBody>
      </p:sp>
    </p:spTree>
    <p:extLst>
      <p:ext uri="{BB962C8B-B14F-4D97-AF65-F5344CB8AC3E}">
        <p14:creationId xmlns:p14="http://schemas.microsoft.com/office/powerpoint/2010/main" val="2609369699"/>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Inactivated influenza vaccine (IIV) : </a:t>
            </a:r>
            <a:r>
              <a:rPr lang="en-US" dirty="0">
                <a:solidFill>
                  <a:srgbClr val="00B050"/>
                </a:solidFill>
              </a:rPr>
              <a:t>Correct!</a:t>
            </a:r>
            <a:br>
              <a:rPr lang="en-US" dirty="0">
                <a:solidFill>
                  <a:srgbClr val="00B050"/>
                </a:solidFill>
              </a:rPr>
            </a:br>
            <a:r>
              <a:rPr lang="en-US" sz="2000" dirty="0">
                <a:solidFill>
                  <a:srgbClr val="00B050"/>
                </a:solidFill>
              </a:rPr>
              <a:t>During the Influenza season </a:t>
            </a:r>
            <a:endParaRPr lang="en-US" sz="2000" dirty="0"/>
          </a:p>
        </p:txBody>
      </p:sp>
      <p:sp>
        <p:nvSpPr>
          <p:cNvPr id="3" name="Content Placeholder 2"/>
          <p:cNvSpPr>
            <a:spLocks noGrp="1"/>
          </p:cNvSpPr>
          <p:nvPr>
            <p:ph idx="1"/>
          </p:nvPr>
        </p:nvSpPr>
        <p:spPr>
          <a:xfrm>
            <a:off x="685800" y="1395352"/>
            <a:ext cx="8040189" cy="4907897"/>
          </a:xfrm>
        </p:spPr>
        <p:txBody>
          <a:bodyPr>
            <a:noAutofit/>
          </a:bodyPr>
          <a:lstStyle/>
          <a:p>
            <a:r>
              <a:rPr lang="en-US" sz="2000" dirty="0"/>
              <a:t>Influenza infection in HCT recipients causes significant morbidity and mortality </a:t>
            </a:r>
          </a:p>
          <a:p>
            <a:pPr lvl="1"/>
            <a:r>
              <a:rPr lang="en-US" sz="2000" dirty="0"/>
              <a:t>Reported mortality rates of 15%-17%</a:t>
            </a:r>
          </a:p>
          <a:p>
            <a:r>
              <a:rPr lang="en-US" sz="2000" dirty="0">
                <a:solidFill>
                  <a:schemeClr val="bg2"/>
                </a:solidFill>
              </a:rPr>
              <a:t>ECIL-4 recommends </a:t>
            </a:r>
            <a:r>
              <a:rPr lang="en-US" sz="2000" dirty="0"/>
              <a:t>IIV to be given at least 3 months after HCT for children ≥ 6 months old</a:t>
            </a:r>
          </a:p>
          <a:p>
            <a:r>
              <a:rPr lang="en-US" sz="2000" dirty="0"/>
              <a:t>IDSA recommends IIV at 6 months after HCT or as early as 4 months post-HCT during an influenza outbreak</a:t>
            </a:r>
          </a:p>
          <a:p>
            <a:r>
              <a:rPr lang="en-US" sz="2000" dirty="0"/>
              <a:t>Standard dose of IIV is recommended yearly, at the start of influenza season  </a:t>
            </a:r>
          </a:p>
          <a:p>
            <a:r>
              <a:rPr lang="en-US" sz="2000" dirty="0"/>
              <a:t>In children &lt; 9 years old, a second IIV dose should be given 4 weeks following the first dose for children receiving IIV for the first time </a:t>
            </a:r>
          </a:p>
          <a:p>
            <a:pPr marL="0" indent="0">
              <a:buNone/>
            </a:pPr>
            <a:endParaRPr lang="en-US" sz="2000" dirty="0"/>
          </a:p>
        </p:txBody>
      </p:sp>
      <p:sp>
        <p:nvSpPr>
          <p:cNvPr id="4" name="Rectangle 3"/>
          <p:cNvSpPr/>
          <p:nvPr/>
        </p:nvSpPr>
        <p:spPr>
          <a:xfrm>
            <a:off x="685800" y="6078602"/>
            <a:ext cx="6247015" cy="707886"/>
          </a:xfrm>
          <a:prstGeom prst="rect">
            <a:avLst/>
          </a:prstGeom>
        </p:spPr>
        <p:txBody>
          <a:bodyPr wrap="square">
            <a:spAutoFit/>
          </a:bodyPr>
          <a:lstStyle/>
          <a:p>
            <a:r>
              <a:rPr lang="en-US" sz="1000" dirty="0" err="1">
                <a:solidFill>
                  <a:schemeClr val="bg2"/>
                </a:solidFill>
                <a:effectLst/>
                <a:latin typeface="Calibri" panose="020F0502020204030204" pitchFamily="34" charset="0"/>
              </a:rPr>
              <a:t>Karras</a:t>
            </a:r>
            <a:r>
              <a:rPr lang="en-US" sz="1000" dirty="0">
                <a:solidFill>
                  <a:schemeClr val="bg2"/>
                </a:solidFill>
                <a:effectLst/>
                <a:latin typeface="Calibri" panose="020F0502020204030204" pitchFamily="34" charset="0"/>
              </a:rPr>
              <a:t> NA. A randomized trial of one versus two doses of influenza vaccine after allogeneic transplantation. </a:t>
            </a:r>
            <a:r>
              <a:rPr lang="en-US" sz="1000" dirty="0" err="1">
                <a:solidFill>
                  <a:schemeClr val="bg2"/>
                </a:solidFill>
                <a:effectLst/>
                <a:latin typeface="Calibri" panose="020F0502020204030204" pitchFamily="34" charset="0"/>
              </a:rPr>
              <a:t>Biol</a:t>
            </a:r>
            <a:r>
              <a:rPr lang="en-US" sz="1000" dirty="0">
                <a:solidFill>
                  <a:schemeClr val="bg2"/>
                </a:solidFill>
                <a:effectLst/>
                <a:latin typeface="Calibri" panose="020F0502020204030204" pitchFamily="34" charset="0"/>
              </a:rPr>
              <a:t> Blood Marrow Transplant 2013 19(1):109-16</a:t>
            </a:r>
          </a:p>
          <a:p>
            <a:r>
              <a:rPr lang="en-US" sz="1000" dirty="0">
                <a:solidFill>
                  <a:schemeClr val="bg2"/>
                </a:solidFill>
                <a:effectLst/>
                <a:latin typeface="Calibri" panose="020F0502020204030204" pitchFamily="34" charset="0"/>
              </a:rPr>
              <a:t>Annual AAP influenza policy. https://www.aap.org/en-us/advocacy-and-policy/aap-health-initiatives/immunizations/Influenza-Implementation-Guidance/Pages/Annual-AAP-Influenza-Policy.aspx</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201920"/>
      </p:ext>
    </p:extLst>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HIB: </a:t>
            </a:r>
            <a:r>
              <a:rPr lang="en-US" sz="3200" dirty="0">
                <a:solidFill>
                  <a:srgbClr val="00B050"/>
                </a:solidFill>
              </a:rPr>
              <a:t>Correct </a:t>
            </a:r>
          </a:p>
        </p:txBody>
      </p:sp>
      <p:sp>
        <p:nvSpPr>
          <p:cNvPr id="3" name="Content Placeholder 2"/>
          <p:cNvSpPr>
            <a:spLocks noGrp="1"/>
          </p:cNvSpPr>
          <p:nvPr>
            <p:ph idx="1"/>
          </p:nvPr>
        </p:nvSpPr>
        <p:spPr>
          <a:xfrm>
            <a:off x="594360" y="1284933"/>
            <a:ext cx="8096794" cy="4953000"/>
          </a:xfrm>
        </p:spPr>
        <p:txBody>
          <a:bodyPr>
            <a:normAutofit/>
          </a:bodyPr>
          <a:lstStyle/>
          <a:p>
            <a:endParaRPr lang="en-US" sz="1800" dirty="0"/>
          </a:p>
          <a:p>
            <a:pPr>
              <a:spcBef>
                <a:spcPts val="600"/>
              </a:spcBef>
            </a:pPr>
            <a:r>
              <a:rPr lang="en-US" dirty="0"/>
              <a:t>Three doses of Hib vaccine should be administered starting at 6–12 months after HCT</a:t>
            </a:r>
          </a:p>
          <a:p>
            <a:pPr>
              <a:spcBef>
                <a:spcPts val="600"/>
              </a:spcBef>
            </a:pPr>
            <a:r>
              <a:rPr lang="en-US" dirty="0"/>
              <a:t>Minimum age for first dose: 6 weeks </a:t>
            </a:r>
          </a:p>
          <a:p>
            <a:pPr>
              <a:spcBef>
                <a:spcPts val="600"/>
              </a:spcBef>
            </a:pPr>
            <a:r>
              <a:rPr lang="en-US" dirty="0"/>
              <a:t>Consider checking Hib titers </a:t>
            </a:r>
            <a:r>
              <a:rPr lang="en-US" dirty="0">
                <a:solidFill>
                  <a:schemeClr val="bg2"/>
                </a:solidFill>
              </a:rPr>
              <a:t>after vaccination- at least 4 weeks after the 3</a:t>
            </a:r>
            <a:r>
              <a:rPr lang="en-US" baseline="30000" dirty="0">
                <a:solidFill>
                  <a:schemeClr val="bg2"/>
                </a:solidFill>
              </a:rPr>
              <a:t>rd</a:t>
            </a:r>
            <a:r>
              <a:rPr lang="en-US" dirty="0">
                <a:solidFill>
                  <a:schemeClr val="bg2"/>
                </a:solidFill>
              </a:rPr>
              <a:t> dose of the vaccine </a:t>
            </a:r>
          </a:p>
          <a:p>
            <a:pPr lvl="1">
              <a:spcBef>
                <a:spcPts val="600"/>
              </a:spcBef>
            </a:pPr>
            <a:r>
              <a:rPr lang="en-US" dirty="0"/>
              <a:t> </a:t>
            </a:r>
            <a:r>
              <a:rPr lang="en-US" dirty="0" err="1"/>
              <a:t>seroprotection</a:t>
            </a:r>
            <a:r>
              <a:rPr lang="en-US" dirty="0"/>
              <a:t> is defined as a concentration &gt; 0.15 mg/L </a:t>
            </a:r>
          </a:p>
          <a:p>
            <a:pPr marL="0" indent="0">
              <a:buNone/>
            </a:pPr>
            <a:endParaRPr lang="en-US" sz="1400" dirty="0"/>
          </a:p>
        </p:txBody>
      </p:sp>
      <p:sp>
        <p:nvSpPr>
          <p:cNvPr id="4" name="Rectangle 3"/>
          <p:cNvSpPr/>
          <p:nvPr/>
        </p:nvSpPr>
        <p:spPr>
          <a:xfrm>
            <a:off x="654629" y="6113659"/>
            <a:ext cx="6377938" cy="553998"/>
          </a:xfrm>
          <a:prstGeom prst="rect">
            <a:avLst/>
          </a:prstGeom>
        </p:spPr>
        <p:txBody>
          <a:bodyPr wrap="square">
            <a:spAutoFit/>
          </a:bodyPr>
          <a:lstStyle/>
          <a:p>
            <a:pPr marL="0" indent="0">
              <a:buNone/>
            </a:pPr>
            <a:r>
              <a:rPr lang="en-US" sz="1000" dirty="0">
                <a:solidFill>
                  <a:schemeClr val="bg2"/>
                </a:solidFill>
                <a:effectLst/>
                <a:latin typeface="Calibri" panose="020F0502020204030204" pitchFamily="34" charset="0"/>
              </a:rPr>
              <a:t>Rubin et al, ‘2013 IDSA Clinical Practice Guidelines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a:t>
            </a:r>
            <a:r>
              <a:rPr lang="en-US" sz="1000" dirty="0">
                <a:solidFill>
                  <a:schemeClr val="bg2"/>
                </a:solidFill>
                <a:effectLst/>
                <a:latin typeface="Calibri" panose="020F0502020204030204" pitchFamily="34" charset="0"/>
              </a:rPr>
              <a:t>. 2014 Feb: 58(3):e44-100</a:t>
            </a:r>
          </a:p>
          <a:p>
            <a:endParaRPr lang="en-US" sz="1000" dirty="0">
              <a:solidFill>
                <a:schemeClr val="bg2"/>
              </a:solidFill>
              <a:effectLst/>
              <a:latin typeface="Calibri" panose="020F0502020204030204" pitchFamily="34" charset="0"/>
            </a:endParaRP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7346373"/>
      </p:ext>
    </p:extLst>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Live Attenuated Influenza Vaccine (LAIV): </a:t>
            </a:r>
            <a:r>
              <a:rPr lang="en-US" dirty="0">
                <a:solidFill>
                  <a:srgbClr val="FF0000"/>
                </a:solidFill>
              </a:rPr>
              <a:t>Incorrect!</a:t>
            </a:r>
          </a:p>
        </p:txBody>
      </p:sp>
      <p:sp>
        <p:nvSpPr>
          <p:cNvPr id="4" name="Content Placeholder 2"/>
          <p:cNvSpPr txBox="1">
            <a:spLocks/>
          </p:cNvSpPr>
          <p:nvPr/>
        </p:nvSpPr>
        <p:spPr>
          <a:xfrm>
            <a:off x="594360" y="1295400"/>
            <a:ext cx="8229600" cy="31274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endParaRPr lang="en-US" sz="2200" dirty="0">
              <a:solidFill>
                <a:schemeClr val="bg2"/>
              </a:solidFill>
              <a:effectLst/>
              <a:latin typeface="Calibri" panose="020F0502020204030204" pitchFamily="34" charset="0"/>
            </a:endParaRPr>
          </a:p>
          <a:p>
            <a:pPr>
              <a:buClr>
                <a:schemeClr val="accent1">
                  <a:lumMod val="60000"/>
                  <a:lumOff val="40000"/>
                </a:schemeClr>
              </a:buClr>
            </a:pPr>
            <a:r>
              <a:rPr lang="en-US" sz="2400" dirty="0">
                <a:solidFill>
                  <a:schemeClr val="bg2"/>
                </a:solidFill>
                <a:effectLst/>
                <a:latin typeface="Calibri" panose="020F0502020204030204" pitchFamily="34" charset="0"/>
              </a:rPr>
              <a:t>LAIV should </a:t>
            </a:r>
            <a:r>
              <a:rPr lang="en-US" sz="2400" i="1" dirty="0">
                <a:solidFill>
                  <a:schemeClr val="bg2"/>
                </a:solidFill>
                <a:effectLst/>
                <a:latin typeface="Calibri" panose="020F0502020204030204" pitchFamily="34" charset="0"/>
              </a:rPr>
              <a:t>not</a:t>
            </a:r>
            <a:r>
              <a:rPr lang="en-US" sz="2400" dirty="0">
                <a:solidFill>
                  <a:schemeClr val="bg2"/>
                </a:solidFill>
                <a:effectLst/>
                <a:latin typeface="Calibri" panose="020F0502020204030204" pitchFamily="34" charset="0"/>
              </a:rPr>
              <a:t> be administered to immunocompromised persons</a:t>
            </a:r>
          </a:p>
        </p:txBody>
      </p:sp>
      <p:sp>
        <p:nvSpPr>
          <p:cNvPr id="3" name="TextBox 2"/>
          <p:cNvSpPr txBox="1"/>
          <p:nvPr/>
        </p:nvSpPr>
        <p:spPr>
          <a:xfrm>
            <a:off x="675407" y="6119336"/>
            <a:ext cx="5933209" cy="415498"/>
          </a:xfrm>
          <a:prstGeom prst="rect">
            <a:avLst/>
          </a:prstGeom>
          <a:noFill/>
        </p:spPr>
        <p:txBody>
          <a:bodyPr wrap="square" rtlCol="0">
            <a:spAutoFit/>
          </a:bodyPr>
          <a:lstStyle/>
          <a:p>
            <a:pPr marL="0" indent="0">
              <a:buNone/>
            </a:pPr>
            <a:r>
              <a:rPr lang="en-US" sz="1050" dirty="0">
                <a:solidFill>
                  <a:schemeClr val="bg2"/>
                </a:solidFill>
                <a:effectLst/>
                <a:latin typeface="Calibri" panose="020F0502020204030204" pitchFamily="34" charset="0"/>
              </a:rPr>
              <a:t>Rubin et al, ‘2013 IDSA Clinical Practice Guidelines for Vaccination of the Immunocompromised Host’, </a:t>
            </a:r>
            <a:r>
              <a:rPr lang="en-US" sz="1050" i="1" dirty="0" err="1">
                <a:solidFill>
                  <a:schemeClr val="bg2"/>
                </a:solidFill>
                <a:effectLst/>
                <a:latin typeface="Calibri" panose="020F0502020204030204" pitchFamily="34" charset="0"/>
              </a:rPr>
              <a:t>Clin</a:t>
            </a:r>
            <a:r>
              <a:rPr lang="en-US" sz="1050" i="1" dirty="0">
                <a:solidFill>
                  <a:schemeClr val="bg2"/>
                </a:solidFill>
                <a:effectLst/>
                <a:latin typeface="Calibri" panose="020F0502020204030204" pitchFamily="34" charset="0"/>
              </a:rPr>
              <a:t> Infect Dis</a:t>
            </a:r>
            <a:r>
              <a:rPr lang="en-US" sz="1050" dirty="0">
                <a:solidFill>
                  <a:schemeClr val="bg2"/>
                </a:solidFill>
                <a:effectLst/>
                <a:latin typeface="Calibri" panose="020F0502020204030204" pitchFamily="34" charset="0"/>
              </a:rPr>
              <a:t>. 2014 Feb: 58(3):e44-100</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30303" y="4978962"/>
            <a:ext cx="7275443" cy="646331"/>
          </a:xfrm>
          <a:prstGeom prst="rect">
            <a:avLst/>
          </a:prstGeom>
          <a:noFill/>
        </p:spPr>
        <p:txBody>
          <a:bodyPr wrap="square" rtlCol="0">
            <a:spAutoFit/>
          </a:bodyPr>
          <a:lstStyle/>
          <a:p>
            <a:pPr marL="0" indent="0">
              <a:buClr>
                <a:srgbClr val="C00000"/>
              </a:buClr>
              <a:buNone/>
            </a:pPr>
            <a:r>
              <a:rPr lang="en-US" sz="1800" b="1" dirty="0">
                <a:solidFill>
                  <a:schemeClr val="tx2">
                    <a:lumMod val="50000"/>
                  </a:schemeClr>
                </a:solidFill>
                <a:effectLst/>
                <a:latin typeface="Calibri" panose="020F0502020204030204" pitchFamily="34" charset="0"/>
              </a:rPr>
              <a:t>Dan should receive IIV beginning 4 months post-HCT, during the influenza season  </a:t>
            </a:r>
          </a:p>
        </p:txBody>
      </p:sp>
    </p:spTree>
    <p:extLst>
      <p:ext uri="{BB962C8B-B14F-4D97-AF65-F5344CB8AC3E}">
        <p14:creationId xmlns:p14="http://schemas.microsoft.com/office/powerpoint/2010/main" val="663276088"/>
      </p:ext>
    </p:extLst>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PPSV23: </a:t>
            </a:r>
            <a:r>
              <a:rPr lang="en-US" sz="3200" dirty="0">
                <a:solidFill>
                  <a:srgbClr val="FF0000"/>
                </a:solidFill>
              </a:rPr>
              <a:t>Incorrect </a:t>
            </a:r>
          </a:p>
        </p:txBody>
      </p:sp>
      <p:sp>
        <p:nvSpPr>
          <p:cNvPr id="3" name="Content Placeholder 2"/>
          <p:cNvSpPr>
            <a:spLocks noGrp="1"/>
          </p:cNvSpPr>
          <p:nvPr>
            <p:ph idx="1"/>
          </p:nvPr>
        </p:nvSpPr>
        <p:spPr>
          <a:xfrm>
            <a:off x="594360" y="1328382"/>
            <a:ext cx="8229600" cy="5062276"/>
          </a:xfrm>
        </p:spPr>
        <p:txBody>
          <a:bodyPr>
            <a:normAutofit fontScale="92500" lnSpcReduction="20000"/>
          </a:bodyPr>
          <a:lstStyle/>
          <a:p>
            <a:r>
              <a:rPr lang="en-US" dirty="0"/>
              <a:t>PCV13, a T-cell-dependent vaccine, is more immunogenic than PPSV23, triggering a memory response that results in more durable protection than PPSV23 </a:t>
            </a:r>
          </a:p>
          <a:p>
            <a:pPr lvl="1"/>
            <a:r>
              <a:rPr lang="en-US" dirty="0"/>
              <a:t>PPSV23 confers only ~ 3 to 5 years of protection</a:t>
            </a:r>
          </a:p>
          <a:p>
            <a:r>
              <a:rPr lang="en-US" dirty="0"/>
              <a:t>Young children respond more favorably to protein conjugate vaccines</a:t>
            </a:r>
          </a:p>
          <a:p>
            <a:pPr lvl="1"/>
            <a:r>
              <a:rPr lang="en-US" dirty="0"/>
              <a:t>Children have limited capacity to form antibodies to polysaccharide capsules </a:t>
            </a:r>
          </a:p>
          <a:p>
            <a:r>
              <a:rPr lang="en-US" dirty="0"/>
              <a:t>Similarly, HCT recipients respond to conjugate vaccines as early as 3 months post-HCT </a:t>
            </a:r>
            <a:r>
              <a:rPr lang="en-US" dirty="0">
                <a:solidFill>
                  <a:schemeClr val="bg2"/>
                </a:solidFill>
              </a:rPr>
              <a:t>and at higher rates than polysaccharide vaccines</a:t>
            </a:r>
          </a:p>
          <a:p>
            <a:r>
              <a:rPr lang="en-US" dirty="0">
                <a:solidFill>
                  <a:schemeClr val="bg2"/>
                </a:solidFill>
              </a:rPr>
              <a:t>Minimum age for PPSV23 </a:t>
            </a:r>
            <a:r>
              <a:rPr lang="en-US" dirty="0"/>
              <a:t>is 2 years old</a:t>
            </a:r>
          </a:p>
          <a:p>
            <a:r>
              <a:rPr lang="en-US" dirty="0"/>
              <a:t>One dose of PPSV23 is given 6 to 12 months post-HCT </a:t>
            </a:r>
            <a:r>
              <a:rPr lang="en-US" u="sng" dirty="0"/>
              <a:t>and</a:t>
            </a:r>
            <a:r>
              <a:rPr lang="en-US" dirty="0"/>
              <a:t> a minimum of 8 weeks after the last PCV13 dose. </a:t>
            </a:r>
          </a:p>
          <a:p>
            <a:r>
              <a:rPr lang="en-US" dirty="0"/>
              <a:t>A booster PPSV23 dose should be provided 5 years after the first dose</a:t>
            </a:r>
          </a:p>
          <a:p>
            <a:pPr marL="0" indent="0">
              <a:buNone/>
            </a:pPr>
            <a:endParaRPr lang="en-US" sz="1400" dirty="0"/>
          </a:p>
        </p:txBody>
      </p:sp>
      <p:sp>
        <p:nvSpPr>
          <p:cNvPr id="4" name="Rectangle 3"/>
          <p:cNvSpPr/>
          <p:nvPr/>
        </p:nvSpPr>
        <p:spPr>
          <a:xfrm>
            <a:off x="654629" y="6113659"/>
            <a:ext cx="6377938" cy="553998"/>
          </a:xfrm>
          <a:prstGeom prst="rect">
            <a:avLst/>
          </a:prstGeom>
        </p:spPr>
        <p:txBody>
          <a:bodyPr wrap="square">
            <a:spAutoFit/>
          </a:bodyPr>
          <a:lstStyle/>
          <a:p>
            <a:r>
              <a:rPr lang="en-US" sz="1000" dirty="0" err="1">
                <a:solidFill>
                  <a:schemeClr val="bg2"/>
                </a:solidFill>
                <a:effectLst/>
                <a:latin typeface="Calibri" panose="020F0502020204030204" pitchFamily="34" charset="0"/>
              </a:rPr>
              <a:t>Avanzini</a:t>
            </a:r>
            <a:r>
              <a:rPr lang="en-US" sz="1000" dirty="0">
                <a:solidFill>
                  <a:schemeClr val="bg2"/>
                </a:solidFill>
                <a:effectLst/>
                <a:latin typeface="Calibri" panose="020F0502020204030204" pitchFamily="34" charset="0"/>
              </a:rPr>
              <a:t> MA, Antibody response to pneumococcal vaccine in children receiving bone marrow transplantation. J </a:t>
            </a:r>
            <a:r>
              <a:rPr lang="en-US" sz="1000" dirty="0" err="1">
                <a:solidFill>
                  <a:schemeClr val="bg2"/>
                </a:solidFill>
                <a:effectLst/>
                <a:latin typeface="Calibri" panose="020F0502020204030204" pitchFamily="34" charset="0"/>
              </a:rPr>
              <a:t>Clin</a:t>
            </a:r>
            <a:r>
              <a:rPr lang="en-US" sz="1000" dirty="0">
                <a:solidFill>
                  <a:schemeClr val="bg2"/>
                </a:solidFill>
                <a:effectLst/>
                <a:latin typeface="Calibri" panose="020F0502020204030204" pitchFamily="34" charset="0"/>
              </a:rPr>
              <a:t> </a:t>
            </a:r>
            <a:r>
              <a:rPr lang="en-US" sz="1000" dirty="0" err="1">
                <a:solidFill>
                  <a:schemeClr val="bg2"/>
                </a:solidFill>
                <a:effectLst/>
                <a:latin typeface="Calibri" panose="020F0502020204030204" pitchFamily="34" charset="0"/>
              </a:rPr>
              <a:t>Immunol</a:t>
            </a:r>
            <a:r>
              <a:rPr lang="en-US" sz="1000" dirty="0">
                <a:solidFill>
                  <a:schemeClr val="bg2"/>
                </a:solidFill>
                <a:effectLst/>
                <a:latin typeface="Calibri" panose="020F0502020204030204" pitchFamily="34" charset="0"/>
              </a:rPr>
              <a:t> 1995; 15(3):137-44</a:t>
            </a:r>
          </a:p>
          <a:p>
            <a:endParaRPr lang="en-US" sz="1000" dirty="0">
              <a:solidFill>
                <a:schemeClr val="bg2"/>
              </a:solidFill>
              <a:effectLst/>
              <a:latin typeface="Calibri" panose="020F0502020204030204" pitchFamily="34" charset="0"/>
            </a:endParaRP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153090"/>
      </p:ext>
    </p:extLst>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138723"/>
            <a:ext cx="7772400" cy="914400"/>
          </a:xfrm>
        </p:spPr>
        <p:txBody>
          <a:bodyPr>
            <a:noAutofit/>
          </a:bodyPr>
          <a:lstStyle/>
          <a:p>
            <a:r>
              <a:rPr lang="en-US" sz="3200" dirty="0"/>
              <a:t>General principles: Inactivated vaccines </a:t>
            </a:r>
          </a:p>
        </p:txBody>
      </p:sp>
      <p:sp>
        <p:nvSpPr>
          <p:cNvPr id="4" name="Content Placeholder 2"/>
          <p:cNvSpPr txBox="1">
            <a:spLocks/>
          </p:cNvSpPr>
          <p:nvPr/>
        </p:nvSpPr>
        <p:spPr>
          <a:xfrm>
            <a:off x="572017" y="1089736"/>
            <a:ext cx="8035047" cy="48164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C00000"/>
              </a:buClr>
            </a:pPr>
            <a:endParaRPr lang="en-US" sz="2200" dirty="0">
              <a:solidFill>
                <a:schemeClr val="bg2"/>
              </a:solidFill>
              <a:effectLst/>
              <a:latin typeface="Calibri" panose="020F0502020204030204" pitchFamily="34" charset="0"/>
            </a:endParaRPr>
          </a:p>
          <a:p>
            <a:pPr>
              <a:buClr>
                <a:schemeClr val="accent1">
                  <a:lumMod val="60000"/>
                  <a:lumOff val="40000"/>
                </a:schemeClr>
              </a:buClr>
            </a:pPr>
            <a:r>
              <a:rPr lang="en-US" sz="1900" dirty="0">
                <a:solidFill>
                  <a:schemeClr val="bg2"/>
                </a:solidFill>
                <a:effectLst/>
                <a:latin typeface="Calibri" panose="020F0502020204030204" pitchFamily="34" charset="0"/>
              </a:rPr>
              <a:t>A dose of IIV can be given as early as 3-4 months post-HCT during influenza season; some experts may provide a second dose if given this early post-HCT</a:t>
            </a:r>
          </a:p>
          <a:p>
            <a:pPr lvl="1">
              <a:buClr>
                <a:schemeClr val="accent1">
                  <a:lumMod val="60000"/>
                  <a:lumOff val="40000"/>
                </a:schemeClr>
              </a:buClr>
            </a:pPr>
            <a:r>
              <a:rPr lang="en-US" sz="1900" dirty="0">
                <a:solidFill>
                  <a:schemeClr val="bg2"/>
                </a:solidFill>
                <a:effectLst/>
                <a:latin typeface="Calibri" panose="020F0502020204030204" pitchFamily="34" charset="0"/>
              </a:rPr>
              <a:t>Optimal type, dosing, timing, and need for booster doses are unknown</a:t>
            </a:r>
          </a:p>
          <a:p>
            <a:pPr>
              <a:buClr>
                <a:schemeClr val="accent1">
                  <a:lumMod val="60000"/>
                  <a:lumOff val="40000"/>
                </a:schemeClr>
              </a:buClr>
            </a:pPr>
            <a:r>
              <a:rPr lang="en-US" sz="1900" dirty="0">
                <a:solidFill>
                  <a:schemeClr val="bg2"/>
                </a:solidFill>
                <a:effectLst/>
                <a:latin typeface="Calibri" panose="020F0502020204030204" pitchFamily="34" charset="0"/>
              </a:rPr>
              <a:t>Beginning 3-6 months after HCT, sequential administration of 3 to 4 doses of PCV13 is recommended, followed 8 weeks later by a dose of PPSV23. </a:t>
            </a:r>
          </a:p>
          <a:p>
            <a:pPr>
              <a:buClr>
                <a:schemeClr val="accent1">
                  <a:lumMod val="60000"/>
                  <a:lumOff val="40000"/>
                </a:schemeClr>
              </a:buClr>
            </a:pPr>
            <a:r>
              <a:rPr lang="en-US" sz="1900" dirty="0">
                <a:solidFill>
                  <a:schemeClr val="bg2"/>
                </a:solidFill>
                <a:effectLst/>
                <a:latin typeface="Calibri" panose="020F0502020204030204" pitchFamily="34" charset="0"/>
              </a:rPr>
              <a:t>Vaccination with pneumococcal, DTaP, Hib, HAV, HBV, meningococcal, IPV, IIV, and HPV (for individuals aged 9-26 years) vaccines are recommended after HCT, beginning at 6 months post-HCT</a:t>
            </a:r>
          </a:p>
          <a:p>
            <a:pPr lvl="1">
              <a:buClr>
                <a:schemeClr val="accent1">
                  <a:lumMod val="60000"/>
                  <a:lumOff val="40000"/>
                </a:schemeClr>
              </a:buClr>
            </a:pPr>
            <a:r>
              <a:rPr lang="en-US" sz="1900" dirty="0">
                <a:solidFill>
                  <a:schemeClr val="bg2"/>
                </a:solidFill>
                <a:effectLst/>
                <a:latin typeface="Calibri" panose="020F0502020204030204" pitchFamily="34" charset="0"/>
              </a:rPr>
              <a:t>A 3-dose regimen of Hib should be administered beginning 6 months after transplant. This series should be given regardless of whether or not vaccine doses were administered prior to HCT.</a:t>
            </a:r>
          </a:p>
          <a:p>
            <a:pPr lvl="1">
              <a:buClr>
                <a:schemeClr val="accent1">
                  <a:lumMod val="60000"/>
                  <a:lumOff val="40000"/>
                </a:schemeClr>
              </a:buClr>
            </a:pPr>
            <a:r>
              <a:rPr lang="en-US" sz="1900" dirty="0">
                <a:solidFill>
                  <a:schemeClr val="bg2"/>
                </a:solidFill>
                <a:effectLst/>
                <a:latin typeface="Calibri" panose="020F0502020204030204" pitchFamily="34" charset="0"/>
              </a:rPr>
              <a:t>The revaccination schedule for pertussis-containing vaccines includes 3 doses of </a:t>
            </a:r>
            <a:r>
              <a:rPr lang="en-US" sz="1900" dirty="0" err="1">
                <a:solidFill>
                  <a:schemeClr val="bg2"/>
                </a:solidFill>
                <a:effectLst/>
                <a:latin typeface="Calibri" panose="020F0502020204030204" pitchFamily="34" charset="0"/>
              </a:rPr>
              <a:t>DTaP</a:t>
            </a:r>
            <a:r>
              <a:rPr lang="en-US" sz="1900" dirty="0">
                <a:solidFill>
                  <a:schemeClr val="bg2"/>
                </a:solidFill>
                <a:effectLst/>
                <a:latin typeface="Calibri" panose="020F0502020204030204" pitchFamily="34" charset="0"/>
              </a:rPr>
              <a:t> for patients &lt;7 years. For patients ≥7 years, a dose of Tdap followed by 2 doses of Td is preferred.</a:t>
            </a: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6134794"/>
            <a:ext cx="6205451" cy="400110"/>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American Academy of Pediatrics. Immunization in special clinical circumstances. In: Red Book: 2018 Report of the Committee on Infectious Diseases. Elk Grove Village, IL: American Academy of Pediatrics; 2018</a:t>
            </a:r>
            <a:endParaRPr lang="en-US" sz="1000" dirty="0">
              <a:solidFill>
                <a:schemeClr val="bg2"/>
              </a:solidFill>
              <a:latin typeface="Calibri" panose="020F0502020204030204" pitchFamily="34" charset="0"/>
            </a:endParaRPr>
          </a:p>
        </p:txBody>
      </p:sp>
      <p:pic>
        <p:nvPicPr>
          <p:cNvPr id="8" name="Picture 7"/>
          <p:cNvPicPr>
            <a:picLocks noChangeAspect="1"/>
          </p:cNvPicPr>
          <p:nvPr/>
        </p:nvPicPr>
        <p:blipFill>
          <a:blip r:embed="rId4"/>
          <a:stretch>
            <a:fillRect/>
          </a:stretch>
        </p:blipFill>
        <p:spPr>
          <a:xfrm>
            <a:off x="6887843" y="5583072"/>
            <a:ext cx="1719221" cy="646232"/>
          </a:xfrm>
          <a:prstGeom prst="rect">
            <a:avLst/>
          </a:prstGeom>
        </p:spPr>
      </p:pic>
    </p:spTree>
    <p:extLst>
      <p:ext uri="{BB962C8B-B14F-4D97-AF65-F5344CB8AC3E}">
        <p14:creationId xmlns:p14="http://schemas.microsoft.com/office/powerpoint/2010/main" val="1859787019"/>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Navigating the modules</a:t>
            </a:r>
          </a:p>
        </p:txBody>
      </p:sp>
      <p:sp>
        <p:nvSpPr>
          <p:cNvPr id="3" name="Content Placeholder 2"/>
          <p:cNvSpPr>
            <a:spLocks noGrp="1"/>
          </p:cNvSpPr>
          <p:nvPr>
            <p:ph idx="1"/>
          </p:nvPr>
        </p:nvSpPr>
        <p:spPr>
          <a:xfrm>
            <a:off x="628650" y="1371600"/>
            <a:ext cx="7886700" cy="4805363"/>
          </a:xfrm>
        </p:spPr>
        <p:txBody>
          <a:bodyPr>
            <a:noAutofit/>
          </a:bodyPr>
          <a:lstStyle/>
          <a:p>
            <a:pPr>
              <a:buFont typeface="Wingdings" panose="05000000000000000000" pitchFamily="2" charset="2"/>
              <a:buChar char="§"/>
            </a:pPr>
            <a:r>
              <a:rPr lang="en-US" sz="2200" b="0" dirty="0">
                <a:solidFill>
                  <a:schemeClr val="bg2"/>
                </a:solidFill>
              </a:rPr>
              <a:t>Do </a:t>
            </a:r>
            <a:r>
              <a:rPr lang="en-US" sz="2200" b="1" u="sng" dirty="0">
                <a:solidFill>
                  <a:srgbClr val="FF0000"/>
                </a:solidFill>
              </a:rPr>
              <a:t>NOT</a:t>
            </a:r>
            <a:r>
              <a:rPr lang="en-US" sz="2200" b="0" dirty="0">
                <a:solidFill>
                  <a:srgbClr val="FF0000"/>
                </a:solidFill>
              </a:rPr>
              <a:t> </a:t>
            </a:r>
            <a:r>
              <a:rPr lang="en-US" sz="2200" b="0" dirty="0"/>
              <a:t>use your keyboard arrows or mouse click to advance slides</a:t>
            </a:r>
          </a:p>
          <a:p>
            <a:pPr>
              <a:buFont typeface="Wingdings" panose="05000000000000000000" pitchFamily="2" charset="2"/>
              <a:buChar char="§"/>
            </a:pPr>
            <a:r>
              <a:rPr lang="en-US" sz="2200" b="0" dirty="0"/>
              <a:t>Only use the navigation buttons on each slide – these will keep you from getting lost</a:t>
            </a:r>
          </a:p>
          <a:p>
            <a:pPr lvl="1">
              <a:buFont typeface="Wingdings" panose="05000000000000000000" pitchFamily="2" charset="2"/>
              <a:buChar char="§"/>
            </a:pPr>
            <a:r>
              <a:rPr lang="en-US" sz="2200" b="0" dirty="0"/>
              <a:t>If you do get lost, you can hit the “home” button any time to go back to the module map</a:t>
            </a:r>
          </a:p>
          <a:p>
            <a:pPr>
              <a:buFont typeface="Wingdings" panose="05000000000000000000" pitchFamily="2" charset="2"/>
              <a:buChar char="§"/>
            </a:pPr>
            <a:r>
              <a:rPr lang="en-US" sz="2200" dirty="0"/>
              <a:t>A</a:t>
            </a:r>
            <a:r>
              <a:rPr lang="en-US" sz="2200" b="0" dirty="0"/>
              <a:t>ction button types you </a:t>
            </a:r>
            <a:r>
              <a:rPr lang="en-US" sz="2200" dirty="0"/>
              <a:t>will</a:t>
            </a:r>
            <a:r>
              <a:rPr lang="en-US" sz="2200" b="0" dirty="0"/>
              <a:t> encounter:</a:t>
            </a:r>
          </a:p>
          <a:p>
            <a:pPr lvl="1">
              <a:buFont typeface="Wingdings" panose="05000000000000000000" pitchFamily="2" charset="2"/>
              <a:buChar char="§"/>
            </a:pPr>
            <a:r>
              <a:rPr lang="en-US" sz="2200" b="0" dirty="0"/>
              <a:t>Previous slide</a:t>
            </a:r>
          </a:p>
          <a:p>
            <a:pPr lvl="1">
              <a:buFont typeface="Wingdings" panose="05000000000000000000" pitchFamily="2" charset="2"/>
              <a:buChar char="§"/>
            </a:pPr>
            <a:r>
              <a:rPr lang="en-US" sz="2200" b="0" dirty="0"/>
              <a:t>Next slide</a:t>
            </a:r>
          </a:p>
          <a:p>
            <a:pPr lvl="1">
              <a:buFont typeface="Wingdings" panose="05000000000000000000" pitchFamily="2" charset="2"/>
              <a:buChar char="§"/>
            </a:pPr>
            <a:r>
              <a:rPr lang="en-US" sz="2200" dirty="0"/>
              <a:t>Module map</a:t>
            </a:r>
            <a:endParaRPr lang="en-US" sz="2200" b="0" dirty="0"/>
          </a:p>
          <a:p>
            <a:pPr lvl="1">
              <a:buFont typeface="Wingdings" panose="05000000000000000000" pitchFamily="2" charset="2"/>
              <a:buChar char="§"/>
            </a:pPr>
            <a:r>
              <a:rPr lang="en-US" sz="2200" b="0" dirty="0"/>
              <a:t>More information</a:t>
            </a:r>
          </a:p>
          <a:p>
            <a:pPr lvl="1">
              <a:buFont typeface="Wingdings" panose="05000000000000000000" pitchFamily="2" charset="2"/>
              <a:buChar char="§"/>
            </a:pPr>
            <a:r>
              <a:rPr lang="en-US" sz="2200" b="0" dirty="0"/>
              <a:t>Return to question-specific decision tree and choices</a:t>
            </a:r>
          </a:p>
        </p:txBody>
      </p:sp>
      <p:sp>
        <p:nvSpPr>
          <p:cNvPr id="4" name="Action Button: Back or Previous 3">
            <a:hlinkClick r:id="" action="ppaction://noaction" highlightClick="1"/>
          </p:cNvPr>
          <p:cNvSpPr/>
          <p:nvPr/>
        </p:nvSpPr>
        <p:spPr>
          <a:xfrm>
            <a:off x="3103418" y="4074952"/>
            <a:ext cx="228600" cy="264319"/>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noaction" highlightClick="1"/>
          </p:cNvPr>
          <p:cNvSpPr/>
          <p:nvPr/>
        </p:nvSpPr>
        <p:spPr>
          <a:xfrm>
            <a:off x="2677391" y="4437147"/>
            <a:ext cx="228600" cy="264319"/>
          </a:xfrm>
          <a:prstGeom prst="actionButtonForwardNext">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ome 5">
            <a:hlinkClick r:id="" action="ppaction://noaction" highlightClick="1"/>
          </p:cNvPr>
          <p:cNvSpPr/>
          <p:nvPr/>
        </p:nvSpPr>
        <p:spPr>
          <a:xfrm>
            <a:off x="2989118" y="4873019"/>
            <a:ext cx="342900" cy="272577"/>
          </a:xfrm>
          <a:prstGeom prst="actionButtonHome">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7" name="Action Button: Information 6">
            <a:hlinkClick r:id="" action="ppaction://noaction" highlightClick="1"/>
          </p:cNvPr>
          <p:cNvSpPr/>
          <p:nvPr/>
        </p:nvSpPr>
        <p:spPr>
          <a:xfrm>
            <a:off x="3560996" y="5276811"/>
            <a:ext cx="228599" cy="305955"/>
          </a:xfrm>
          <a:prstGeom prst="actionButtonInformatio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Return 7">
            <a:hlinkClick r:id="" action="ppaction://noaction" highlightClick="1"/>
          </p:cNvPr>
          <p:cNvSpPr/>
          <p:nvPr/>
        </p:nvSpPr>
        <p:spPr>
          <a:xfrm>
            <a:off x="7520709" y="5604088"/>
            <a:ext cx="304800" cy="34859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6625216"/>
      </p:ext>
    </p:extLst>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42544" y="1343405"/>
            <a:ext cx="8229600" cy="472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200"/>
              </a:spcBef>
              <a:buNone/>
            </a:pPr>
            <a:r>
              <a:rPr lang="en-US" sz="2000" dirty="0">
                <a:solidFill>
                  <a:schemeClr val="bg2"/>
                </a:solidFill>
                <a:effectLst/>
                <a:latin typeface="Calibri" panose="020F0502020204030204" pitchFamily="34" charset="0"/>
              </a:rPr>
              <a:t>Dan has a 20 month old sister and a 5 year old brother (who is due to receive live virus vaccines).  It is November and Dan’s mother asks which vaccines are recommended for the siblings based on their age.</a:t>
            </a:r>
          </a:p>
          <a:p>
            <a:pPr marL="0" indent="0">
              <a:spcBef>
                <a:spcPts val="200"/>
              </a:spcBef>
              <a:buNone/>
            </a:pPr>
            <a:r>
              <a:rPr lang="en-US" sz="2000" dirty="0">
                <a:solidFill>
                  <a:schemeClr val="bg2"/>
                </a:solidFill>
                <a:effectLst/>
                <a:latin typeface="Calibri" panose="020F0502020204030204" pitchFamily="34" charset="0"/>
              </a:rPr>
              <a:t>Which of the following is correct?</a:t>
            </a:r>
          </a:p>
          <a:p>
            <a:pPr marL="0" indent="0">
              <a:spcBef>
                <a:spcPts val="200"/>
              </a:spcBef>
              <a:buNone/>
            </a:pPr>
            <a:endParaRPr lang="en-US" sz="2000" dirty="0">
              <a:solidFill>
                <a:schemeClr val="bg2"/>
              </a:solidFill>
              <a:effectLst/>
              <a:latin typeface="Calibri" panose="020F0502020204030204" pitchFamily="34" charset="0"/>
            </a:endParaRPr>
          </a:p>
          <a:p>
            <a:pPr>
              <a:spcBef>
                <a:spcPts val="200"/>
              </a:spcBef>
              <a:buAutoNum type="alphaUcPeriod"/>
            </a:pPr>
            <a:r>
              <a:rPr lang="en-US" sz="1800" dirty="0">
                <a:solidFill>
                  <a:schemeClr val="bg2"/>
                </a:solidFill>
                <a:effectLst/>
                <a:latin typeface="Calibri" panose="020F0502020204030204" pitchFamily="34" charset="0"/>
              </a:rPr>
              <a:t>  Provide IIV to the sister and LAIV to the brother</a:t>
            </a:r>
          </a:p>
          <a:p>
            <a:pPr marL="0" indent="0">
              <a:spcBef>
                <a:spcPts val="200"/>
              </a:spcBef>
              <a:buNone/>
            </a:pPr>
            <a:endParaRPr lang="en-US" sz="1800" dirty="0">
              <a:solidFill>
                <a:schemeClr val="bg2"/>
              </a:solidFill>
              <a:effectLst/>
              <a:latin typeface="Calibri" panose="020F0502020204030204" pitchFamily="34" charset="0"/>
            </a:endParaRPr>
          </a:p>
          <a:p>
            <a:pPr marL="457200" indent="-457200">
              <a:spcBef>
                <a:spcPts val="200"/>
              </a:spcBef>
              <a:buAutoNum type="alphaUcPeriod" startAt="2"/>
            </a:pPr>
            <a:r>
              <a:rPr lang="en-US" sz="1800" dirty="0">
                <a:solidFill>
                  <a:schemeClr val="bg2"/>
                </a:solidFill>
                <a:effectLst/>
                <a:latin typeface="Calibri" panose="020F0502020204030204" pitchFamily="34" charset="0"/>
              </a:rPr>
              <a:t>Provide IIV to both siblings and second dose of MMR and VAR to the brother</a:t>
            </a:r>
          </a:p>
          <a:p>
            <a:pPr marL="457200" indent="-457200">
              <a:spcBef>
                <a:spcPts val="200"/>
              </a:spcBef>
              <a:buAutoNum type="alphaUcPeriod" startAt="2"/>
            </a:pPr>
            <a:endParaRPr lang="en-US" sz="1800" dirty="0">
              <a:solidFill>
                <a:schemeClr val="bg2"/>
              </a:solidFill>
              <a:effectLst/>
              <a:latin typeface="Calibri" panose="020F0502020204030204" pitchFamily="34" charset="0"/>
            </a:endParaRPr>
          </a:p>
          <a:p>
            <a:pPr marL="457200" indent="-457200">
              <a:spcBef>
                <a:spcPts val="200"/>
              </a:spcBef>
              <a:buAutoNum type="alphaUcPeriod" startAt="2"/>
            </a:pPr>
            <a:r>
              <a:rPr lang="en-US" sz="1800" dirty="0">
                <a:solidFill>
                  <a:schemeClr val="bg2"/>
                </a:solidFill>
                <a:effectLst/>
                <a:latin typeface="Calibri" panose="020F0502020204030204" pitchFamily="34" charset="0"/>
              </a:rPr>
              <a:t>Provide IIV to both sibling but do not provide any live attenuated vaccines</a:t>
            </a:r>
          </a:p>
          <a:p>
            <a:pPr marL="457200" indent="-457200">
              <a:spcBef>
                <a:spcPts val="200"/>
              </a:spcBef>
              <a:buAutoNum type="alphaUcPeriod" startAt="2"/>
            </a:pPr>
            <a:endParaRPr lang="en-US" sz="1800" dirty="0">
              <a:solidFill>
                <a:schemeClr val="bg2"/>
              </a:solidFill>
              <a:effectLst/>
              <a:latin typeface="Calibri" panose="020F0502020204030204" pitchFamily="34" charset="0"/>
            </a:endParaRPr>
          </a:p>
          <a:p>
            <a:pPr marL="457200" indent="-457200">
              <a:spcBef>
                <a:spcPts val="200"/>
              </a:spcBef>
              <a:buAutoNum type="alphaUcPeriod" startAt="2"/>
            </a:pPr>
            <a:r>
              <a:rPr lang="en-US" sz="1800" dirty="0">
                <a:solidFill>
                  <a:schemeClr val="bg2"/>
                </a:solidFill>
                <a:effectLst/>
                <a:latin typeface="Calibri" panose="020F0502020204030204" pitchFamily="34" charset="0"/>
              </a:rPr>
              <a:t>Provide IIV to both siblings and a second dose of MMR to the brother  </a:t>
            </a:r>
          </a:p>
        </p:txBody>
      </p:sp>
      <p:sp>
        <p:nvSpPr>
          <p:cNvPr id="2" name="Title 1"/>
          <p:cNvSpPr>
            <a:spLocks noGrp="1"/>
          </p:cNvSpPr>
          <p:nvPr>
            <p:ph type="title"/>
          </p:nvPr>
        </p:nvSpPr>
        <p:spPr>
          <a:xfrm>
            <a:off x="542544" y="369332"/>
            <a:ext cx="8229600" cy="868362"/>
          </a:xfrm>
        </p:spPr>
        <p:txBody>
          <a:bodyPr/>
          <a:lstStyle/>
          <a:p>
            <a:r>
              <a:rPr lang="en-US" sz="3200" b="1" dirty="0"/>
              <a:t>Question 5</a:t>
            </a:r>
          </a:p>
        </p:txBody>
      </p:sp>
      <p:sp>
        <p:nvSpPr>
          <p:cNvPr id="9" name="Rounded Rectangle 8">
            <a:hlinkClick r:id="rId3" action="ppaction://hlinksldjump"/>
          </p:cNvPr>
          <p:cNvSpPr/>
          <p:nvPr/>
        </p:nvSpPr>
        <p:spPr bwMode="auto">
          <a:xfrm>
            <a:off x="541293" y="2971797"/>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hlinkClick r:id="rId3" action="ppaction://hlinksldjump"/>
              </a:rPr>
              <a:t>A</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0" name="Rounded Rectangle 9">
            <a:hlinkClick r:id="rId4" action="ppaction://hlinksldjump"/>
          </p:cNvPr>
          <p:cNvSpPr/>
          <p:nvPr/>
        </p:nvSpPr>
        <p:spPr bwMode="auto">
          <a:xfrm>
            <a:off x="541293" y="3546762"/>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hlinkClick r:id="rId4" action="ppaction://hlinksldjump"/>
              </a:rPr>
              <a:t>B</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5" name="Rounded Rectangle 14">
            <a:hlinkClick r:id="rId5" action="ppaction://hlinksldjump"/>
          </p:cNvPr>
          <p:cNvSpPr/>
          <p:nvPr/>
        </p:nvSpPr>
        <p:spPr bwMode="auto">
          <a:xfrm>
            <a:off x="541293" y="4143618"/>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hlinkClick r:id="rId4" action="ppaction://hlinksldjump"/>
              </a:rPr>
              <a:t>C</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6" name="Rounded Rectangle 15">
            <a:hlinkClick r:id="rId6" action="ppaction://hlinksldjump"/>
          </p:cNvPr>
          <p:cNvSpPr/>
          <p:nvPr/>
        </p:nvSpPr>
        <p:spPr bwMode="auto">
          <a:xfrm>
            <a:off x="541293" y="4738115"/>
            <a:ext cx="342901" cy="357588"/>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hlinkClick r:id="rId5" action="ppaction://hlinksldjump"/>
              </a:rPr>
              <a:t>D</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8" name="Action Button: Back or Previous 5">
            <a:hlinkClick r:id="rId7" action="ppaction://hlinksldjump" highlightClick="1"/>
            <a:extLst>
              <a:ext uri="{FF2B5EF4-FFF2-40B4-BE49-F238E27FC236}">
                <a16:creationId xmlns:a16="http://schemas.microsoft.com/office/drawing/2014/main" id="{463D7053-1DDC-499F-9EC6-D98472B387FB}"/>
              </a:ext>
            </a:extLst>
          </p:cNvPr>
          <p:cNvSpPr/>
          <p:nvPr/>
        </p:nvSpPr>
        <p:spPr>
          <a:xfrm rot="10800000">
            <a:off x="8498653" y="6220797"/>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608BEB9-E5C0-4A33-9755-1A028742E4D5}"/>
              </a:ext>
            </a:extLst>
          </p:cNvPr>
          <p:cNvSpPr txBox="1"/>
          <p:nvPr/>
        </p:nvSpPr>
        <p:spPr>
          <a:xfrm>
            <a:off x="8188233" y="5559526"/>
            <a:ext cx="997130" cy="584775"/>
          </a:xfrm>
          <a:prstGeom prst="rect">
            <a:avLst/>
          </a:prstGeom>
          <a:noFill/>
        </p:spPr>
        <p:txBody>
          <a:bodyPr wrap="square" rtlCol="0">
            <a:spAutoFit/>
          </a:bodyPr>
          <a:lstStyle/>
          <a:p>
            <a:pPr algn="ctr"/>
            <a:r>
              <a:rPr lang="en-US" sz="1600" b="1" dirty="0">
                <a:solidFill>
                  <a:schemeClr val="bg1">
                    <a:lumMod val="40000"/>
                    <a:lumOff val="60000"/>
                  </a:schemeClr>
                </a:solidFill>
                <a:effectLst/>
                <a:latin typeface="Calibri" panose="020F0502020204030204" pitchFamily="34" charset="0"/>
                <a:cs typeface="Calibri" panose="020F0502020204030204" pitchFamily="34" charset="0"/>
              </a:rPr>
              <a:t>Next section</a:t>
            </a:r>
          </a:p>
        </p:txBody>
      </p:sp>
    </p:spTree>
    <p:extLst>
      <p:ext uri="{BB962C8B-B14F-4D97-AF65-F5344CB8AC3E}">
        <p14:creationId xmlns:p14="http://schemas.microsoft.com/office/powerpoint/2010/main" val="3384035055"/>
      </p:ext>
    </p:extLst>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 Provide IIV to the sister and LAIV to the brother: </a:t>
            </a:r>
            <a:r>
              <a:rPr lang="en-US" dirty="0">
                <a:solidFill>
                  <a:srgbClr val="FF0000"/>
                </a:solidFill>
              </a:rPr>
              <a:t>Incorrect!</a:t>
            </a:r>
          </a:p>
        </p:txBody>
      </p:sp>
      <p:sp>
        <p:nvSpPr>
          <p:cNvPr id="3" name="Content Placeholder 2"/>
          <p:cNvSpPr>
            <a:spLocks noGrp="1"/>
          </p:cNvSpPr>
          <p:nvPr>
            <p:ph idx="1"/>
          </p:nvPr>
        </p:nvSpPr>
        <p:spPr>
          <a:xfrm>
            <a:off x="540325" y="1451263"/>
            <a:ext cx="8052955" cy="4637810"/>
          </a:xfrm>
        </p:spPr>
        <p:txBody>
          <a:bodyPr>
            <a:normAutofit/>
          </a:bodyPr>
          <a:lstStyle/>
          <a:p>
            <a:r>
              <a:rPr lang="en-US" dirty="0"/>
              <a:t>Individuals who live </a:t>
            </a:r>
            <a:r>
              <a:rPr lang="en-US" dirty="0">
                <a:solidFill>
                  <a:schemeClr val="bg2"/>
                </a:solidFill>
              </a:rPr>
              <a:t>in</a:t>
            </a:r>
            <a:r>
              <a:rPr lang="en-US" dirty="0"/>
              <a:t> households with immunocompromised patients should receive IIV annually</a:t>
            </a:r>
          </a:p>
          <a:p>
            <a:r>
              <a:rPr lang="en-US" dirty="0"/>
              <a:t>LAIV should not be administered or if administered, contact between the immunocompromised patient and household member should be avoided for 7 days. </a:t>
            </a:r>
          </a:p>
          <a:p>
            <a:pPr lvl="1"/>
            <a:r>
              <a:rPr lang="en-US" dirty="0"/>
              <a:t>Although secondary transmission rates of LAIV among immunocompetent hosts are likely 0.001%</a:t>
            </a:r>
          </a:p>
          <a:p>
            <a:pPr marL="0" indent="0">
              <a:buNone/>
            </a:pPr>
            <a:endParaRPr lang="en-US" sz="1800" dirty="0"/>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6176358"/>
            <a:ext cx="6014258" cy="523220"/>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Rubin et al, ‘2013 IDSA Clinical Practice Guidelines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a:t>
            </a:r>
            <a:r>
              <a:rPr lang="en-US" sz="1000" dirty="0">
                <a:solidFill>
                  <a:schemeClr val="bg2"/>
                </a:solidFill>
                <a:effectLst/>
                <a:latin typeface="Calibri" panose="020F0502020204030204" pitchFamily="34" charset="0"/>
              </a:rPr>
              <a:t>. 2014 Feb: 58(3):e44-100</a:t>
            </a:r>
          </a:p>
          <a:p>
            <a:endParaRPr lang="en-US" sz="800" dirty="0"/>
          </a:p>
        </p:txBody>
      </p:sp>
    </p:spTree>
    <p:extLst>
      <p:ext uri="{BB962C8B-B14F-4D97-AF65-F5344CB8AC3E}">
        <p14:creationId xmlns:p14="http://schemas.microsoft.com/office/powerpoint/2010/main" val="1525686664"/>
      </p:ext>
    </p:extLst>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B. Provide IIV to both siblings and a second dose of MMR and VAR to the brother: </a:t>
            </a:r>
            <a:r>
              <a:rPr lang="en-US" dirty="0">
                <a:solidFill>
                  <a:srgbClr val="00B050"/>
                </a:solidFill>
              </a:rPr>
              <a:t>Correct !</a:t>
            </a:r>
          </a:p>
        </p:txBody>
      </p:sp>
      <p:sp>
        <p:nvSpPr>
          <p:cNvPr id="3" name="Content Placeholder 2"/>
          <p:cNvSpPr>
            <a:spLocks noGrp="1"/>
          </p:cNvSpPr>
          <p:nvPr>
            <p:ph idx="1"/>
          </p:nvPr>
        </p:nvSpPr>
        <p:spPr>
          <a:xfrm>
            <a:off x="685799" y="1326572"/>
            <a:ext cx="8033657" cy="4572000"/>
          </a:xfrm>
        </p:spPr>
        <p:txBody>
          <a:bodyPr/>
          <a:lstStyle/>
          <a:p>
            <a:r>
              <a:rPr lang="en-US" sz="2000" dirty="0"/>
              <a:t>Immunocompetent individuals who live in a household with immunocompromised patients can safely receive inactivated vaccines based on the recommended CDC and ACIP’s vaccination schedules for children and adults</a:t>
            </a:r>
          </a:p>
          <a:p>
            <a:r>
              <a:rPr lang="en-US" sz="2000" dirty="0"/>
              <a:t>Individuals who live in a household with immunocompromised patients age ≥6 months should receive IIV annually (</a:t>
            </a:r>
            <a:r>
              <a:rPr lang="en-US" sz="2000" b="1" dirty="0"/>
              <a:t>both siblings should get IIV)</a:t>
            </a:r>
          </a:p>
          <a:p>
            <a:r>
              <a:rPr lang="en-US" sz="2000" dirty="0"/>
              <a:t>Healthy immunocompetent individuals who live in a household with immunocompromised patients should receive the following live vaccines based on the CDC annual schedule: combined MMR, rotavirus vaccine in infants aged 2–7 months, VAR and ZOS</a:t>
            </a:r>
          </a:p>
          <a:p>
            <a:pPr marL="0" indent="0" algn="ctr">
              <a:buNone/>
            </a:pPr>
            <a:r>
              <a:rPr lang="en-US" sz="2000" b="1" dirty="0">
                <a:solidFill>
                  <a:schemeClr val="tx2">
                    <a:lumMod val="50000"/>
                  </a:schemeClr>
                </a:solidFill>
              </a:rPr>
              <a:t>Dan’s brother should receive the second doses of MMR and VAR according to his age </a:t>
            </a:r>
          </a:p>
          <a:p>
            <a:r>
              <a:rPr lang="en-US" sz="2000" dirty="0"/>
              <a:t>Immunocompromised patients should avoid contact with persons who develop skin lesions after receipt </a:t>
            </a:r>
            <a:r>
              <a:rPr lang="en-US" sz="2000" dirty="0">
                <a:solidFill>
                  <a:schemeClr val="bg2"/>
                </a:solidFill>
              </a:rPr>
              <a:t>of</a:t>
            </a:r>
            <a:r>
              <a:rPr lang="en-US" sz="2000" dirty="0"/>
              <a:t> VAR or ZOS until the lesions clear</a:t>
            </a:r>
          </a:p>
        </p:txBody>
      </p:sp>
      <p:sp>
        <p:nvSpPr>
          <p:cNvPr id="4" name="Action Button: Return 3">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6191" y="6130636"/>
            <a:ext cx="6307282" cy="400110"/>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a:p>
            <a:endParaRPr lang="en-US" sz="1000" dirty="0">
              <a:solidFill>
                <a:schemeClr val="bg2"/>
              </a:solidFill>
              <a:effectLst/>
              <a:latin typeface="Calibri" panose="020F0502020204030204" pitchFamily="34" charset="0"/>
            </a:endParaRPr>
          </a:p>
        </p:txBody>
      </p:sp>
      <p:sp>
        <p:nvSpPr>
          <p:cNvPr id="6" name="Action Button: Back or Previous 5">
            <a:hlinkClick r:id="rId4" action="ppaction://hlinksldjump"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343580"/>
      </p:ext>
    </p:extLst>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C. Provide IIV to both sibling but do not provide any live attenuated vaccines: </a:t>
            </a:r>
            <a:r>
              <a:rPr lang="en-US" dirty="0">
                <a:solidFill>
                  <a:srgbClr val="FF0000"/>
                </a:solidFill>
              </a:rPr>
              <a:t>Incorrect </a:t>
            </a:r>
          </a:p>
        </p:txBody>
      </p:sp>
      <p:sp>
        <p:nvSpPr>
          <p:cNvPr id="3" name="Content Placeholder 2"/>
          <p:cNvSpPr>
            <a:spLocks noGrp="1"/>
          </p:cNvSpPr>
          <p:nvPr>
            <p:ph idx="1"/>
          </p:nvPr>
        </p:nvSpPr>
        <p:spPr>
          <a:xfrm>
            <a:off x="609600" y="1295400"/>
            <a:ext cx="8214360" cy="4572000"/>
          </a:xfrm>
        </p:spPr>
        <p:txBody>
          <a:bodyPr>
            <a:noAutofit/>
          </a:bodyPr>
          <a:lstStyle/>
          <a:p>
            <a:r>
              <a:rPr lang="en-US" sz="2000" dirty="0"/>
              <a:t>Healthy, immunocompetent individuals who live in a household with immunocompromised patients should receive the following live vaccines based on the CDC annual schedule: rotavirus, MMR, VAR and ZOS</a:t>
            </a:r>
          </a:p>
          <a:p>
            <a:r>
              <a:rPr lang="en-US" sz="2000" dirty="0"/>
              <a:t>Also, these individuals can safely receive the following vaccines for travel, if indicated: yellow fever vaccine and oral typhoid vaccine</a:t>
            </a:r>
          </a:p>
          <a:p>
            <a:r>
              <a:rPr lang="en-US" sz="2000" dirty="0"/>
              <a:t>The following vaccines should </a:t>
            </a:r>
            <a:r>
              <a:rPr lang="en-US" sz="2000" u="sng" dirty="0"/>
              <a:t>not</a:t>
            </a:r>
            <a:r>
              <a:rPr lang="en-US" sz="2000" dirty="0"/>
              <a:t> be administered to household contacts of immunocompromised patients</a:t>
            </a:r>
          </a:p>
          <a:p>
            <a:pPr lvl="1"/>
            <a:r>
              <a:rPr lang="en-US" sz="2000" dirty="0"/>
              <a:t>Oral polio vaccine (OPV) </a:t>
            </a:r>
          </a:p>
          <a:p>
            <a:pPr lvl="1"/>
            <a:r>
              <a:rPr lang="en-US" sz="2000" dirty="0"/>
              <a:t>Smallpox vaccine </a:t>
            </a:r>
          </a:p>
          <a:p>
            <a:r>
              <a:rPr lang="en-US" sz="2000" dirty="0"/>
              <a:t>Highly immunocompromised patients should avoid handling diapers of infants who have received rotavirus vaccine for 4 weeks after vaccination </a:t>
            </a:r>
          </a:p>
          <a:p>
            <a:r>
              <a:rPr lang="en-US" sz="2000" dirty="0"/>
              <a:t>Immunocompromised patients should avoid contact with persons who develop skin lesions after receipt </a:t>
            </a:r>
            <a:r>
              <a:rPr lang="en-US" sz="2000" dirty="0">
                <a:solidFill>
                  <a:schemeClr val="bg2"/>
                </a:solidFill>
              </a:rPr>
              <a:t>of</a:t>
            </a:r>
            <a:r>
              <a:rPr lang="en-US" sz="2000" dirty="0"/>
              <a:t> VAR or ZOS </a:t>
            </a:r>
          </a:p>
        </p:txBody>
      </p:sp>
      <p:sp>
        <p:nvSpPr>
          <p:cNvPr id="4" name="TextBox 3"/>
          <p:cNvSpPr txBox="1"/>
          <p:nvPr/>
        </p:nvSpPr>
        <p:spPr>
          <a:xfrm>
            <a:off x="696191" y="6130636"/>
            <a:ext cx="6307282" cy="246221"/>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1206799"/>
      </p:ext>
    </p:extLst>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D. Provide IIV to both siblings and a second dose of MMR to the brother: </a:t>
            </a:r>
            <a:r>
              <a:rPr lang="en-US" dirty="0">
                <a:solidFill>
                  <a:srgbClr val="FF0000"/>
                </a:solidFill>
              </a:rPr>
              <a:t>Incorrect   </a:t>
            </a:r>
          </a:p>
        </p:txBody>
      </p:sp>
      <p:sp>
        <p:nvSpPr>
          <p:cNvPr id="3" name="Content Placeholder 2"/>
          <p:cNvSpPr>
            <a:spLocks noGrp="1"/>
          </p:cNvSpPr>
          <p:nvPr>
            <p:ph idx="1"/>
          </p:nvPr>
        </p:nvSpPr>
        <p:spPr/>
        <p:txBody>
          <a:bodyPr>
            <a:normAutofit/>
          </a:bodyPr>
          <a:lstStyle/>
          <a:p>
            <a:pPr marL="0" indent="0">
              <a:buNone/>
            </a:pPr>
            <a:r>
              <a:rPr lang="en-US" sz="2400" b="1" dirty="0"/>
              <a:t>Dan’s brother should get both MMR and VAR according to his age.</a:t>
            </a:r>
          </a:p>
          <a:p>
            <a:r>
              <a:rPr lang="en-US" sz="2000" dirty="0"/>
              <a:t>VAR can safely be given to household contacts of immunocompromised hosts</a:t>
            </a:r>
          </a:p>
          <a:p>
            <a:pPr marL="342900" lvl="1" indent="-342900">
              <a:buSzPct val="50000"/>
              <a:buFont typeface="Monotype Sorts" charset="2"/>
              <a:buChar char="l"/>
            </a:pPr>
            <a:r>
              <a:rPr lang="en-US" sz="2000" dirty="0"/>
              <a:t>Zoster in elderly (grandparents) can also be given to household contacts of immunocompromised hosts</a:t>
            </a:r>
          </a:p>
          <a:p>
            <a:pPr marL="342900" lvl="1" indent="-342900">
              <a:buSzPct val="50000"/>
              <a:buFont typeface="Monotype Sorts" charset="2"/>
              <a:buChar char="l"/>
            </a:pPr>
            <a:r>
              <a:rPr lang="en-US" sz="2000" dirty="0"/>
              <a:t>Vaccine-strain VZV transmission to contacts is rare (documented from only 9 </a:t>
            </a:r>
            <a:r>
              <a:rPr lang="en-US" sz="2000" dirty="0" err="1"/>
              <a:t>vaccinees</a:t>
            </a:r>
            <a:r>
              <a:rPr lang="en-US" sz="2000" dirty="0"/>
              <a:t>, resulting in 11 secondary cases). In all cases, the immunized person had a rash following vaccine</a:t>
            </a:r>
          </a:p>
          <a:p>
            <a:pPr marL="342900" lvl="1" indent="-342900">
              <a:buSzPct val="50000"/>
              <a:buFont typeface="Monotype Sorts" charset="2"/>
              <a:buChar char="l"/>
            </a:pPr>
            <a:r>
              <a:rPr lang="en-US" sz="2000" dirty="0"/>
              <a:t>HCT recipients should avoid contact with household </a:t>
            </a:r>
            <a:r>
              <a:rPr lang="en-US" sz="2000" dirty="0">
                <a:solidFill>
                  <a:schemeClr val="bg2"/>
                </a:solidFill>
              </a:rPr>
              <a:t>members</a:t>
            </a:r>
            <a:r>
              <a:rPr lang="en-US" sz="2000" dirty="0"/>
              <a:t> who develop vesicular skin lesions after receipt of VAR or ZOS </a:t>
            </a:r>
          </a:p>
          <a:p>
            <a:pPr marL="0" indent="0">
              <a:buNone/>
            </a:pPr>
            <a:endParaRPr lang="en-US" sz="2400" dirty="0"/>
          </a:p>
        </p:txBody>
      </p:sp>
      <p:sp>
        <p:nvSpPr>
          <p:cNvPr id="4" name="Action Button: Return 3">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5800" y="6134792"/>
            <a:ext cx="5981007" cy="615553"/>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a:p>
            <a:endParaRPr lang="en-US" dirty="0"/>
          </a:p>
        </p:txBody>
      </p:sp>
    </p:spTree>
    <p:extLst>
      <p:ext uri="{BB962C8B-B14F-4D97-AF65-F5344CB8AC3E}">
        <p14:creationId xmlns:p14="http://schemas.microsoft.com/office/powerpoint/2010/main" val="2682530334"/>
      </p:ext>
    </p:extLst>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General principles: vaccines for household contacts of HCT recipients  </a:t>
            </a:r>
          </a:p>
        </p:txBody>
      </p:sp>
      <p:sp>
        <p:nvSpPr>
          <p:cNvPr id="3" name="Content Placeholder 2"/>
          <p:cNvSpPr>
            <a:spLocks noGrp="1"/>
          </p:cNvSpPr>
          <p:nvPr>
            <p:ph idx="1"/>
          </p:nvPr>
        </p:nvSpPr>
        <p:spPr>
          <a:xfrm>
            <a:off x="411480" y="1254376"/>
            <a:ext cx="8229600" cy="4969998"/>
          </a:xfrm>
        </p:spPr>
        <p:txBody>
          <a:bodyPr>
            <a:normAutofit/>
          </a:bodyPr>
          <a:lstStyle/>
          <a:p>
            <a:r>
              <a:rPr lang="en-US" sz="1600" dirty="0"/>
              <a:t>Individuals who live </a:t>
            </a:r>
            <a:r>
              <a:rPr lang="en-US" sz="1600" dirty="0">
                <a:solidFill>
                  <a:schemeClr val="bg2"/>
                </a:solidFill>
              </a:rPr>
              <a:t>in</a:t>
            </a:r>
            <a:r>
              <a:rPr lang="en-US" sz="1600" dirty="0"/>
              <a:t> a household with immunocompromised patients should receive IIV annually, LAIV should not be administered or if administered, contact between the immunocompromised patient and household member should be avoided for 7 days, although secondary transmission rates of LAIV among immunocompetent hosts are </a:t>
            </a:r>
            <a:r>
              <a:rPr lang="en-US" sz="1600" dirty="0" err="1"/>
              <a:t>likelylow</a:t>
            </a:r>
            <a:r>
              <a:rPr lang="en-US" sz="1600" dirty="0"/>
              <a:t> (0.001%)</a:t>
            </a:r>
          </a:p>
          <a:p>
            <a:r>
              <a:rPr lang="en-US" sz="1600" dirty="0"/>
              <a:t>Healthy immunocompetent individuals who live with immunocompromised patient should receive the following live vaccines according to age-appropriate vaccination schedules</a:t>
            </a:r>
          </a:p>
          <a:p>
            <a:pPr marL="457200" lvl="2">
              <a:spcBef>
                <a:spcPts val="0"/>
              </a:spcBef>
              <a:buFont typeface="Courier New" panose="02070309020205020404" pitchFamily="49" charset="0"/>
              <a:buChar char="o"/>
            </a:pPr>
            <a:r>
              <a:rPr lang="en-US" sz="1600" dirty="0"/>
              <a:t>MMR</a:t>
            </a:r>
          </a:p>
          <a:p>
            <a:pPr marL="457200" lvl="2">
              <a:spcBef>
                <a:spcPts val="0"/>
              </a:spcBef>
              <a:buFont typeface="Courier New" panose="02070309020205020404" pitchFamily="49" charset="0"/>
              <a:buChar char="o"/>
            </a:pPr>
            <a:r>
              <a:rPr lang="en-US" sz="1600" dirty="0"/>
              <a:t>Rotavirus vaccine in infants aged 2–7 months </a:t>
            </a:r>
          </a:p>
          <a:p>
            <a:pPr marL="457200" lvl="2">
              <a:spcBef>
                <a:spcPts val="0"/>
              </a:spcBef>
              <a:buFont typeface="Courier New" panose="02070309020205020404" pitchFamily="49" charset="0"/>
              <a:buChar char="o"/>
            </a:pPr>
            <a:r>
              <a:rPr lang="en-US" sz="1600" dirty="0"/>
              <a:t>VAR </a:t>
            </a:r>
          </a:p>
          <a:p>
            <a:pPr marL="457200" lvl="2">
              <a:spcBef>
                <a:spcPts val="0"/>
              </a:spcBef>
              <a:buFont typeface="Courier New" panose="02070309020205020404" pitchFamily="49" charset="0"/>
              <a:buChar char="o"/>
            </a:pPr>
            <a:r>
              <a:rPr lang="en-US" sz="1600" dirty="0"/>
              <a:t>Zos </a:t>
            </a:r>
          </a:p>
          <a:p>
            <a:pPr marL="285750" lvl="1">
              <a:spcBef>
                <a:spcPts val="0"/>
              </a:spcBef>
              <a:buSzPct val="60000"/>
              <a:buFont typeface="Wingdings" panose="05000000000000000000" pitchFamily="2" charset="2"/>
              <a:buChar char="§"/>
            </a:pPr>
            <a:r>
              <a:rPr lang="en-US" sz="1600" dirty="0"/>
              <a:t>Household contacts can safely receive the following vaccines for travel: yellow fever vaccine, and oral typhoid vaccine </a:t>
            </a:r>
          </a:p>
          <a:p>
            <a:r>
              <a:rPr lang="en-US" sz="1600" dirty="0"/>
              <a:t>OPV and smallpox vaccines should not be administered to individuals who live in a household with immunocompromised patients </a:t>
            </a:r>
          </a:p>
          <a:p>
            <a:pPr>
              <a:spcBef>
                <a:spcPts val="0"/>
              </a:spcBef>
            </a:pPr>
            <a:r>
              <a:rPr lang="en-US" sz="1600" dirty="0"/>
              <a:t>Highly immunocompromised patients should avoid handling diapers of infants who have been vaccinated with rotavirus vaccine for 4 weeks after vaccination </a:t>
            </a:r>
          </a:p>
          <a:p>
            <a:pPr>
              <a:spcBef>
                <a:spcPts val="0"/>
              </a:spcBef>
            </a:pPr>
            <a:r>
              <a:rPr lang="en-US" sz="1600" dirty="0"/>
              <a:t>Immunocompromised patients should avoid contact with persons who develop skin </a:t>
            </a:r>
          </a:p>
          <a:p>
            <a:pPr marL="0" indent="0">
              <a:spcBef>
                <a:spcPts val="0"/>
              </a:spcBef>
              <a:buNone/>
            </a:pPr>
            <a:r>
              <a:rPr lang="en-US" sz="1600" dirty="0"/>
              <a:t>       lesions post VAR or Zos, until lesions are resolved</a:t>
            </a:r>
            <a:endParaRPr lang="he-IL" sz="1600" dirty="0"/>
          </a:p>
          <a:p>
            <a:endParaRPr lang="en-US" sz="1400" dirty="0"/>
          </a:p>
        </p:txBody>
      </p:sp>
      <p:sp>
        <p:nvSpPr>
          <p:cNvPr id="4" name="Action Button: Return 3">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014F032-D266-4EB2-B7FC-BEDEE08B68CB}"/>
              </a:ext>
            </a:extLst>
          </p:cNvPr>
          <p:cNvSpPr txBox="1"/>
          <p:nvPr/>
        </p:nvSpPr>
        <p:spPr>
          <a:xfrm>
            <a:off x="7771489" y="5530047"/>
            <a:ext cx="686711" cy="707886"/>
          </a:xfrm>
          <a:prstGeom prst="rect">
            <a:avLst/>
          </a:prstGeom>
          <a:noFill/>
        </p:spPr>
        <p:txBody>
          <a:bodyPr wrap="square" rtlCol="0">
            <a:spAutoFit/>
          </a:bodyPr>
          <a:lstStyle/>
          <a:p>
            <a:pPr algn="ctr"/>
            <a:r>
              <a:rPr lang="en-US" sz="2000" b="1" dirty="0">
                <a:solidFill>
                  <a:schemeClr val="bg1">
                    <a:lumMod val="40000"/>
                    <a:lumOff val="60000"/>
                  </a:schemeClr>
                </a:solidFill>
                <a:effectLst/>
                <a:latin typeface="Calibri" panose="020F0502020204030204" pitchFamily="34" charset="0"/>
                <a:cs typeface="Calibri" panose="020F0502020204030204" pitchFamily="34" charset="0"/>
              </a:rPr>
              <a:t>Next</a:t>
            </a:r>
          </a:p>
          <a:p>
            <a:pPr algn="ctr"/>
            <a:r>
              <a:rPr lang="en-US" sz="2000" b="1" dirty="0">
                <a:solidFill>
                  <a:schemeClr val="bg1">
                    <a:lumMod val="40000"/>
                    <a:lumOff val="60000"/>
                  </a:schemeClr>
                </a:solidFill>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88194204"/>
      </p:ext>
    </p:extLst>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a:t>
            </a:r>
          </a:p>
        </p:txBody>
      </p:sp>
      <p:sp>
        <p:nvSpPr>
          <p:cNvPr id="3" name="Content Placeholder 2"/>
          <p:cNvSpPr>
            <a:spLocks noGrp="1"/>
          </p:cNvSpPr>
          <p:nvPr>
            <p:ph idx="1"/>
          </p:nvPr>
        </p:nvSpPr>
        <p:spPr>
          <a:xfrm>
            <a:off x="581893" y="1298863"/>
            <a:ext cx="8229600" cy="5029200"/>
          </a:xfrm>
        </p:spPr>
        <p:txBody>
          <a:bodyPr>
            <a:normAutofit/>
          </a:bodyPr>
          <a:lstStyle/>
          <a:p>
            <a:pPr marL="0" indent="0">
              <a:buNone/>
            </a:pPr>
            <a:r>
              <a:rPr lang="en-US" sz="2200" dirty="0"/>
              <a:t>Dan is now 14 years old and 2 years post-HCT, visiting the clinic for a routine follow-up. </a:t>
            </a:r>
          </a:p>
          <a:p>
            <a:pPr marL="0" indent="0">
              <a:buNone/>
            </a:pPr>
            <a:r>
              <a:rPr lang="en-US" sz="2200" dirty="0"/>
              <a:t>8 months post-HCT, Dan was diagnosed with </a:t>
            </a:r>
            <a:r>
              <a:rPr lang="en-US" sz="2200" dirty="0" err="1"/>
              <a:t>cGVHD</a:t>
            </a:r>
            <a:r>
              <a:rPr lang="en-US" sz="2200" dirty="0"/>
              <a:t> of the skin treated with prednisone 2mg/kg/day and cyclosporine (treatment was discontinued at 10 months post-HCT) including monthly IVIG to maintain IgG levels &gt; 400 and last IVIG was 6 months ago.      </a:t>
            </a:r>
          </a:p>
          <a:p>
            <a:pPr marL="0" indent="0">
              <a:buNone/>
            </a:pPr>
            <a:r>
              <a:rPr lang="en-US" sz="2200" dirty="0"/>
              <a:t>Which of the following would you recommend? </a:t>
            </a:r>
            <a:r>
              <a:rPr lang="en-US" sz="1600" dirty="0"/>
              <a:t>(multiple answers possible):</a:t>
            </a:r>
          </a:p>
          <a:p>
            <a:pPr marL="800100" lvl="2" indent="0">
              <a:lnSpc>
                <a:spcPct val="120000"/>
              </a:lnSpc>
              <a:buNone/>
            </a:pPr>
            <a:r>
              <a:rPr lang="en-US" sz="2000" dirty="0"/>
              <a:t>Give MMR </a:t>
            </a:r>
          </a:p>
          <a:p>
            <a:pPr marL="800100" lvl="2" indent="0">
              <a:lnSpc>
                <a:spcPct val="120000"/>
              </a:lnSpc>
              <a:buNone/>
            </a:pPr>
            <a:r>
              <a:rPr lang="en-US" sz="2000" dirty="0"/>
              <a:t>Give VAR</a:t>
            </a:r>
          </a:p>
          <a:p>
            <a:pPr marL="800100" lvl="2" indent="0">
              <a:lnSpc>
                <a:spcPct val="120000"/>
              </a:lnSpc>
              <a:buNone/>
            </a:pPr>
            <a:r>
              <a:rPr lang="en-US" sz="2000" dirty="0"/>
              <a:t>Give MMRV</a:t>
            </a:r>
          </a:p>
          <a:p>
            <a:pPr marL="800100" lvl="2" indent="0">
              <a:lnSpc>
                <a:spcPct val="120000"/>
              </a:lnSpc>
              <a:buNone/>
            </a:pPr>
            <a:r>
              <a:rPr lang="en-US" sz="2000" dirty="0"/>
              <a:t>Check MMR+VAR serology and only if seronegative give the vaccines  </a:t>
            </a:r>
          </a:p>
          <a:p>
            <a:pPr marL="800100" lvl="2" indent="0">
              <a:lnSpc>
                <a:spcPct val="120000"/>
              </a:lnSpc>
              <a:buNone/>
            </a:pPr>
            <a:r>
              <a:rPr lang="en-US" sz="2000" dirty="0"/>
              <a:t>Defer live vaccines </a:t>
            </a:r>
          </a:p>
          <a:p>
            <a:endParaRPr lang="en-US" dirty="0"/>
          </a:p>
        </p:txBody>
      </p:sp>
      <p:sp>
        <p:nvSpPr>
          <p:cNvPr id="6" name="Rounded Rectangle 5">
            <a:hlinkClick r:id="rId2" action="ppaction://hlinksldjump"/>
          </p:cNvPr>
          <p:cNvSpPr/>
          <p:nvPr/>
        </p:nvSpPr>
        <p:spPr bwMode="auto">
          <a:xfrm>
            <a:off x="977715" y="3938154"/>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hlinkClick r:id="rId2" action="ppaction://hlinksldjump"/>
              </a:rPr>
              <a:t>A</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7" name="Rounded Rectangle 6">
            <a:hlinkClick r:id="rId3" action="ppaction://hlinksldjump"/>
          </p:cNvPr>
          <p:cNvSpPr/>
          <p:nvPr/>
        </p:nvSpPr>
        <p:spPr bwMode="auto">
          <a:xfrm>
            <a:off x="977715" y="4338552"/>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hlinkClick r:id="rId3" action="ppaction://hlinksldjump"/>
              </a:rPr>
              <a:t>B</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8" name="Rounded Rectangle 7">
            <a:hlinkClick r:id="rId4" action="ppaction://hlinksldjump"/>
          </p:cNvPr>
          <p:cNvSpPr/>
          <p:nvPr/>
        </p:nvSpPr>
        <p:spPr bwMode="auto">
          <a:xfrm>
            <a:off x="977715" y="4758759"/>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hlinkClick r:id="rId4" action="ppaction://hlinksldjump"/>
              </a:rPr>
              <a:t>C</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9" name="Rounded Rectangle 8">
            <a:hlinkClick r:id="rId5" action="ppaction://hlinksldjump"/>
          </p:cNvPr>
          <p:cNvSpPr/>
          <p:nvPr/>
        </p:nvSpPr>
        <p:spPr bwMode="auto">
          <a:xfrm>
            <a:off x="977715" y="5178691"/>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hlinkClick r:id="rId5" action="ppaction://hlinksldjump"/>
              </a:rPr>
              <a:t>D</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0" name="Rounded Rectangle 9">
            <a:hlinkClick r:id="rId6" action="ppaction://hlinksldjump"/>
          </p:cNvPr>
          <p:cNvSpPr/>
          <p:nvPr/>
        </p:nvSpPr>
        <p:spPr bwMode="auto">
          <a:xfrm>
            <a:off x="977715" y="5574385"/>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chemeClr val="accent1">
                    <a:lumMod val="75000"/>
                  </a:schemeClr>
                </a:solidFill>
                <a:effectLst/>
                <a:latin typeface="Calibri" panose="020F0502020204030204" pitchFamily="34" charset="0"/>
                <a:hlinkClick r:id="rId6" action="ppaction://hlinksldjump"/>
              </a:rPr>
              <a:t>E</a:t>
            </a:r>
            <a:endParaRPr kumimoji="0" lang="en-US" sz="20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11" name="Action Button: Back or Previous 4">
            <a:hlinkClick r:id="rId7" action="ppaction://hlinksldjump" highlightClick="1"/>
            <a:extLst>
              <a:ext uri="{FF2B5EF4-FFF2-40B4-BE49-F238E27FC236}">
                <a16:creationId xmlns:a16="http://schemas.microsoft.com/office/drawing/2014/main" id="{1810329C-BA86-423C-AC3B-05A562535302}"/>
              </a:ext>
            </a:extLst>
          </p:cNvPr>
          <p:cNvSpPr/>
          <p:nvPr/>
        </p:nvSpPr>
        <p:spPr>
          <a:xfrm rot="10800000">
            <a:off x="8458200" y="6226061"/>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9EF67AA-83E1-465C-A380-1A5E7FC37F71}"/>
              </a:ext>
            </a:extLst>
          </p:cNvPr>
          <p:cNvSpPr txBox="1"/>
          <p:nvPr/>
        </p:nvSpPr>
        <p:spPr>
          <a:xfrm>
            <a:off x="8259831" y="5634247"/>
            <a:ext cx="773027" cy="523220"/>
          </a:xfrm>
          <a:prstGeom prst="rect">
            <a:avLst/>
          </a:prstGeom>
          <a:noFill/>
        </p:spPr>
        <p:txBody>
          <a:bodyPr wrap="square" rtlCol="0">
            <a:spAutoFit/>
          </a:bodyPr>
          <a:lstStyle/>
          <a:p>
            <a:pPr algn="ctr"/>
            <a:r>
              <a:rPr lang="en-US" sz="1400" b="1" dirty="0">
                <a:solidFill>
                  <a:schemeClr val="bg1">
                    <a:lumMod val="40000"/>
                    <a:lumOff val="60000"/>
                  </a:schemeClr>
                </a:solidFill>
                <a:effectLst/>
                <a:latin typeface="Calibri" panose="020F0502020204030204" pitchFamily="34" charset="0"/>
                <a:cs typeface="Calibri" panose="020F0502020204030204" pitchFamily="34" charset="0"/>
              </a:rPr>
              <a:t>Next</a:t>
            </a:r>
          </a:p>
          <a:p>
            <a:pPr algn="ctr"/>
            <a:r>
              <a:rPr lang="en-US" sz="1400" b="1" dirty="0">
                <a:solidFill>
                  <a:schemeClr val="bg1">
                    <a:lumMod val="40000"/>
                    <a:lumOff val="60000"/>
                  </a:schemeClr>
                </a:solidFill>
                <a:effectLst/>
                <a:latin typeface="Calibri" panose="020F0502020204030204" pitchFamily="34" charset="0"/>
                <a:cs typeface="Calibri" panose="020F0502020204030204" pitchFamily="34" charset="0"/>
              </a:rPr>
              <a:t> section</a:t>
            </a:r>
          </a:p>
        </p:txBody>
      </p:sp>
    </p:spTree>
    <p:extLst>
      <p:ext uri="{BB962C8B-B14F-4D97-AF65-F5344CB8AC3E}">
        <p14:creationId xmlns:p14="http://schemas.microsoft.com/office/powerpoint/2010/main" val="1225945232"/>
      </p:ext>
    </p:extLst>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 Give MMR: </a:t>
            </a:r>
            <a:r>
              <a:rPr lang="en-US" sz="3200" dirty="0">
                <a:solidFill>
                  <a:srgbClr val="FF0000"/>
                </a:solidFill>
              </a:rPr>
              <a:t>Incorrect</a:t>
            </a:r>
            <a:r>
              <a:rPr lang="en-US" sz="3200" dirty="0">
                <a:solidFill>
                  <a:srgbClr val="00B050"/>
                </a:solidFill>
              </a:rPr>
              <a:t> </a:t>
            </a:r>
          </a:p>
        </p:txBody>
      </p:sp>
      <p:sp>
        <p:nvSpPr>
          <p:cNvPr id="3" name="Content Placeholder 2"/>
          <p:cNvSpPr>
            <a:spLocks noGrp="1"/>
          </p:cNvSpPr>
          <p:nvPr>
            <p:ph idx="1"/>
          </p:nvPr>
        </p:nvSpPr>
        <p:spPr/>
        <p:txBody>
          <a:bodyPr/>
          <a:lstStyle/>
          <a:p>
            <a:r>
              <a:rPr lang="en-US" dirty="0"/>
              <a:t>MMR administration recommended starting at 24 months post-HCT in patients without active GVHD or ongoing immunosuppression not received IVIG in the prior 8-11 months</a:t>
            </a:r>
          </a:p>
          <a:p>
            <a:r>
              <a:rPr lang="en-US" dirty="0"/>
              <a:t>Relaxation of this rule to some extent is considered when community outbreaks occur </a:t>
            </a:r>
          </a:p>
          <a:p>
            <a:pPr marL="0" indent="0" algn="ctr">
              <a:buNone/>
            </a:pPr>
            <a:r>
              <a:rPr lang="en-US" dirty="0"/>
              <a:t> </a:t>
            </a:r>
          </a:p>
          <a:p>
            <a:pPr marL="0" indent="0" algn="ctr">
              <a:buNone/>
            </a:pPr>
            <a:r>
              <a:rPr lang="en-US" b="1" i="1" dirty="0">
                <a:solidFill>
                  <a:schemeClr val="bg2">
                    <a:lumMod val="65000"/>
                    <a:lumOff val="35000"/>
                  </a:schemeClr>
                </a:solidFill>
              </a:rPr>
              <a:t>When considering providing live virus vaccines, follow 2-1-8 Rule = </a:t>
            </a:r>
            <a:r>
              <a:rPr lang="en-US" i="1" dirty="0">
                <a:solidFill>
                  <a:schemeClr val="bg2">
                    <a:lumMod val="65000"/>
                    <a:lumOff val="35000"/>
                  </a:schemeClr>
                </a:solidFill>
              </a:rPr>
              <a:t>Not until 2 years post HCT </a:t>
            </a:r>
            <a:r>
              <a:rPr lang="en-US" i="1" u="sng" dirty="0">
                <a:solidFill>
                  <a:schemeClr val="bg2">
                    <a:lumMod val="65000"/>
                    <a:lumOff val="35000"/>
                  </a:schemeClr>
                </a:solidFill>
              </a:rPr>
              <a:t>and</a:t>
            </a:r>
            <a:r>
              <a:rPr lang="en-US" i="1" dirty="0">
                <a:solidFill>
                  <a:schemeClr val="bg2">
                    <a:lumMod val="65000"/>
                    <a:lumOff val="35000"/>
                  </a:schemeClr>
                </a:solidFill>
              </a:rPr>
              <a:t> &gt; 1 year off all immunosuppressive therapy (IST) </a:t>
            </a:r>
            <a:r>
              <a:rPr lang="en-US" i="1" u="sng" dirty="0">
                <a:solidFill>
                  <a:schemeClr val="bg2">
                    <a:lumMod val="65000"/>
                    <a:lumOff val="35000"/>
                  </a:schemeClr>
                </a:solidFill>
              </a:rPr>
              <a:t>and</a:t>
            </a:r>
            <a:r>
              <a:rPr lang="en-US" i="1" dirty="0">
                <a:solidFill>
                  <a:schemeClr val="bg2">
                    <a:lumMod val="65000"/>
                    <a:lumOff val="35000"/>
                  </a:schemeClr>
                </a:solidFill>
              </a:rPr>
              <a:t> at least 8 months since last dose of IVIG/VZIG or most recent plasma transfusion</a:t>
            </a:r>
          </a:p>
        </p:txBody>
      </p:sp>
      <p:sp>
        <p:nvSpPr>
          <p:cNvPr id="4" name="Rectangle 3"/>
          <p:cNvSpPr/>
          <p:nvPr/>
        </p:nvSpPr>
        <p:spPr>
          <a:xfrm>
            <a:off x="668186" y="6107128"/>
            <a:ext cx="6023559" cy="757900"/>
          </a:xfrm>
          <a:prstGeom prst="rect">
            <a:avLst/>
          </a:prstGeom>
        </p:spPr>
        <p:txBody>
          <a:bodyPr wrap="square">
            <a:spAutoFit/>
          </a:bodyPr>
          <a:lstStyle/>
          <a:p>
            <a:pPr>
              <a:lnSpc>
                <a:spcPct val="110000"/>
              </a:lnSpc>
              <a:spcBef>
                <a:spcPts val="0"/>
              </a:spcBef>
            </a:pPr>
            <a:r>
              <a:rPr lang="en-US" sz="800" dirty="0">
                <a:solidFill>
                  <a:schemeClr val="bg2"/>
                </a:solidFill>
                <a:effectLst/>
                <a:latin typeface="Calibri" panose="020F0502020204030204" pitchFamily="34" charset="0"/>
              </a:rPr>
              <a:t>Extra reading:</a:t>
            </a:r>
          </a:p>
          <a:p>
            <a:r>
              <a:rPr lang="en-US" sz="800" dirty="0">
                <a:solidFill>
                  <a:schemeClr val="bg2"/>
                </a:solidFill>
                <a:effectLst/>
                <a:latin typeface="Calibri" panose="020F0502020204030204" pitchFamily="34" charset="0"/>
              </a:rPr>
              <a:t>Peter J. Shaw, Marie </a:t>
            </a:r>
            <a:r>
              <a:rPr lang="en-US" sz="800" dirty="0" err="1">
                <a:solidFill>
                  <a:schemeClr val="bg2"/>
                </a:solidFill>
                <a:effectLst/>
                <a:latin typeface="Calibri" panose="020F0502020204030204" pitchFamily="34" charset="0"/>
              </a:rPr>
              <a:t>Bleakley</a:t>
            </a:r>
            <a:r>
              <a:rPr lang="en-US" sz="800" dirty="0">
                <a:solidFill>
                  <a:schemeClr val="bg2"/>
                </a:solidFill>
                <a:effectLst/>
                <a:latin typeface="Calibri" panose="020F0502020204030204" pitchFamily="34" charset="0"/>
              </a:rPr>
              <a:t> and Margaret Burgess. Safety of early immunization against measles/mumps/rubella after bone marrow transplantation. Blood 2002 99:3486-3487</a:t>
            </a:r>
          </a:p>
          <a:p>
            <a:r>
              <a:rPr lang="en-US" sz="800" dirty="0">
                <a:solidFill>
                  <a:schemeClr val="bg2"/>
                </a:solidFill>
                <a:effectLst/>
                <a:latin typeface="Calibri" panose="020F0502020204030204" pitchFamily="34" charset="0"/>
              </a:rPr>
              <a:t>Machado CM et al. Early measles vaccination in bone marrow transplant recipients. Bone Marrow Transplant 2005; 35(8):787-91</a:t>
            </a:r>
          </a:p>
          <a:p>
            <a:pPr>
              <a:lnSpc>
                <a:spcPct val="110000"/>
              </a:lnSpc>
              <a:spcBef>
                <a:spcPts val="0"/>
              </a:spcBef>
            </a:pPr>
            <a:endParaRPr lang="en-US" sz="1000" dirty="0">
              <a:solidFill>
                <a:schemeClr val="bg2"/>
              </a:solidFill>
              <a:effectLst/>
              <a:latin typeface="Calibri" panose="020F0502020204030204" pitchFamily="34" charset="0"/>
            </a:endParaRPr>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5577464"/>
      </p:ext>
    </p:extLst>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51" y="381000"/>
            <a:ext cx="7772400" cy="914400"/>
          </a:xfrm>
        </p:spPr>
        <p:txBody>
          <a:bodyPr>
            <a:normAutofit/>
          </a:bodyPr>
          <a:lstStyle/>
          <a:p>
            <a:pPr marL="800100" lvl="2" indent="0">
              <a:lnSpc>
                <a:spcPct val="120000"/>
              </a:lnSpc>
              <a:buNone/>
            </a:pPr>
            <a:r>
              <a:rPr lang="en-US" sz="3200" dirty="0">
                <a:effectLst/>
                <a:latin typeface="Calibri" panose="020F0502020204030204" pitchFamily="34" charset="0"/>
              </a:rPr>
              <a:t>B. Give VAR: </a:t>
            </a:r>
            <a:r>
              <a:rPr lang="en-US" sz="3200" dirty="0">
                <a:solidFill>
                  <a:srgbClr val="FF0000"/>
                </a:solidFill>
                <a:effectLst/>
                <a:latin typeface="Calibri" panose="020F0502020204030204" pitchFamily="34" charset="0"/>
              </a:rPr>
              <a:t>Incorrect </a:t>
            </a:r>
          </a:p>
        </p:txBody>
      </p:sp>
      <p:sp>
        <p:nvSpPr>
          <p:cNvPr id="3" name="Content Placeholder 2"/>
          <p:cNvSpPr>
            <a:spLocks noGrp="1"/>
          </p:cNvSpPr>
          <p:nvPr>
            <p:ph idx="1"/>
          </p:nvPr>
        </p:nvSpPr>
        <p:spPr>
          <a:xfrm>
            <a:off x="685800" y="1295400"/>
            <a:ext cx="7772400" cy="4572000"/>
          </a:xfrm>
        </p:spPr>
        <p:txBody>
          <a:bodyPr>
            <a:normAutofit/>
          </a:bodyPr>
          <a:lstStyle/>
          <a:p>
            <a:r>
              <a:rPr lang="en-US" sz="2200" dirty="0"/>
              <a:t>Current guidelines recommend that VAR vaccine in HCT recipients be delayed until 24 months post-HCT and that administration be limited to those patients without active GVHD or receiving ongoing systemic immunosuppression </a:t>
            </a:r>
          </a:p>
          <a:p>
            <a:r>
              <a:rPr lang="en-US" sz="2200" dirty="0"/>
              <a:t>Many experts recommend providing VAR only to VZV-seronegative recipients without prior history of chickenpox or varicella vaccination</a:t>
            </a:r>
          </a:p>
          <a:p>
            <a:r>
              <a:rPr lang="en-US" sz="2200" dirty="0"/>
              <a:t>VAR vaccination should be limited to patients who have not received IVIG in the prior 8-11 months</a:t>
            </a:r>
          </a:p>
        </p:txBody>
      </p:sp>
      <p:sp>
        <p:nvSpPr>
          <p:cNvPr id="4" name="Rectangle 3"/>
          <p:cNvSpPr/>
          <p:nvPr/>
        </p:nvSpPr>
        <p:spPr>
          <a:xfrm>
            <a:off x="610987" y="6098271"/>
            <a:ext cx="6577446" cy="841256"/>
          </a:xfrm>
          <a:prstGeom prst="rect">
            <a:avLst/>
          </a:prstGeom>
        </p:spPr>
        <p:txBody>
          <a:bodyPr wrap="square">
            <a:spAutoFit/>
          </a:bodyPr>
          <a:lstStyle/>
          <a:p>
            <a:r>
              <a:rPr lang="en-US" sz="1000" dirty="0" err="1">
                <a:solidFill>
                  <a:schemeClr val="bg2"/>
                </a:solidFill>
                <a:effectLst/>
                <a:latin typeface="Calibri" panose="020F0502020204030204" pitchFamily="34" charset="0"/>
              </a:rPr>
              <a:t>S</a:t>
            </a:r>
            <a:r>
              <a:rPr lang="en-US" sz="800" dirty="0" err="1">
                <a:solidFill>
                  <a:schemeClr val="bg2"/>
                </a:solidFill>
                <a:effectLst/>
                <a:latin typeface="Calibri" panose="020F0502020204030204" pitchFamily="34" charset="0"/>
              </a:rPr>
              <a:t>auerbrei</a:t>
            </a:r>
            <a:r>
              <a:rPr lang="en-US" sz="800" dirty="0">
                <a:solidFill>
                  <a:schemeClr val="bg2"/>
                </a:solidFill>
                <a:effectLst/>
                <a:latin typeface="Calibri" panose="020F0502020204030204" pitchFamily="34" charset="0"/>
              </a:rPr>
              <a:t> A et al. Varicella vaccination in children after bone marrow transplantation. Bone Marrow Transplant 1997; 20(5):381-3</a:t>
            </a:r>
          </a:p>
          <a:p>
            <a:r>
              <a:rPr lang="en-US" sz="800" dirty="0" err="1">
                <a:solidFill>
                  <a:schemeClr val="bg2"/>
                </a:solidFill>
                <a:effectLst/>
                <a:latin typeface="Calibri" panose="020F0502020204030204" pitchFamily="34" charset="0"/>
              </a:rPr>
              <a:t>Kussmaul</a:t>
            </a:r>
            <a:r>
              <a:rPr lang="en-US" sz="800" dirty="0">
                <a:solidFill>
                  <a:schemeClr val="bg2"/>
                </a:solidFill>
                <a:effectLst/>
                <a:latin typeface="Calibri" panose="020F0502020204030204" pitchFamily="34" charset="0"/>
              </a:rPr>
              <a:t> SC et al. Safety of the live, attenuated varicella vaccine in pediatric recipients of hematopoietic SCTs. Bone Marrow Transplant 2010; 45(11):1602-6</a:t>
            </a:r>
          </a:p>
          <a:p>
            <a:r>
              <a:rPr lang="en-US" sz="800" dirty="0">
                <a:solidFill>
                  <a:schemeClr val="bg2"/>
                </a:solidFill>
                <a:effectLst/>
                <a:latin typeface="Calibri" panose="020F0502020204030204" pitchFamily="34" charset="0"/>
              </a:rPr>
              <a:t>Chou JF et al. Safety and immunogenicity of the live attenuated varicella vaccine following T replete or T cell-depleted related and unrelated allogeneic hematopoietic cell transplantation (</a:t>
            </a:r>
            <a:r>
              <a:rPr lang="en-US" sz="800" dirty="0" err="1">
                <a:solidFill>
                  <a:schemeClr val="bg2"/>
                </a:solidFill>
                <a:effectLst/>
                <a:latin typeface="Calibri" panose="020F0502020204030204" pitchFamily="34" charset="0"/>
              </a:rPr>
              <a:t>alloHCT</a:t>
            </a:r>
            <a:r>
              <a:rPr lang="en-US" sz="800" dirty="0">
                <a:solidFill>
                  <a:schemeClr val="bg2"/>
                </a:solidFill>
                <a:effectLst/>
                <a:latin typeface="Calibri" panose="020F0502020204030204" pitchFamily="34" charset="0"/>
              </a:rPr>
              <a:t>). </a:t>
            </a:r>
            <a:r>
              <a:rPr lang="en-US" sz="800" dirty="0" err="1">
                <a:solidFill>
                  <a:schemeClr val="bg2"/>
                </a:solidFill>
                <a:effectLst/>
                <a:latin typeface="Calibri" panose="020F0502020204030204" pitchFamily="34" charset="0"/>
              </a:rPr>
              <a:t>Biol</a:t>
            </a:r>
            <a:r>
              <a:rPr lang="en-US" sz="800" dirty="0">
                <a:solidFill>
                  <a:schemeClr val="bg2"/>
                </a:solidFill>
                <a:effectLst/>
                <a:latin typeface="Calibri" panose="020F0502020204030204" pitchFamily="34" charset="0"/>
              </a:rPr>
              <a:t> Blood Marrow Transplant 2011; 17(11):1708-13</a:t>
            </a:r>
          </a:p>
          <a:p>
            <a:endParaRPr lang="en-US" sz="1000" baseline="30000" dirty="0">
              <a:solidFill>
                <a:schemeClr val="bg2"/>
              </a:solidFill>
              <a:effectLst/>
              <a:latin typeface="Calibri" panose="020F0502020204030204" pitchFamily="34" charset="0"/>
            </a:endParaRPr>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37E390E-D867-40C3-BDB4-EAB64573222B}"/>
              </a:ext>
            </a:extLst>
          </p:cNvPr>
          <p:cNvSpPr/>
          <p:nvPr/>
        </p:nvSpPr>
        <p:spPr>
          <a:xfrm>
            <a:off x="685800" y="4597307"/>
            <a:ext cx="7772400" cy="1569660"/>
          </a:xfrm>
          <a:prstGeom prst="rect">
            <a:avLst/>
          </a:prstGeom>
        </p:spPr>
        <p:txBody>
          <a:bodyPr wrap="square">
            <a:spAutoFit/>
          </a:bodyPr>
          <a:lstStyle/>
          <a:p>
            <a:pPr marL="0" indent="0" algn="ctr">
              <a:buNone/>
            </a:pPr>
            <a:r>
              <a:rPr lang="en-US" b="1" i="1" dirty="0">
                <a:solidFill>
                  <a:schemeClr val="bg2">
                    <a:lumMod val="65000"/>
                    <a:lumOff val="35000"/>
                  </a:schemeClr>
                </a:solidFill>
                <a:effectLst/>
                <a:latin typeface="Calibri" panose="020F0502020204030204" pitchFamily="34" charset="0"/>
                <a:cs typeface="Calibri" panose="020F0502020204030204" pitchFamily="34" charset="0"/>
              </a:rPr>
              <a:t>When considering providing live virus vaccines, follow 2-1-8 Rule = </a:t>
            </a:r>
            <a:r>
              <a:rPr lang="en-US" i="1" dirty="0">
                <a:solidFill>
                  <a:schemeClr val="bg2">
                    <a:lumMod val="65000"/>
                    <a:lumOff val="35000"/>
                  </a:schemeClr>
                </a:solidFill>
                <a:effectLst/>
                <a:latin typeface="Calibri" panose="020F0502020204030204" pitchFamily="34" charset="0"/>
                <a:cs typeface="Calibri" panose="020F0502020204030204" pitchFamily="34" charset="0"/>
              </a:rPr>
              <a:t>Not until 2 years post HCT </a:t>
            </a:r>
            <a:r>
              <a:rPr lang="en-US" i="1" u="sng" dirty="0">
                <a:solidFill>
                  <a:schemeClr val="bg2">
                    <a:lumMod val="65000"/>
                    <a:lumOff val="35000"/>
                  </a:schemeClr>
                </a:solidFill>
                <a:effectLst/>
                <a:latin typeface="Calibri" panose="020F0502020204030204" pitchFamily="34" charset="0"/>
                <a:cs typeface="Calibri" panose="020F0502020204030204" pitchFamily="34" charset="0"/>
              </a:rPr>
              <a:t>and</a:t>
            </a:r>
            <a:r>
              <a:rPr lang="en-US" i="1" dirty="0">
                <a:solidFill>
                  <a:schemeClr val="bg2">
                    <a:lumMod val="65000"/>
                    <a:lumOff val="35000"/>
                  </a:schemeClr>
                </a:solidFill>
                <a:effectLst/>
                <a:latin typeface="Calibri" panose="020F0502020204030204" pitchFamily="34" charset="0"/>
                <a:cs typeface="Calibri" panose="020F0502020204030204" pitchFamily="34" charset="0"/>
              </a:rPr>
              <a:t> &gt; 1 year off all immunosuppressive therapy (IST) </a:t>
            </a:r>
            <a:r>
              <a:rPr lang="en-US" i="1" u="sng" dirty="0">
                <a:solidFill>
                  <a:schemeClr val="bg2">
                    <a:lumMod val="65000"/>
                    <a:lumOff val="35000"/>
                  </a:schemeClr>
                </a:solidFill>
                <a:effectLst/>
                <a:latin typeface="Calibri" panose="020F0502020204030204" pitchFamily="34" charset="0"/>
                <a:cs typeface="Calibri" panose="020F0502020204030204" pitchFamily="34" charset="0"/>
              </a:rPr>
              <a:t>and</a:t>
            </a:r>
            <a:r>
              <a:rPr lang="en-US" i="1" dirty="0">
                <a:solidFill>
                  <a:schemeClr val="bg2">
                    <a:lumMod val="65000"/>
                    <a:lumOff val="35000"/>
                  </a:schemeClr>
                </a:solidFill>
                <a:effectLst/>
                <a:latin typeface="Calibri" panose="020F0502020204030204" pitchFamily="34" charset="0"/>
                <a:cs typeface="Calibri" panose="020F0502020204030204" pitchFamily="34" charset="0"/>
              </a:rPr>
              <a:t> at least 8 months since last dose of IVIG/VZIG or most recent plasma transfusion</a:t>
            </a:r>
          </a:p>
        </p:txBody>
      </p:sp>
    </p:spTree>
    <p:extLst>
      <p:ext uri="{BB962C8B-B14F-4D97-AF65-F5344CB8AC3E}">
        <p14:creationId xmlns:p14="http://schemas.microsoft.com/office/powerpoint/2010/main" val="3940175764"/>
      </p:ext>
    </p:extLst>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48" y="381000"/>
            <a:ext cx="7772400" cy="914400"/>
          </a:xfrm>
        </p:spPr>
        <p:txBody>
          <a:bodyPr>
            <a:normAutofit/>
          </a:bodyPr>
          <a:lstStyle/>
          <a:p>
            <a:pPr marL="800100" lvl="2" indent="0">
              <a:lnSpc>
                <a:spcPct val="120000"/>
              </a:lnSpc>
              <a:buNone/>
            </a:pPr>
            <a:r>
              <a:rPr lang="en-US" sz="3200" dirty="0">
                <a:effectLst/>
                <a:latin typeface="Calibri" panose="020F0502020204030204" pitchFamily="34" charset="0"/>
              </a:rPr>
              <a:t>C. Give MMRV: </a:t>
            </a:r>
            <a:r>
              <a:rPr lang="en-US" sz="3200" dirty="0">
                <a:solidFill>
                  <a:srgbClr val="FF0000"/>
                </a:solidFill>
                <a:effectLst/>
                <a:latin typeface="Calibri" panose="020F0502020204030204" pitchFamily="34" charset="0"/>
              </a:rPr>
              <a:t>Incorrect </a:t>
            </a:r>
          </a:p>
        </p:txBody>
      </p:sp>
      <p:sp>
        <p:nvSpPr>
          <p:cNvPr id="3" name="Content Placeholder 2"/>
          <p:cNvSpPr>
            <a:spLocks noGrp="1"/>
          </p:cNvSpPr>
          <p:nvPr>
            <p:ph idx="1"/>
          </p:nvPr>
        </p:nvSpPr>
        <p:spPr/>
        <p:txBody>
          <a:bodyPr>
            <a:normAutofit/>
          </a:bodyPr>
          <a:lstStyle/>
          <a:p>
            <a:r>
              <a:rPr lang="en-US" sz="2200" dirty="0"/>
              <a:t>Combined VAR and MMR vaccine is not currently recommended given lack of data</a:t>
            </a:r>
          </a:p>
          <a:p>
            <a:r>
              <a:rPr lang="en-US" sz="2200" dirty="0"/>
              <a:t>Varicella vaccine should be administered to eligible immunocompromised patients as the single antigen product, not VAR combined with MMR vaccine</a:t>
            </a:r>
          </a:p>
          <a:p>
            <a:r>
              <a:rPr lang="en-US" sz="2200" dirty="0"/>
              <a:t>Live vaccines should be given at least 8-11 post last IVIG  </a:t>
            </a:r>
          </a:p>
          <a:p>
            <a:endParaRPr lang="en-US" baseline="30000" dirty="0"/>
          </a:p>
          <a:p>
            <a:pPr marL="0" indent="0">
              <a:buNone/>
            </a:pPr>
            <a:endParaRPr lang="en-US" baseline="30000" dirty="0"/>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6143105"/>
            <a:ext cx="6064135" cy="707886"/>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Red Book</a:t>
            </a:r>
            <a:r>
              <a:rPr lang="en-US" sz="1000" baseline="30000" dirty="0">
                <a:solidFill>
                  <a:schemeClr val="bg2"/>
                </a:solidFill>
                <a:effectLst/>
                <a:latin typeface="Calibri" panose="020F0502020204030204" pitchFamily="34" charset="0"/>
              </a:rPr>
              <a:t>®</a:t>
            </a:r>
            <a:r>
              <a:rPr lang="en-US" sz="1000" dirty="0">
                <a:solidFill>
                  <a:schemeClr val="bg2"/>
                </a:solidFill>
                <a:effectLst/>
                <a:latin typeface="Calibri" panose="020F0502020204030204" pitchFamily="34" charset="0"/>
              </a:rPr>
              <a:t> 2018 </a:t>
            </a:r>
          </a:p>
          <a:p>
            <a:r>
              <a:rPr lang="en-US" sz="1000" dirty="0">
                <a:solidFill>
                  <a:schemeClr val="bg2"/>
                </a:solidFill>
                <a:effectLst/>
                <a:latin typeface="Calibri" panose="020F0502020204030204" pitchFamily="34" charset="0"/>
              </a:rPr>
              <a:t>Committee on Infectious Diseases; American Academy of Pediatrics; David W. </a:t>
            </a:r>
            <a:r>
              <a:rPr lang="en-US" sz="1000" dirty="0" err="1">
                <a:solidFill>
                  <a:schemeClr val="bg2"/>
                </a:solidFill>
                <a:effectLst/>
                <a:latin typeface="Calibri" panose="020F0502020204030204" pitchFamily="34" charset="0"/>
              </a:rPr>
              <a:t>Kimberlin</a:t>
            </a:r>
            <a:r>
              <a:rPr lang="en-US" sz="1000" dirty="0">
                <a:solidFill>
                  <a:schemeClr val="bg2"/>
                </a:solidFill>
                <a:effectLst/>
                <a:latin typeface="Calibri" panose="020F0502020204030204" pitchFamily="34" charset="0"/>
              </a:rPr>
              <a:t>, MD, FAAP; Michael T. Brady, MD, FAAP; Mary Anne Jackson, MD, FAAP; Sarah S. Long, MD, FAAP </a:t>
            </a:r>
          </a:p>
          <a:p>
            <a:endParaRPr lang="en-US" sz="1000" dirty="0"/>
          </a:p>
        </p:txBody>
      </p:sp>
      <p:sp>
        <p:nvSpPr>
          <p:cNvPr id="6" name="Rectangle 5">
            <a:extLst>
              <a:ext uri="{FF2B5EF4-FFF2-40B4-BE49-F238E27FC236}">
                <a16:creationId xmlns:a16="http://schemas.microsoft.com/office/drawing/2014/main" id="{488BFEA1-5A65-414C-A8FD-D31BB0D1765C}"/>
              </a:ext>
            </a:extLst>
          </p:cNvPr>
          <p:cNvSpPr/>
          <p:nvPr/>
        </p:nvSpPr>
        <p:spPr>
          <a:xfrm>
            <a:off x="760613" y="4293441"/>
            <a:ext cx="7772400" cy="1569660"/>
          </a:xfrm>
          <a:prstGeom prst="rect">
            <a:avLst/>
          </a:prstGeom>
        </p:spPr>
        <p:txBody>
          <a:bodyPr wrap="square">
            <a:spAutoFit/>
          </a:bodyPr>
          <a:lstStyle/>
          <a:p>
            <a:pPr marL="0" indent="0" algn="ctr">
              <a:buNone/>
            </a:pPr>
            <a:r>
              <a:rPr lang="en-US" b="1" i="1" dirty="0">
                <a:solidFill>
                  <a:schemeClr val="bg2">
                    <a:lumMod val="65000"/>
                    <a:lumOff val="35000"/>
                  </a:schemeClr>
                </a:solidFill>
                <a:effectLst/>
                <a:latin typeface="Calibri" panose="020F0502020204030204" pitchFamily="34" charset="0"/>
                <a:cs typeface="Calibri" panose="020F0502020204030204" pitchFamily="34" charset="0"/>
              </a:rPr>
              <a:t>When considering providing live virus vaccines, follow 2-1-8 Rule = </a:t>
            </a:r>
            <a:r>
              <a:rPr lang="en-US" i="1" dirty="0">
                <a:solidFill>
                  <a:schemeClr val="bg2">
                    <a:lumMod val="65000"/>
                    <a:lumOff val="35000"/>
                  </a:schemeClr>
                </a:solidFill>
                <a:effectLst/>
                <a:latin typeface="Calibri" panose="020F0502020204030204" pitchFamily="34" charset="0"/>
                <a:cs typeface="Calibri" panose="020F0502020204030204" pitchFamily="34" charset="0"/>
              </a:rPr>
              <a:t>Not until 2 years post HCT </a:t>
            </a:r>
            <a:r>
              <a:rPr lang="en-US" i="1" u="sng" dirty="0">
                <a:solidFill>
                  <a:schemeClr val="bg2">
                    <a:lumMod val="65000"/>
                    <a:lumOff val="35000"/>
                  </a:schemeClr>
                </a:solidFill>
                <a:effectLst/>
                <a:latin typeface="Calibri" panose="020F0502020204030204" pitchFamily="34" charset="0"/>
                <a:cs typeface="Calibri" panose="020F0502020204030204" pitchFamily="34" charset="0"/>
              </a:rPr>
              <a:t>and</a:t>
            </a:r>
            <a:r>
              <a:rPr lang="en-US" i="1" dirty="0">
                <a:solidFill>
                  <a:schemeClr val="bg2">
                    <a:lumMod val="65000"/>
                    <a:lumOff val="35000"/>
                  </a:schemeClr>
                </a:solidFill>
                <a:effectLst/>
                <a:latin typeface="Calibri" panose="020F0502020204030204" pitchFamily="34" charset="0"/>
                <a:cs typeface="Calibri" panose="020F0502020204030204" pitchFamily="34" charset="0"/>
              </a:rPr>
              <a:t> &gt; 1 year off all immunosuppressive therapy (IST) </a:t>
            </a:r>
            <a:r>
              <a:rPr lang="en-US" i="1" u="sng" dirty="0">
                <a:solidFill>
                  <a:schemeClr val="bg2">
                    <a:lumMod val="65000"/>
                    <a:lumOff val="35000"/>
                  </a:schemeClr>
                </a:solidFill>
                <a:effectLst/>
                <a:latin typeface="Calibri" panose="020F0502020204030204" pitchFamily="34" charset="0"/>
                <a:cs typeface="Calibri" panose="020F0502020204030204" pitchFamily="34" charset="0"/>
              </a:rPr>
              <a:t>and</a:t>
            </a:r>
            <a:r>
              <a:rPr lang="en-US" i="1" dirty="0">
                <a:solidFill>
                  <a:schemeClr val="bg2">
                    <a:lumMod val="65000"/>
                    <a:lumOff val="35000"/>
                  </a:schemeClr>
                </a:solidFill>
                <a:effectLst/>
                <a:latin typeface="Calibri" panose="020F0502020204030204" pitchFamily="34" charset="0"/>
                <a:cs typeface="Calibri" panose="020F0502020204030204" pitchFamily="34" charset="0"/>
              </a:rPr>
              <a:t> at least 8 months since last dose of IVIG/VZIG or most recent plasma transfusion</a:t>
            </a:r>
          </a:p>
        </p:txBody>
      </p:sp>
    </p:spTree>
    <p:extLst>
      <p:ext uri="{BB962C8B-B14F-4D97-AF65-F5344CB8AC3E}">
        <p14:creationId xmlns:p14="http://schemas.microsoft.com/office/powerpoint/2010/main" val="613073868"/>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685799" y="1524000"/>
            <a:ext cx="7865533" cy="4572000"/>
          </a:xfrm>
        </p:spPr>
        <p:txBody>
          <a:bodyPr>
            <a:normAutofit/>
          </a:bodyPr>
          <a:lstStyle/>
          <a:p>
            <a:pPr>
              <a:buFont typeface="Wingdings" panose="05000000000000000000" pitchFamily="2" charset="2"/>
              <a:buChar char="§"/>
            </a:pPr>
            <a:r>
              <a:rPr lang="en-US" sz="2400" b="0" dirty="0"/>
              <a:t>This learning module is intended for educational purposes only.  Evidence-based data and links to guidelines or additional reading are provided, when available.</a:t>
            </a:r>
          </a:p>
          <a:p>
            <a:pPr>
              <a:buFont typeface="Wingdings" panose="05000000000000000000" pitchFamily="2" charset="2"/>
              <a:buChar char="§"/>
            </a:pPr>
            <a:r>
              <a:rPr lang="en-US" sz="2400" b="0" dirty="0"/>
              <a:t>Vaccine recommendations in this module are based on current recommendations in the United States as of February 2020 (see references). </a:t>
            </a:r>
          </a:p>
          <a:p>
            <a:r>
              <a:rPr lang="en-US" dirty="0"/>
              <a:t>Please note that n</a:t>
            </a:r>
            <a:r>
              <a:rPr lang="en-US" sz="2400" b="0" dirty="0"/>
              <a:t>ational, state, and local </a:t>
            </a:r>
            <a:r>
              <a:rPr lang="en-US" b="0" dirty="0"/>
              <a:t>vaccination </a:t>
            </a:r>
            <a:r>
              <a:rPr lang="en-US" sz="2400" b="0" dirty="0"/>
              <a:t>guidelines may differ.  </a:t>
            </a:r>
          </a:p>
        </p:txBody>
      </p:sp>
      <p:sp>
        <p:nvSpPr>
          <p:cNvPr id="4" name="Action Button: Back or Previous 3">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6208487"/>
      </p:ext>
    </p:extLst>
  </p:cSld>
  <p:clrMapOvr>
    <a:masterClrMapping/>
  </p:clrMapOvr>
  <p:transition>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955280" cy="4572000"/>
          </a:xfrm>
        </p:spPr>
        <p:txBody>
          <a:bodyPr>
            <a:normAutofit/>
          </a:bodyPr>
          <a:lstStyle/>
          <a:p>
            <a:r>
              <a:rPr lang="en-US" dirty="0">
                <a:solidFill>
                  <a:schemeClr val="bg2"/>
                </a:solidFill>
              </a:rPr>
              <a:t>MMR should be provided to all HCT recipients</a:t>
            </a:r>
          </a:p>
          <a:p>
            <a:r>
              <a:rPr lang="en-US" dirty="0">
                <a:solidFill>
                  <a:schemeClr val="bg2"/>
                </a:solidFill>
              </a:rPr>
              <a:t>VAR should be offered to VZV-seronegative recipients without a prior hx of chickenpox or varicella vaccination</a:t>
            </a:r>
          </a:p>
          <a:p>
            <a:r>
              <a:rPr lang="en-US" dirty="0">
                <a:solidFill>
                  <a:schemeClr val="bg2"/>
                </a:solidFill>
              </a:rPr>
              <a:t>It is considered safe to give live attenuated MMR and VAR vaccines to eligible HCT recipients who are ≥2 years post-HCT, ≥1 year off all systemic IST, and ≥8 months after any previous IVIG dose (2-1-8 rule)</a:t>
            </a:r>
            <a:endParaRPr lang="en-US" dirty="0"/>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a:t>D. Check MMR+VAR serology and only if seronegative give the vaccines: </a:t>
            </a:r>
            <a:r>
              <a:rPr lang="en-US" dirty="0">
                <a:solidFill>
                  <a:srgbClr val="FF0000"/>
                </a:solidFill>
              </a:rPr>
              <a:t>Incorrect ! </a:t>
            </a:r>
          </a:p>
        </p:txBody>
      </p:sp>
      <p:sp>
        <p:nvSpPr>
          <p:cNvPr id="6" name="Rectangle 5">
            <a:extLst>
              <a:ext uri="{FF2B5EF4-FFF2-40B4-BE49-F238E27FC236}">
                <a16:creationId xmlns:a16="http://schemas.microsoft.com/office/drawing/2014/main" id="{4B16FD4A-0201-4B9F-8631-80F9DB71226F}"/>
              </a:ext>
            </a:extLst>
          </p:cNvPr>
          <p:cNvSpPr/>
          <p:nvPr/>
        </p:nvSpPr>
        <p:spPr>
          <a:xfrm>
            <a:off x="777240" y="4526340"/>
            <a:ext cx="7772400" cy="1569660"/>
          </a:xfrm>
          <a:prstGeom prst="rect">
            <a:avLst/>
          </a:prstGeom>
        </p:spPr>
        <p:txBody>
          <a:bodyPr wrap="square">
            <a:spAutoFit/>
          </a:bodyPr>
          <a:lstStyle/>
          <a:p>
            <a:pPr marL="0" indent="0" algn="ctr">
              <a:buNone/>
            </a:pPr>
            <a:r>
              <a:rPr lang="en-US" b="1" i="1" dirty="0">
                <a:solidFill>
                  <a:schemeClr val="bg2">
                    <a:lumMod val="65000"/>
                    <a:lumOff val="35000"/>
                  </a:schemeClr>
                </a:solidFill>
                <a:effectLst/>
                <a:latin typeface="Calibri" panose="020F0502020204030204" pitchFamily="34" charset="0"/>
                <a:cs typeface="Calibri" panose="020F0502020204030204" pitchFamily="34" charset="0"/>
              </a:rPr>
              <a:t>When considering providing live virus vaccines, follow 2-1-8 Rule = </a:t>
            </a:r>
            <a:r>
              <a:rPr lang="en-US" i="1" dirty="0">
                <a:solidFill>
                  <a:schemeClr val="bg2">
                    <a:lumMod val="65000"/>
                    <a:lumOff val="35000"/>
                  </a:schemeClr>
                </a:solidFill>
                <a:effectLst/>
                <a:latin typeface="Calibri" panose="020F0502020204030204" pitchFamily="34" charset="0"/>
                <a:cs typeface="Calibri" panose="020F0502020204030204" pitchFamily="34" charset="0"/>
              </a:rPr>
              <a:t>Not until 2 years post HCT </a:t>
            </a:r>
            <a:r>
              <a:rPr lang="en-US" i="1" u="sng" dirty="0">
                <a:solidFill>
                  <a:schemeClr val="bg2">
                    <a:lumMod val="65000"/>
                    <a:lumOff val="35000"/>
                  </a:schemeClr>
                </a:solidFill>
                <a:effectLst/>
                <a:latin typeface="Calibri" panose="020F0502020204030204" pitchFamily="34" charset="0"/>
                <a:cs typeface="Calibri" panose="020F0502020204030204" pitchFamily="34" charset="0"/>
              </a:rPr>
              <a:t>and</a:t>
            </a:r>
            <a:r>
              <a:rPr lang="en-US" i="1" dirty="0">
                <a:solidFill>
                  <a:schemeClr val="bg2">
                    <a:lumMod val="65000"/>
                    <a:lumOff val="35000"/>
                  </a:schemeClr>
                </a:solidFill>
                <a:effectLst/>
                <a:latin typeface="Calibri" panose="020F0502020204030204" pitchFamily="34" charset="0"/>
                <a:cs typeface="Calibri" panose="020F0502020204030204" pitchFamily="34" charset="0"/>
              </a:rPr>
              <a:t> &gt; 1 year off all immunosuppressive therapy (IST) </a:t>
            </a:r>
            <a:r>
              <a:rPr lang="en-US" i="1" u="sng" dirty="0">
                <a:solidFill>
                  <a:schemeClr val="bg2">
                    <a:lumMod val="65000"/>
                    <a:lumOff val="35000"/>
                  </a:schemeClr>
                </a:solidFill>
                <a:effectLst/>
                <a:latin typeface="Calibri" panose="020F0502020204030204" pitchFamily="34" charset="0"/>
                <a:cs typeface="Calibri" panose="020F0502020204030204" pitchFamily="34" charset="0"/>
              </a:rPr>
              <a:t>and</a:t>
            </a:r>
            <a:r>
              <a:rPr lang="en-US" i="1" dirty="0">
                <a:solidFill>
                  <a:schemeClr val="bg2">
                    <a:lumMod val="65000"/>
                    <a:lumOff val="35000"/>
                  </a:schemeClr>
                </a:solidFill>
                <a:effectLst/>
                <a:latin typeface="Calibri" panose="020F0502020204030204" pitchFamily="34" charset="0"/>
                <a:cs typeface="Calibri" panose="020F0502020204030204" pitchFamily="34" charset="0"/>
              </a:rPr>
              <a:t> at least 8 months since last dose of IVIG/VZIG or most recent plasma transfusion</a:t>
            </a:r>
          </a:p>
        </p:txBody>
      </p:sp>
      <p:sp>
        <p:nvSpPr>
          <p:cNvPr id="8" name="Rectangle 7">
            <a:extLst>
              <a:ext uri="{FF2B5EF4-FFF2-40B4-BE49-F238E27FC236}">
                <a16:creationId xmlns:a16="http://schemas.microsoft.com/office/drawing/2014/main" id="{D7F57135-0551-4936-887B-0A1CB76BD433}"/>
              </a:ext>
            </a:extLst>
          </p:cNvPr>
          <p:cNvSpPr/>
          <p:nvPr/>
        </p:nvSpPr>
        <p:spPr>
          <a:xfrm>
            <a:off x="668186" y="6107128"/>
            <a:ext cx="6023559" cy="511679"/>
          </a:xfrm>
          <a:prstGeom prst="rect">
            <a:avLst/>
          </a:prstGeom>
        </p:spPr>
        <p:txBody>
          <a:bodyPr wrap="square">
            <a:spAutoFit/>
          </a:bodyPr>
          <a:lstStyle/>
          <a:p>
            <a:pPr>
              <a:lnSpc>
                <a:spcPct val="110000"/>
              </a:lnSpc>
              <a:spcBef>
                <a:spcPts val="0"/>
              </a:spcBef>
            </a:pPr>
            <a:r>
              <a:rPr lang="en-US" sz="800" dirty="0">
                <a:solidFill>
                  <a:schemeClr val="bg2"/>
                </a:solidFill>
                <a:effectLst/>
                <a:latin typeface="Calibri" panose="020F0502020204030204" pitchFamily="34" charset="0"/>
              </a:rPr>
              <a:t>Extra reading:</a:t>
            </a:r>
          </a:p>
          <a:p>
            <a:r>
              <a:rPr lang="en-US" sz="800" dirty="0">
                <a:solidFill>
                  <a:schemeClr val="bg2"/>
                </a:solidFill>
                <a:effectLst/>
                <a:latin typeface="Calibri" panose="020F0502020204030204" pitchFamily="34" charset="0"/>
              </a:rPr>
              <a:t>Carpenter JA and Englund JA. How I vaccinate blood and marrow transplant recipients. Blood 2016; 127(23): 2824</a:t>
            </a:r>
          </a:p>
          <a:p>
            <a:pPr>
              <a:lnSpc>
                <a:spcPct val="110000"/>
              </a:lnSpc>
              <a:spcBef>
                <a:spcPts val="0"/>
              </a:spcBef>
            </a:pPr>
            <a:endParaRPr lang="en-US" sz="1000" dirty="0">
              <a:solidFill>
                <a:schemeClr val="bg2"/>
              </a:solidFill>
              <a:effectLst/>
              <a:latin typeface="Calibri" panose="020F0502020204030204" pitchFamily="34" charset="0"/>
            </a:endParaRPr>
          </a:p>
        </p:txBody>
      </p:sp>
    </p:spTree>
    <p:extLst>
      <p:ext uri="{BB962C8B-B14F-4D97-AF65-F5344CB8AC3E}">
        <p14:creationId xmlns:p14="http://schemas.microsoft.com/office/powerpoint/2010/main" val="3968985287"/>
      </p:ext>
    </p:extLst>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49" y="381000"/>
            <a:ext cx="7772400" cy="914400"/>
          </a:xfrm>
        </p:spPr>
        <p:txBody>
          <a:bodyPr>
            <a:normAutofit/>
          </a:bodyPr>
          <a:lstStyle/>
          <a:p>
            <a:pPr marL="800100" lvl="2" indent="0">
              <a:lnSpc>
                <a:spcPct val="120000"/>
              </a:lnSpc>
              <a:buNone/>
            </a:pPr>
            <a:r>
              <a:rPr lang="en-US" sz="3200" dirty="0">
                <a:effectLst/>
                <a:latin typeface="Calibri" panose="020F0502020204030204" pitchFamily="34" charset="0"/>
              </a:rPr>
              <a:t>E. Defer live vaccines: </a:t>
            </a:r>
            <a:r>
              <a:rPr lang="en-US" sz="3200" dirty="0">
                <a:solidFill>
                  <a:srgbClr val="00B050"/>
                </a:solidFill>
                <a:effectLst/>
                <a:latin typeface="Calibri" panose="020F0502020204030204" pitchFamily="34" charset="0"/>
              </a:rPr>
              <a:t>Correct !</a:t>
            </a:r>
            <a:r>
              <a:rPr lang="en-US" sz="3200" dirty="0">
                <a:effectLst/>
                <a:latin typeface="Calibri" panose="020F0502020204030204" pitchFamily="34" charset="0"/>
              </a:rPr>
              <a:t> </a:t>
            </a:r>
          </a:p>
        </p:txBody>
      </p:sp>
      <p:sp>
        <p:nvSpPr>
          <p:cNvPr id="3" name="Content Placeholder 2"/>
          <p:cNvSpPr>
            <a:spLocks noGrp="1"/>
          </p:cNvSpPr>
          <p:nvPr>
            <p:ph idx="1"/>
          </p:nvPr>
        </p:nvSpPr>
        <p:spPr>
          <a:xfrm>
            <a:off x="631199" y="1449186"/>
            <a:ext cx="7827001" cy="4572000"/>
          </a:xfrm>
        </p:spPr>
        <p:txBody>
          <a:bodyPr>
            <a:normAutofit/>
          </a:bodyPr>
          <a:lstStyle/>
          <a:p>
            <a:r>
              <a:rPr lang="en-US" sz="2000" dirty="0"/>
              <a:t>Blood (e.g., whole blood, packed red blood cells, and plasma) and other antibody-containing blood products (e.g., immune globulin, </a:t>
            </a:r>
            <a:r>
              <a:rPr lang="en-US" sz="2000" dirty="0" err="1"/>
              <a:t>hyperimmune</a:t>
            </a:r>
            <a:r>
              <a:rPr lang="en-US" sz="2000" dirty="0"/>
              <a:t> globulin, and IGIV) can inhibit the immune response to measles and rubella vaccines. The effect of blood and immune globulin preparations on the response to mumps and varicella vaccines is unknown; however, commercial immune globulin preparations contain antibodies to these viruses</a:t>
            </a:r>
          </a:p>
          <a:p>
            <a:r>
              <a:rPr lang="en-US" sz="2000" dirty="0"/>
              <a:t>Therefore, after an antibody-containing product is received, live vaccines such as MMR and VAR should be delayed until the passive antibody has degraded </a:t>
            </a:r>
          </a:p>
          <a:p>
            <a:endParaRPr lang="en-US" sz="2000" dirty="0"/>
          </a:p>
          <a:p>
            <a:pPr marL="0" indent="0">
              <a:buNone/>
            </a:pPr>
            <a:r>
              <a:rPr lang="en-US" sz="2000" b="1" dirty="0">
                <a:solidFill>
                  <a:schemeClr val="bg2">
                    <a:lumMod val="50000"/>
                    <a:lumOff val="50000"/>
                  </a:schemeClr>
                </a:solidFill>
              </a:rPr>
              <a:t>Dan got his last IVIG 6 months ago thus it is too soon to give him MMR and VAR (an 8-11 months interval is recommended); in addition he was receiving systemic immunosuppression until 10 months ago. </a:t>
            </a:r>
          </a:p>
        </p:txBody>
      </p:sp>
      <p:sp>
        <p:nvSpPr>
          <p:cNvPr id="5" name="Action Button: Return 4">
            <a:hlinkClick r:id="rId2"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22773" y="6216259"/>
            <a:ext cx="5400413" cy="461665"/>
          </a:xfrm>
          <a:prstGeom prst="rect">
            <a:avLst/>
          </a:prstGeom>
          <a:noFill/>
        </p:spPr>
        <p:txBody>
          <a:bodyPr wrap="square" rtlCol="0">
            <a:spAutoFit/>
          </a:bodyPr>
          <a:lstStyle/>
          <a:p>
            <a:r>
              <a:rPr lang="en-US" dirty="0">
                <a:solidFill>
                  <a:schemeClr val="bg2"/>
                </a:solidFill>
                <a:effectLst/>
                <a:latin typeface="Calibri" panose="020F0502020204030204" pitchFamily="34" charset="0"/>
              </a:rPr>
              <a:t>ACIP vaccine-specific recommendations</a:t>
            </a:r>
          </a:p>
        </p:txBody>
      </p:sp>
      <p:pic>
        <p:nvPicPr>
          <p:cNvPr id="9" name="Picture 8">
            <a:hlinkClick r:id="rId3"/>
          </p:cNvPr>
          <p:cNvPicPr>
            <a:picLocks noChangeAspect="1"/>
          </p:cNvPicPr>
          <p:nvPr/>
        </p:nvPicPr>
        <p:blipFill>
          <a:blip r:embed="rId4"/>
          <a:stretch>
            <a:fillRect/>
          </a:stretch>
        </p:blipFill>
        <p:spPr>
          <a:xfrm>
            <a:off x="631199" y="6226209"/>
            <a:ext cx="499915" cy="457240"/>
          </a:xfrm>
          <a:prstGeom prst="rect">
            <a:avLst/>
          </a:prstGeom>
        </p:spPr>
      </p:pic>
    </p:spTree>
    <p:extLst>
      <p:ext uri="{BB962C8B-B14F-4D97-AF65-F5344CB8AC3E}">
        <p14:creationId xmlns:p14="http://schemas.microsoft.com/office/powerpoint/2010/main" val="1325433056"/>
      </p:ext>
    </p:extLst>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Recommendation for live vaccines post-HCT</a:t>
            </a:r>
          </a:p>
        </p:txBody>
      </p:sp>
      <p:sp>
        <p:nvSpPr>
          <p:cNvPr id="6" name="TextBox 5">
            <a:hlinkClick r:id="rId3"/>
          </p:cNvPr>
          <p:cNvSpPr txBox="1"/>
          <p:nvPr/>
        </p:nvSpPr>
        <p:spPr>
          <a:xfrm>
            <a:off x="696191" y="6130636"/>
            <a:ext cx="6610696" cy="400110"/>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Carpenter PA, </a:t>
            </a:r>
            <a:r>
              <a:rPr lang="en-US" sz="1000" dirty="0" err="1">
                <a:solidFill>
                  <a:schemeClr val="bg2"/>
                </a:solidFill>
                <a:effectLst/>
                <a:latin typeface="Calibri" panose="020F0502020204030204" pitchFamily="34" charset="0"/>
              </a:rPr>
              <a:t>Englund</a:t>
            </a:r>
            <a:r>
              <a:rPr lang="en-US" sz="1000" dirty="0">
                <a:solidFill>
                  <a:schemeClr val="bg2"/>
                </a:solidFill>
                <a:effectLst/>
                <a:latin typeface="Calibri" panose="020F0502020204030204" pitchFamily="34" charset="0"/>
              </a:rPr>
              <a:t> JA. How I vaccinate blood and marrow transplant recipients. 2016 Jun 9;127(23):2824-32</a:t>
            </a:r>
          </a:p>
          <a:p>
            <a:endParaRPr lang="en-US" sz="1000" dirty="0">
              <a:solidFill>
                <a:schemeClr val="bg2"/>
              </a:solidFill>
              <a:effectLst/>
              <a:latin typeface="Calibri" panose="020F0502020204030204" pitchFamily="34" charset="0"/>
            </a:endParaRPr>
          </a:p>
        </p:txBody>
      </p:sp>
      <p:sp>
        <p:nvSpPr>
          <p:cNvPr id="10" name="Action Button: Return 9">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Back or Previous 10">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91688" y="1289953"/>
            <a:ext cx="8232271" cy="4401205"/>
          </a:xfrm>
          <a:prstGeom prst="rect">
            <a:avLst/>
          </a:prstGeom>
          <a:noFill/>
        </p:spPr>
        <p:txBody>
          <a:bodyPr wrap="square" rtlCol="0">
            <a:spAutoFit/>
          </a:bodyPr>
          <a:lstStyle/>
          <a:p>
            <a:pPr marL="285750" indent="-285750">
              <a:buClr>
                <a:schemeClr val="accent1">
                  <a:lumMod val="75000"/>
                </a:schemeClr>
              </a:buClr>
              <a:buFont typeface="Arial" panose="020B0604020202020204" pitchFamily="34" charset="0"/>
              <a:buChar char="•"/>
            </a:pPr>
            <a:r>
              <a:rPr lang="en-US" dirty="0">
                <a:solidFill>
                  <a:schemeClr val="bg2"/>
                </a:solidFill>
                <a:effectLst/>
                <a:latin typeface="Calibri" panose="020F0502020204030204" pitchFamily="34" charset="0"/>
              </a:rPr>
              <a:t>When considering providing live vaccines to post-HCT recipients, it is </a:t>
            </a:r>
            <a:r>
              <a:rPr lang="en-US" i="1" dirty="0">
                <a:solidFill>
                  <a:schemeClr val="bg2"/>
                </a:solidFill>
                <a:effectLst/>
                <a:latin typeface="Calibri" panose="020F0502020204030204" pitchFamily="34" charset="0"/>
              </a:rPr>
              <a:t>generally</a:t>
            </a:r>
            <a:r>
              <a:rPr lang="en-US" dirty="0">
                <a:solidFill>
                  <a:schemeClr val="bg2"/>
                </a:solidFill>
                <a:effectLst/>
                <a:latin typeface="Calibri" panose="020F0502020204030204" pitchFamily="34" charset="0"/>
              </a:rPr>
              <a:t> considered safe to do so when HCT recipients are:</a:t>
            </a:r>
          </a:p>
          <a:p>
            <a:pPr marL="742950" lvl="1" indent="-285750">
              <a:buClr>
                <a:schemeClr val="accent1">
                  <a:lumMod val="75000"/>
                </a:schemeClr>
              </a:buClr>
              <a:buFont typeface="Arial" panose="020B0604020202020204" pitchFamily="34" charset="0"/>
              <a:buChar char="•"/>
            </a:pPr>
            <a:r>
              <a:rPr lang="en-US" dirty="0">
                <a:solidFill>
                  <a:schemeClr val="bg2"/>
                </a:solidFill>
                <a:effectLst/>
                <a:latin typeface="Calibri" panose="020F0502020204030204" pitchFamily="34" charset="0"/>
              </a:rPr>
              <a:t>≥ 2 years post HCT, </a:t>
            </a:r>
            <a:r>
              <a:rPr lang="en-US" i="1" dirty="0">
                <a:solidFill>
                  <a:schemeClr val="bg2"/>
                </a:solidFill>
                <a:effectLst/>
                <a:latin typeface="Calibri" panose="020F0502020204030204" pitchFamily="34" charset="0"/>
              </a:rPr>
              <a:t>and</a:t>
            </a:r>
          </a:p>
          <a:p>
            <a:pPr marL="742950" lvl="1" indent="-285750">
              <a:buClr>
                <a:schemeClr val="accent1">
                  <a:lumMod val="75000"/>
                </a:schemeClr>
              </a:buClr>
              <a:buFont typeface="Arial" panose="020B0604020202020204" pitchFamily="34" charset="0"/>
              <a:buChar char="•"/>
            </a:pPr>
            <a:r>
              <a:rPr lang="en-US" dirty="0">
                <a:solidFill>
                  <a:schemeClr val="bg2"/>
                </a:solidFill>
                <a:effectLst/>
                <a:latin typeface="Calibri" panose="020F0502020204030204" pitchFamily="34" charset="0"/>
              </a:rPr>
              <a:t>No GVHD and ≥1 year off all systemic immunosuppression, </a:t>
            </a:r>
            <a:r>
              <a:rPr lang="en-US" i="1" dirty="0">
                <a:solidFill>
                  <a:schemeClr val="bg2"/>
                </a:solidFill>
                <a:effectLst/>
                <a:latin typeface="Calibri" panose="020F0502020204030204" pitchFamily="34" charset="0"/>
              </a:rPr>
              <a:t>and </a:t>
            </a:r>
          </a:p>
          <a:p>
            <a:pPr marL="742950" lvl="1" indent="-285750">
              <a:buClr>
                <a:schemeClr val="accent1">
                  <a:lumMod val="75000"/>
                </a:schemeClr>
              </a:buClr>
              <a:buFont typeface="Arial" panose="020B0604020202020204" pitchFamily="34" charset="0"/>
              <a:buChar char="•"/>
            </a:pPr>
            <a:r>
              <a:rPr lang="en-US" dirty="0">
                <a:solidFill>
                  <a:schemeClr val="bg2"/>
                </a:solidFill>
                <a:effectLst/>
                <a:latin typeface="Calibri" panose="020F0502020204030204" pitchFamily="34" charset="0"/>
              </a:rPr>
              <a:t>≥ 8 months from last IVIG </a:t>
            </a:r>
          </a:p>
          <a:p>
            <a:pPr marL="285750" indent="-285750">
              <a:buClr>
                <a:schemeClr val="accent1">
                  <a:lumMod val="75000"/>
                </a:schemeClr>
              </a:buClr>
              <a:buFont typeface="Arial" panose="020B0604020202020204" pitchFamily="34" charset="0"/>
              <a:buChar char="•"/>
            </a:pPr>
            <a:r>
              <a:rPr lang="en-US" dirty="0">
                <a:solidFill>
                  <a:schemeClr val="bg2"/>
                </a:solidFill>
                <a:effectLst/>
                <a:latin typeface="Calibri" panose="020F0502020204030204" pitchFamily="34" charset="0"/>
              </a:rPr>
              <a:t>In children, provide 2 doses of MMR and 2 doses of VAR, each dose given 4 weeks apart</a:t>
            </a:r>
          </a:p>
          <a:p>
            <a:pPr marL="742950" lvl="1" indent="-285750">
              <a:buClr>
                <a:schemeClr val="accent1">
                  <a:lumMod val="75000"/>
                </a:schemeClr>
              </a:buClr>
              <a:buFont typeface="Arial" panose="020B0604020202020204" pitchFamily="34" charset="0"/>
              <a:buChar char="•"/>
            </a:pPr>
            <a:r>
              <a:rPr lang="en-US" dirty="0">
                <a:solidFill>
                  <a:schemeClr val="bg2"/>
                </a:solidFill>
                <a:effectLst/>
                <a:latin typeface="Calibri" panose="020F0502020204030204" pitchFamily="34" charset="0"/>
              </a:rPr>
              <a:t>It is recommended to check VZV IgG 8 weeks after last dose to ensure seroconversion</a:t>
            </a:r>
            <a:endParaRPr lang="en-US" sz="1600" dirty="0">
              <a:solidFill>
                <a:schemeClr val="bg2"/>
              </a:solidFill>
              <a:effectLst/>
              <a:latin typeface="Calibri" panose="020F0502020204030204" pitchFamily="34" charset="0"/>
            </a:endParaRPr>
          </a:p>
          <a:p>
            <a:endParaRPr lang="en-US" sz="1600" dirty="0"/>
          </a:p>
        </p:txBody>
      </p:sp>
    </p:spTree>
    <p:extLst>
      <p:ext uri="{BB962C8B-B14F-4D97-AF65-F5344CB8AC3E}">
        <p14:creationId xmlns:p14="http://schemas.microsoft.com/office/powerpoint/2010/main" val="901389867"/>
      </p:ext>
    </p:extLst>
  </p:cSld>
  <p:clrMapOvr>
    <a:masterClrMapping/>
  </p:clrMapOvr>
  <p:transition>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Presentation: meet Blake </a:t>
            </a:r>
          </a:p>
        </p:txBody>
      </p:sp>
      <p:sp>
        <p:nvSpPr>
          <p:cNvPr id="3" name="Content Placeholder 2"/>
          <p:cNvSpPr>
            <a:spLocks noGrp="1"/>
          </p:cNvSpPr>
          <p:nvPr>
            <p:ph idx="1"/>
          </p:nvPr>
        </p:nvSpPr>
        <p:spPr>
          <a:xfrm>
            <a:off x="685800" y="1465809"/>
            <a:ext cx="7772400" cy="4572000"/>
          </a:xfrm>
        </p:spPr>
        <p:txBody>
          <a:bodyPr/>
          <a:lstStyle/>
          <a:p>
            <a:r>
              <a:rPr lang="en-US" dirty="0">
                <a:cs typeface="Times New Roman" panose="02020603050405020304" pitchFamily="18" charset="0"/>
              </a:rPr>
              <a:t>Blake is a 16-year-old male, 12 months post MUD HCT for severe aplastic anemia  </a:t>
            </a:r>
          </a:p>
          <a:p>
            <a:r>
              <a:rPr lang="en-US" dirty="0">
                <a:cs typeface="Times New Roman" panose="02020603050405020304" pitchFamily="18" charset="0"/>
              </a:rPr>
              <a:t>Two months ago he was diagnosed with late onset acute GI GVHD and is currently being treated with Tacrolimus and prednisone, tapering doses now receiving 5mg once daily </a:t>
            </a:r>
          </a:p>
          <a:p>
            <a:r>
              <a:rPr lang="en-US" dirty="0">
                <a:cs typeface="Times New Roman" panose="02020603050405020304" pitchFamily="18" charset="0"/>
              </a:rPr>
              <a:t>Blake already received 3 doses of pneumococcal conjugate vaccine (PCV13) post-HCT</a:t>
            </a:r>
          </a:p>
          <a:p>
            <a:r>
              <a:rPr lang="en-US" dirty="0">
                <a:cs typeface="Times New Roman" panose="02020603050405020304" pitchFamily="18" charset="0"/>
              </a:rPr>
              <a:t>He is coming for a follow up in the outpatient clinic  </a:t>
            </a:r>
          </a:p>
          <a:p>
            <a:pPr marL="0" indent="0">
              <a:buNone/>
            </a:pPr>
            <a:endParaRPr lang="en-US" dirty="0">
              <a:cs typeface="Times New Roman" panose="02020603050405020304" pitchFamily="18" charset="0"/>
            </a:endParaRPr>
          </a:p>
        </p:txBody>
      </p:sp>
      <p:sp>
        <p:nvSpPr>
          <p:cNvPr id="5" name="Action Button: Back or Previous 4">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6887843" y="5583072"/>
            <a:ext cx="1719221" cy="646232"/>
          </a:xfrm>
          <a:prstGeom prst="rect">
            <a:avLst/>
          </a:prstGeom>
        </p:spPr>
      </p:pic>
    </p:spTree>
    <p:extLst>
      <p:ext uri="{BB962C8B-B14F-4D97-AF65-F5344CB8AC3E}">
        <p14:creationId xmlns:p14="http://schemas.microsoft.com/office/powerpoint/2010/main" val="736101833"/>
      </p:ext>
    </p:extLst>
  </p:cSld>
  <p:clrMapOvr>
    <a:masterClrMapping/>
  </p:clrMapOvr>
  <p:transition>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Question 7</a:t>
            </a:r>
          </a:p>
        </p:txBody>
      </p:sp>
      <p:sp>
        <p:nvSpPr>
          <p:cNvPr id="3" name="Content Placeholder 2"/>
          <p:cNvSpPr>
            <a:spLocks noGrp="1"/>
          </p:cNvSpPr>
          <p:nvPr>
            <p:ph idx="1"/>
          </p:nvPr>
        </p:nvSpPr>
        <p:spPr>
          <a:xfrm>
            <a:off x="685800" y="1523999"/>
            <a:ext cx="7772400" cy="4824845"/>
          </a:xfrm>
        </p:spPr>
        <p:txBody>
          <a:bodyPr>
            <a:normAutofit/>
          </a:bodyPr>
          <a:lstStyle/>
          <a:p>
            <a:pPr marL="0" indent="0">
              <a:buNone/>
            </a:pPr>
            <a:r>
              <a:rPr lang="en-US" sz="2000" dirty="0"/>
              <a:t>Are additional doses of pneumococcal vaccine required for Blake? </a:t>
            </a:r>
          </a:p>
          <a:p>
            <a:pPr marL="0" indent="0">
              <a:buNone/>
            </a:pPr>
            <a:r>
              <a:rPr lang="en-US" sz="2000" dirty="0"/>
              <a:t>You recommend:</a:t>
            </a:r>
          </a:p>
          <a:p>
            <a:pPr marL="0" indent="0">
              <a:buNone/>
            </a:pPr>
            <a:endParaRPr lang="en-US" sz="1400" dirty="0"/>
          </a:p>
          <a:p>
            <a:pPr marL="0" indent="0">
              <a:buNone/>
            </a:pPr>
            <a:endParaRPr lang="en-US" sz="1400" dirty="0"/>
          </a:p>
          <a:p>
            <a:pPr marL="0" indent="0">
              <a:buNone/>
            </a:pPr>
            <a:r>
              <a:rPr lang="en-US" sz="2000" dirty="0"/>
              <a:t>A 4</a:t>
            </a:r>
            <a:r>
              <a:rPr lang="en-US" sz="2000" baseline="30000" dirty="0"/>
              <a:t>th</a:t>
            </a:r>
            <a:r>
              <a:rPr lang="en-US" sz="2000" dirty="0"/>
              <a:t> dose of PCV13</a:t>
            </a:r>
          </a:p>
          <a:p>
            <a:pPr marL="0" indent="0">
              <a:buNone/>
            </a:pPr>
            <a:endParaRPr lang="en-US" sz="2000" dirty="0"/>
          </a:p>
          <a:p>
            <a:pPr marL="0" indent="0">
              <a:buNone/>
            </a:pPr>
            <a:r>
              <a:rPr lang="en-US" sz="2000" dirty="0"/>
              <a:t>One dose of PPSV23</a:t>
            </a:r>
          </a:p>
          <a:p>
            <a:pPr marL="0" indent="0">
              <a:buNone/>
            </a:pPr>
            <a:endParaRPr lang="en-US" sz="2000" dirty="0"/>
          </a:p>
          <a:p>
            <a:pPr marL="0" indent="0">
              <a:buNone/>
            </a:pPr>
            <a:r>
              <a:rPr lang="en-US" sz="2000" dirty="0"/>
              <a:t>GVHD is a contraindication for pneumococcal vaccine </a:t>
            </a:r>
          </a:p>
          <a:p>
            <a:pPr marL="0" indent="0">
              <a:buNone/>
            </a:pPr>
            <a:endParaRPr lang="en-US" sz="2000" dirty="0"/>
          </a:p>
          <a:p>
            <a:pPr marL="0" indent="0">
              <a:buNone/>
            </a:pPr>
            <a:r>
              <a:rPr lang="en-US" sz="2000" dirty="0"/>
              <a:t>Blake had completed his pneumococcal vaccination, no additional doses are required </a:t>
            </a:r>
          </a:p>
        </p:txBody>
      </p:sp>
      <p:sp>
        <p:nvSpPr>
          <p:cNvPr id="7" name="Rounded Rectangle 6">
            <a:hlinkClick r:id="rId3" action="ppaction://hlinksldjump"/>
          </p:cNvPr>
          <p:cNvSpPr/>
          <p:nvPr/>
        </p:nvSpPr>
        <p:spPr bwMode="auto">
          <a:xfrm>
            <a:off x="342896" y="2774890"/>
            <a:ext cx="342901" cy="347472"/>
          </a:xfrm>
          <a:prstGeom prst="roundRect">
            <a:avLst/>
          </a:prstGeom>
          <a:solidFill>
            <a:schemeClr val="accent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A</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8" name="Rounded Rectangle 7">
            <a:hlinkClick r:id="rId4" action="ppaction://hlinksldjump"/>
          </p:cNvPr>
          <p:cNvSpPr/>
          <p:nvPr/>
        </p:nvSpPr>
        <p:spPr bwMode="auto">
          <a:xfrm>
            <a:off x="342897" y="3529863"/>
            <a:ext cx="342901" cy="347472"/>
          </a:xfrm>
          <a:prstGeom prst="roundRect">
            <a:avLst/>
          </a:prstGeom>
          <a:solidFill>
            <a:schemeClr val="accent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B</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9" name="Rounded Rectangle 8">
            <a:hlinkClick r:id="rId5" action="ppaction://hlinksldjump"/>
          </p:cNvPr>
          <p:cNvSpPr/>
          <p:nvPr/>
        </p:nvSpPr>
        <p:spPr bwMode="auto">
          <a:xfrm>
            <a:off x="342898" y="4305476"/>
            <a:ext cx="342901" cy="347472"/>
          </a:xfrm>
          <a:prstGeom prst="roundRect">
            <a:avLst/>
          </a:prstGeom>
          <a:solidFill>
            <a:schemeClr val="accent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C</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10" name="Rounded Rectangle 9">
            <a:hlinkClick r:id="rId6" action="ppaction://hlinksldjump"/>
          </p:cNvPr>
          <p:cNvSpPr/>
          <p:nvPr/>
        </p:nvSpPr>
        <p:spPr bwMode="auto">
          <a:xfrm>
            <a:off x="342899" y="5068196"/>
            <a:ext cx="342901" cy="347472"/>
          </a:xfrm>
          <a:prstGeom prst="roundRect">
            <a:avLst/>
          </a:prstGeom>
          <a:solidFill>
            <a:schemeClr val="accent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D</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11" name="Action Button: Back or Previous 4">
            <a:hlinkClick r:id="rId7" action="ppaction://hlinksldjump" highlightClick="1"/>
            <a:extLst>
              <a:ext uri="{FF2B5EF4-FFF2-40B4-BE49-F238E27FC236}">
                <a16:creationId xmlns:a16="http://schemas.microsoft.com/office/drawing/2014/main" id="{500EB7AA-B52D-45EA-92B2-D19CAAD0344F}"/>
              </a:ext>
            </a:extLst>
          </p:cNvPr>
          <p:cNvSpPr/>
          <p:nvPr/>
        </p:nvSpPr>
        <p:spPr>
          <a:xfrm rot="10800000">
            <a:off x="8458200" y="6234770"/>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3288647"/>
      </p:ext>
    </p:extLst>
  </p:cSld>
  <p:clrMapOvr>
    <a:masterClrMapping/>
  </p:clrMapOvr>
  <p:transition>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 A 4</a:t>
            </a:r>
            <a:r>
              <a:rPr lang="en-US" sz="3200" baseline="30000" dirty="0"/>
              <a:t>th</a:t>
            </a:r>
            <a:r>
              <a:rPr lang="en-US" sz="3200" dirty="0"/>
              <a:t> dose of PCV 13: </a:t>
            </a:r>
            <a:r>
              <a:rPr lang="en-US" sz="3200" dirty="0">
                <a:solidFill>
                  <a:srgbClr val="00B050"/>
                </a:solidFill>
              </a:rPr>
              <a:t>Correct!</a:t>
            </a:r>
            <a:endParaRPr lang="en-US" sz="3200" dirty="0"/>
          </a:p>
        </p:txBody>
      </p:sp>
      <p:sp>
        <p:nvSpPr>
          <p:cNvPr id="3" name="Content Placeholder 2"/>
          <p:cNvSpPr>
            <a:spLocks noGrp="1"/>
          </p:cNvSpPr>
          <p:nvPr>
            <p:ph idx="1"/>
          </p:nvPr>
        </p:nvSpPr>
        <p:spPr>
          <a:xfrm>
            <a:off x="536862" y="1430343"/>
            <a:ext cx="7848600" cy="5136574"/>
          </a:xfrm>
        </p:spPr>
        <p:txBody>
          <a:bodyPr>
            <a:normAutofit/>
          </a:bodyPr>
          <a:lstStyle/>
          <a:p>
            <a:pPr>
              <a:buClr>
                <a:schemeClr val="accent1">
                  <a:lumMod val="75000"/>
                </a:schemeClr>
              </a:buClr>
            </a:pPr>
            <a:r>
              <a:rPr lang="en-US" sz="2000" dirty="0"/>
              <a:t>HCT patients have nearly 50-fold increase of invasive pneumococcal disease (IPD) compared with the general population with a case fatality rate of 10-20%</a:t>
            </a:r>
            <a:r>
              <a:rPr lang="en-US" sz="2000" baseline="30000" dirty="0"/>
              <a:t>1</a:t>
            </a:r>
          </a:p>
          <a:p>
            <a:pPr>
              <a:buClr>
                <a:schemeClr val="accent1">
                  <a:lumMod val="75000"/>
                </a:schemeClr>
              </a:buClr>
            </a:pPr>
            <a:r>
              <a:rPr lang="en-US" sz="2000" dirty="0"/>
              <a:t>PCV13, a T-cell-dependent vaccine, is more immunogenic than PPSV23 because it triggers memory response that leads to more durable protection than PPSV23, which confers only 3 to 5 years of protection</a:t>
            </a:r>
          </a:p>
          <a:p>
            <a:pPr>
              <a:buClr>
                <a:schemeClr val="accent1">
                  <a:lumMod val="75000"/>
                </a:schemeClr>
              </a:buClr>
            </a:pPr>
            <a:r>
              <a:rPr lang="en-US" sz="2000" dirty="0"/>
              <a:t>Three doses of PCV13 should be given starting 3 months after HCT</a:t>
            </a:r>
          </a:p>
          <a:p>
            <a:pPr>
              <a:buClr>
                <a:schemeClr val="accent1">
                  <a:lumMod val="75000"/>
                </a:schemeClr>
              </a:buClr>
            </a:pPr>
            <a:r>
              <a:rPr lang="en-US" sz="2000" b="1" dirty="0">
                <a:solidFill>
                  <a:schemeClr val="bg2"/>
                </a:solidFill>
              </a:rPr>
              <a:t>When a HCT recipient remains heavily immunocompromised, has GVHD, or when vaccination is given early post-HCT a 4</a:t>
            </a:r>
            <a:r>
              <a:rPr lang="en-US" sz="2000" b="1" baseline="30000" dirty="0">
                <a:solidFill>
                  <a:schemeClr val="bg2"/>
                </a:solidFill>
              </a:rPr>
              <a:t>th</a:t>
            </a:r>
            <a:r>
              <a:rPr lang="en-US" sz="2000" b="1" dirty="0">
                <a:solidFill>
                  <a:schemeClr val="bg2"/>
                </a:solidFill>
              </a:rPr>
              <a:t>  dose of PCV13 is recommended</a:t>
            </a:r>
          </a:p>
          <a:p>
            <a:pPr>
              <a:buClr>
                <a:schemeClr val="accent1">
                  <a:lumMod val="75000"/>
                </a:schemeClr>
              </a:buClr>
            </a:pPr>
            <a:r>
              <a:rPr lang="en-US" sz="2000" dirty="0"/>
              <a:t>One dose of PPSV23 is given 6 to 12 months (minimum 8 weeks) after the last PCV13 dose. The goal is broader coverage to all 23 pneumococcal serotypes   </a:t>
            </a:r>
          </a:p>
        </p:txBody>
      </p:sp>
      <p:sp>
        <p:nvSpPr>
          <p:cNvPr id="6" name="Action Button: Return 5">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61602" y="6151419"/>
            <a:ext cx="6787342" cy="830997"/>
          </a:xfrm>
          <a:prstGeom prst="rect">
            <a:avLst/>
          </a:prstGeom>
          <a:noFill/>
        </p:spPr>
        <p:txBody>
          <a:bodyPr wrap="square" rtlCol="0">
            <a:spAutoFit/>
          </a:bodyPr>
          <a:lstStyle/>
          <a:p>
            <a:r>
              <a:rPr lang="en-US" sz="800" dirty="0">
                <a:solidFill>
                  <a:schemeClr val="bg2"/>
                </a:solidFill>
                <a:effectLst/>
                <a:latin typeface="Calibri" panose="020F0502020204030204" pitchFamily="34" charset="0"/>
              </a:rPr>
              <a:t>Tran L et al. Invasive pneumococcal disease in pediatric organ transplant recipients: a high-risk population. </a:t>
            </a:r>
            <a:r>
              <a:rPr lang="en-US" sz="800" dirty="0" err="1">
                <a:solidFill>
                  <a:schemeClr val="bg2"/>
                </a:solidFill>
                <a:effectLst/>
                <a:latin typeface="Calibri" panose="020F0502020204030204" pitchFamily="34" charset="0"/>
              </a:rPr>
              <a:t>Pediatr</a:t>
            </a:r>
            <a:r>
              <a:rPr lang="en-US" sz="800" dirty="0">
                <a:solidFill>
                  <a:schemeClr val="bg2"/>
                </a:solidFill>
                <a:effectLst/>
                <a:latin typeface="Calibri" panose="020F0502020204030204" pitchFamily="34" charset="0"/>
              </a:rPr>
              <a:t> Transplant 2005, 9(2):183-6</a:t>
            </a:r>
          </a:p>
          <a:p>
            <a:r>
              <a:rPr lang="en-US" sz="800" dirty="0" err="1">
                <a:solidFill>
                  <a:schemeClr val="bg2"/>
                </a:solidFill>
                <a:effectLst/>
                <a:latin typeface="Calibri" panose="020F0502020204030204" pitchFamily="34" charset="0"/>
              </a:rPr>
              <a:t>Cordonnier</a:t>
            </a:r>
            <a:r>
              <a:rPr lang="en-US" sz="800" dirty="0">
                <a:solidFill>
                  <a:schemeClr val="bg2"/>
                </a:solidFill>
                <a:effectLst/>
                <a:latin typeface="Calibri" panose="020F0502020204030204" pitchFamily="34" charset="0"/>
              </a:rPr>
              <a:t> C. Immunogenicity, safety, and tolerability of 13-valent pneumococcal conjugate vaccine followed by 23-valent pneumococcal polysaccharide vaccine in recipients of allogeneic hematopoietic stem cell transplant aged ≥2 years: an open-label study. </a:t>
            </a:r>
            <a:r>
              <a:rPr lang="en-US" sz="800" dirty="0" err="1">
                <a:solidFill>
                  <a:schemeClr val="bg2"/>
                </a:solidFill>
                <a:effectLst/>
                <a:latin typeface="Calibri" panose="020F0502020204030204" pitchFamily="34" charset="0"/>
              </a:rPr>
              <a:t>Clin</a:t>
            </a:r>
            <a:r>
              <a:rPr lang="en-US" sz="800" dirty="0">
                <a:solidFill>
                  <a:schemeClr val="bg2"/>
                </a:solidFill>
                <a:effectLst/>
                <a:latin typeface="Calibri" panose="020F0502020204030204" pitchFamily="34" charset="0"/>
              </a:rPr>
              <a:t> Infect Dis 2015, 1;61(3):313-23</a:t>
            </a:r>
          </a:p>
          <a:p>
            <a:endParaRPr lang="en-US" sz="800" dirty="0">
              <a:solidFill>
                <a:schemeClr val="bg2"/>
              </a:solidFill>
              <a:effectLst/>
              <a:latin typeface="Calibri" panose="020F0502020204030204" pitchFamily="34" charset="0"/>
            </a:endParaRPr>
          </a:p>
          <a:p>
            <a:pPr marL="228600" indent="-228600">
              <a:buAutoNum type="arabicPeriod"/>
            </a:pPr>
            <a:endParaRPr lang="en-US" sz="800" dirty="0">
              <a:solidFill>
                <a:schemeClr val="bg2"/>
              </a:solidFill>
              <a:effectLst/>
              <a:latin typeface="Calibri" panose="020F0502020204030204" pitchFamily="34" charset="0"/>
            </a:endParaRPr>
          </a:p>
          <a:p>
            <a:endParaRPr lang="en-US" sz="800" dirty="0">
              <a:solidFill>
                <a:schemeClr val="bg2"/>
              </a:solidFill>
              <a:effectLst/>
              <a:latin typeface="Calibri" panose="020F0502020204030204" pitchFamily="34" charset="0"/>
            </a:endParaRPr>
          </a:p>
        </p:txBody>
      </p:sp>
      <p:sp>
        <p:nvSpPr>
          <p:cNvPr id="7" name="Action Button: Back or Previous 6">
            <a:hlinkClick r:id="rId4" action="ppaction://hlinksldjump"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0661782"/>
      </p:ext>
    </p:extLst>
  </p:cSld>
  <p:clrMapOvr>
    <a:masterClrMapping/>
  </p:clrMapOvr>
  <p:transition>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 A dose of PPSV23: </a:t>
            </a:r>
            <a:r>
              <a:rPr lang="en-US" sz="3200" dirty="0">
                <a:solidFill>
                  <a:srgbClr val="FF0000"/>
                </a:solidFill>
              </a:rPr>
              <a:t>Incorrect </a:t>
            </a:r>
          </a:p>
        </p:txBody>
      </p:sp>
      <p:sp>
        <p:nvSpPr>
          <p:cNvPr id="3" name="Content Placeholder 2"/>
          <p:cNvSpPr>
            <a:spLocks noGrp="1"/>
          </p:cNvSpPr>
          <p:nvPr>
            <p:ph idx="1"/>
          </p:nvPr>
        </p:nvSpPr>
        <p:spPr>
          <a:xfrm>
            <a:off x="594360" y="1241388"/>
            <a:ext cx="8229600" cy="4953000"/>
          </a:xfrm>
        </p:spPr>
        <p:txBody>
          <a:bodyPr>
            <a:normAutofit/>
          </a:bodyPr>
          <a:lstStyle/>
          <a:p>
            <a:r>
              <a:rPr lang="en-US" sz="2000" dirty="0"/>
              <a:t>Young children have limited capacity to make antibodies to polysaccharide capsules, the same occurs in</a:t>
            </a:r>
            <a:r>
              <a:rPr lang="en-US" sz="2000" dirty="0">
                <a:solidFill>
                  <a:schemeClr val="bg2"/>
                </a:solidFill>
              </a:rPr>
              <a:t> HCT recipients who remain heavily immunocompromised and have acute or chronic GVHD</a:t>
            </a:r>
          </a:p>
          <a:p>
            <a:r>
              <a:rPr lang="en-US" sz="2000" dirty="0">
                <a:solidFill>
                  <a:schemeClr val="bg2"/>
                </a:solidFill>
              </a:rPr>
              <a:t>Y</a:t>
            </a:r>
            <a:r>
              <a:rPr lang="en-US" sz="2000" dirty="0"/>
              <a:t>oung children respond more favorably to protein conjugate vaccines. </a:t>
            </a:r>
            <a:r>
              <a:rPr lang="en-US" sz="2000" dirty="0">
                <a:solidFill>
                  <a:schemeClr val="bg2"/>
                </a:solidFill>
              </a:rPr>
              <a:t>Similarly, HCT recipients respond to conjugate vaccines as early as 3 months post-HCT and at higher rates than polysaccharide vaccines.</a:t>
            </a:r>
          </a:p>
          <a:p>
            <a:r>
              <a:rPr lang="en-US" sz="2000" dirty="0"/>
              <a:t>PCV13, a T-cell-dependent vaccine, is more immunogenic than PPSV23 because it triggers memory response that leads to more durable protection than PPSV23, which confers only 3 to 5 years of protection</a:t>
            </a:r>
          </a:p>
          <a:p>
            <a:r>
              <a:rPr lang="en-US" sz="2000" b="1" dirty="0">
                <a:solidFill>
                  <a:schemeClr val="bg2"/>
                </a:solidFill>
              </a:rPr>
              <a:t>When a HCT recipient remains heavily immunocompromised, has GVHD, or when vaccination is given early post-HCT, a 4</a:t>
            </a:r>
            <a:r>
              <a:rPr lang="en-US" sz="2000" b="1" baseline="30000" dirty="0">
                <a:solidFill>
                  <a:schemeClr val="bg2"/>
                </a:solidFill>
              </a:rPr>
              <a:t>th</a:t>
            </a:r>
            <a:r>
              <a:rPr lang="en-US" sz="2000" b="1" dirty="0">
                <a:solidFill>
                  <a:schemeClr val="bg2"/>
                </a:solidFill>
              </a:rPr>
              <a:t>  dose of PCV13 is recommended</a:t>
            </a:r>
          </a:p>
          <a:p>
            <a:r>
              <a:rPr lang="en-US" sz="2000" dirty="0"/>
              <a:t>One dose of PPSV23 is given 6 to 12 months (minimum 8 weeks) after the last PCV13 dose. The goal is broader coverage to all 23 pneumococcal serotypes   </a:t>
            </a:r>
          </a:p>
          <a:p>
            <a:endParaRPr lang="en-US" sz="2000" b="1" dirty="0">
              <a:solidFill>
                <a:schemeClr val="bg2"/>
              </a:solidFill>
            </a:endParaRPr>
          </a:p>
          <a:p>
            <a:pPr marL="0" indent="0">
              <a:buNone/>
            </a:pPr>
            <a:endParaRPr lang="en-US" sz="1400" dirty="0"/>
          </a:p>
        </p:txBody>
      </p:sp>
      <p:sp>
        <p:nvSpPr>
          <p:cNvPr id="4" name="Rectangle 3"/>
          <p:cNvSpPr/>
          <p:nvPr/>
        </p:nvSpPr>
        <p:spPr>
          <a:xfrm>
            <a:off x="654629" y="6113659"/>
            <a:ext cx="6377938" cy="369332"/>
          </a:xfrm>
          <a:prstGeom prst="rect">
            <a:avLst/>
          </a:prstGeom>
        </p:spPr>
        <p:txBody>
          <a:bodyPr wrap="square">
            <a:spAutoFit/>
          </a:bodyPr>
          <a:lstStyle/>
          <a:p>
            <a:r>
              <a:rPr lang="en-US" sz="800" dirty="0" err="1">
                <a:solidFill>
                  <a:schemeClr val="bg2"/>
                </a:solidFill>
                <a:effectLst/>
                <a:latin typeface="Calibri" panose="020F0502020204030204" pitchFamily="34" charset="0"/>
              </a:rPr>
              <a:t>Avanzini</a:t>
            </a:r>
            <a:r>
              <a:rPr lang="en-US" sz="800" dirty="0">
                <a:solidFill>
                  <a:schemeClr val="bg2"/>
                </a:solidFill>
                <a:effectLst/>
                <a:latin typeface="Calibri" panose="020F0502020204030204" pitchFamily="34" charset="0"/>
              </a:rPr>
              <a:t> MA, Antibody response to pneumococcal vaccine in children receiving bone marrow transplantation. J </a:t>
            </a:r>
            <a:r>
              <a:rPr lang="en-US" sz="800" dirty="0" err="1">
                <a:solidFill>
                  <a:schemeClr val="bg2"/>
                </a:solidFill>
                <a:effectLst/>
                <a:latin typeface="Calibri" panose="020F0502020204030204" pitchFamily="34" charset="0"/>
              </a:rPr>
              <a:t>Clin</a:t>
            </a:r>
            <a:r>
              <a:rPr lang="en-US" sz="800" dirty="0">
                <a:solidFill>
                  <a:schemeClr val="bg2"/>
                </a:solidFill>
                <a:effectLst/>
                <a:latin typeface="Calibri" panose="020F0502020204030204" pitchFamily="34" charset="0"/>
              </a:rPr>
              <a:t> </a:t>
            </a:r>
            <a:r>
              <a:rPr lang="en-US" sz="800" dirty="0" err="1">
                <a:solidFill>
                  <a:schemeClr val="bg2"/>
                </a:solidFill>
                <a:effectLst/>
                <a:latin typeface="Calibri" panose="020F0502020204030204" pitchFamily="34" charset="0"/>
              </a:rPr>
              <a:t>Immunol</a:t>
            </a:r>
            <a:r>
              <a:rPr lang="en-US" sz="800" dirty="0">
                <a:solidFill>
                  <a:schemeClr val="bg2"/>
                </a:solidFill>
                <a:effectLst/>
                <a:latin typeface="Calibri" panose="020F0502020204030204" pitchFamily="34" charset="0"/>
              </a:rPr>
              <a:t> 1995; 15(3):137-44</a:t>
            </a:r>
          </a:p>
          <a:p>
            <a:endParaRPr lang="en-US" sz="1000" dirty="0">
              <a:solidFill>
                <a:schemeClr val="bg2"/>
              </a:solidFill>
              <a:effectLst/>
              <a:latin typeface="Calibri" panose="020F0502020204030204" pitchFamily="34" charset="0"/>
            </a:endParaRPr>
          </a:p>
        </p:txBody>
      </p:sp>
      <p:sp>
        <p:nvSpPr>
          <p:cNvPr id="5" name="Action Button: Return 4">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ack or Previous 4">
            <a:hlinkClick r:id="rId4" action="ppaction://hlinksldjump" highlightClick="1"/>
            <a:extLst>
              <a:ext uri="{FF2B5EF4-FFF2-40B4-BE49-F238E27FC236}">
                <a16:creationId xmlns:a16="http://schemas.microsoft.com/office/drawing/2014/main" id="{9A5EF7EB-500E-4042-8A5F-65A037A0F6B9}"/>
              </a:ext>
            </a:extLst>
          </p:cNvPr>
          <p:cNvSpPr/>
          <p:nvPr/>
        </p:nvSpPr>
        <p:spPr>
          <a:xfrm rot="10800000">
            <a:off x="7996646" y="6237933"/>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7430378"/>
      </p:ext>
    </p:extLst>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C. GVHD is a contraindication for pneumococcal vaccine : </a:t>
            </a:r>
            <a:r>
              <a:rPr lang="en-US" dirty="0">
                <a:solidFill>
                  <a:srgbClr val="FF0000"/>
                </a:solidFill>
              </a:rPr>
              <a:t>Incorrect</a:t>
            </a:r>
            <a:r>
              <a:rPr lang="en-US" dirty="0"/>
              <a:t>    </a:t>
            </a:r>
          </a:p>
        </p:txBody>
      </p:sp>
      <p:sp>
        <p:nvSpPr>
          <p:cNvPr id="6" name="TextBox 5">
            <a:hlinkClick r:id="rId3"/>
          </p:cNvPr>
          <p:cNvSpPr txBox="1"/>
          <p:nvPr/>
        </p:nvSpPr>
        <p:spPr>
          <a:xfrm>
            <a:off x="696191" y="6130636"/>
            <a:ext cx="6619009" cy="215444"/>
          </a:xfrm>
          <a:prstGeom prst="rect">
            <a:avLst/>
          </a:prstGeom>
          <a:noFill/>
        </p:spPr>
        <p:txBody>
          <a:bodyPr wrap="square" rtlCol="0">
            <a:spAutoFit/>
          </a:bodyPr>
          <a:lstStyle/>
          <a:p>
            <a:r>
              <a:rPr lang="en-US" sz="800" dirty="0" err="1">
                <a:solidFill>
                  <a:schemeClr val="bg2"/>
                </a:solidFill>
                <a:effectLst/>
                <a:latin typeface="Calibri" panose="020F0502020204030204" pitchFamily="34" charset="0"/>
              </a:rPr>
              <a:t>Ljungman</a:t>
            </a:r>
            <a:r>
              <a:rPr lang="en-US" sz="800" dirty="0">
                <a:solidFill>
                  <a:schemeClr val="bg2"/>
                </a:solidFill>
                <a:effectLst/>
                <a:latin typeface="Calibri" panose="020F0502020204030204" pitchFamily="34" charset="0"/>
              </a:rPr>
              <a:t> P et al. Vaccination of hematopoietic cell transplant recipients. </a:t>
            </a:r>
            <a:r>
              <a:rPr lang="en-US" sz="800" i="1" dirty="0">
                <a:solidFill>
                  <a:schemeClr val="bg2"/>
                </a:solidFill>
                <a:effectLst/>
                <a:latin typeface="Calibri" panose="020F0502020204030204" pitchFamily="34" charset="0"/>
              </a:rPr>
              <a:t>Bone Marrow Transplantation 2009</a:t>
            </a:r>
            <a:r>
              <a:rPr lang="en-US" sz="800" dirty="0">
                <a:solidFill>
                  <a:schemeClr val="bg2"/>
                </a:solidFill>
                <a:effectLst/>
                <a:latin typeface="Calibri" panose="020F0502020204030204" pitchFamily="34" charset="0"/>
              </a:rPr>
              <a:t> , 44;521–526</a:t>
            </a:r>
          </a:p>
        </p:txBody>
      </p:sp>
      <p:sp>
        <p:nvSpPr>
          <p:cNvPr id="9" name="Action Button: Information 8">
            <a:hlinkClick r:id="rId4" highlightClick="1"/>
          </p:cNvPr>
          <p:cNvSpPr/>
          <p:nvPr/>
        </p:nvSpPr>
        <p:spPr>
          <a:xfrm>
            <a:off x="3620799" y="6338255"/>
            <a:ext cx="380248" cy="384981"/>
          </a:xfrm>
          <a:prstGeom prst="actionButtonInformatio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Return 6">
            <a:hlinkClick r:id="rId5"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5800" y="1358527"/>
            <a:ext cx="7772400" cy="4708981"/>
          </a:xfrm>
          <a:prstGeom prst="rect">
            <a:avLst/>
          </a:prstGeom>
          <a:noFill/>
        </p:spPr>
        <p:txBody>
          <a:bodyPr wrap="square" rtlCol="1">
            <a:spAutoFit/>
          </a:bodyPr>
          <a:lstStyle/>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GVHD and its treatment hampers T-cell and antibody responses to vaccines, however studies have shown that patients with GVHD can mount responses to vaccines and clearly need protection against pneumococci</a:t>
            </a:r>
          </a:p>
          <a:p>
            <a:pPr marL="800100" lvl="1"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As such 4 doses of PCV13 are recommended in patients with GVHD, followed by PPSV23</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Guidelines recommend:</a:t>
            </a:r>
          </a:p>
          <a:p>
            <a:pPr marL="800100" lvl="1"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postponing </a:t>
            </a:r>
            <a:r>
              <a:rPr lang="en-US" sz="2000" b="1" dirty="0">
                <a:solidFill>
                  <a:schemeClr val="bg2"/>
                </a:solidFill>
                <a:effectLst/>
                <a:latin typeface="Calibri" panose="020F0502020204030204" pitchFamily="34" charset="0"/>
              </a:rPr>
              <a:t>live vaccines </a:t>
            </a:r>
            <a:r>
              <a:rPr lang="en-US" sz="2000" dirty="0">
                <a:solidFill>
                  <a:schemeClr val="bg2"/>
                </a:solidFill>
                <a:effectLst/>
                <a:latin typeface="Calibri" panose="020F0502020204030204" pitchFamily="34" charset="0"/>
              </a:rPr>
              <a:t>in patients with GVHD and </a:t>
            </a:r>
          </a:p>
          <a:p>
            <a:pPr marL="800100" lvl="1"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re-considering early revaccination with inactivated vaccines in patients with moderate or severe GVHD </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When vaccinating patients with GVHD with inactivated vaccines it may be prudent to also consider measuring blood CD4 and CD19 before vaccination and specific Ab concentrations before and after vaccination to better determine level of protection and need for booster immunizations</a:t>
            </a:r>
          </a:p>
        </p:txBody>
      </p:sp>
      <p:sp>
        <p:nvSpPr>
          <p:cNvPr id="10" name="Action Button: Back or Previous 4">
            <a:hlinkClick r:id="rId6" action="ppaction://hlinksldjump" highlightClick="1"/>
            <a:extLst>
              <a:ext uri="{FF2B5EF4-FFF2-40B4-BE49-F238E27FC236}">
                <a16:creationId xmlns:a16="http://schemas.microsoft.com/office/drawing/2014/main" id="{F9F5D5DA-3229-4426-BA70-E2308D3D149A}"/>
              </a:ext>
            </a:extLst>
          </p:cNvPr>
          <p:cNvSpPr/>
          <p:nvPr/>
        </p:nvSpPr>
        <p:spPr>
          <a:xfrm rot="10800000">
            <a:off x="7996646" y="6237933"/>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9377428"/>
      </p:ext>
    </p:extLst>
  </p:cSld>
  <p:clrMapOvr>
    <a:masterClrMapping/>
  </p:clrMapOvr>
  <p:transition>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D. No additional doses are required: </a:t>
            </a:r>
            <a:r>
              <a:rPr lang="en-US" dirty="0">
                <a:solidFill>
                  <a:srgbClr val="FF0000"/>
                </a:solidFill>
              </a:rPr>
              <a:t>Incorrect   </a:t>
            </a:r>
          </a:p>
        </p:txBody>
      </p:sp>
      <p:sp>
        <p:nvSpPr>
          <p:cNvPr id="6" name="TextBox 5">
            <a:hlinkClick r:id="rId3"/>
          </p:cNvPr>
          <p:cNvSpPr txBox="1"/>
          <p:nvPr/>
        </p:nvSpPr>
        <p:spPr>
          <a:xfrm>
            <a:off x="685800" y="6126289"/>
            <a:ext cx="6407331" cy="400110"/>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cs typeface="Calibri" panose="020F0502020204030204" pitchFamily="34" charset="0"/>
              </a:rPr>
              <a:t>Olarte</a:t>
            </a:r>
            <a:r>
              <a:rPr lang="en-US" sz="1000" dirty="0">
                <a:solidFill>
                  <a:schemeClr val="bg2"/>
                </a:solidFill>
                <a:effectLst/>
                <a:latin typeface="Calibri" panose="020F0502020204030204" pitchFamily="34" charset="0"/>
                <a:cs typeface="Calibri" panose="020F0502020204030204" pitchFamily="34" charset="0"/>
              </a:rPr>
              <a:t> L, et al. Invasive pneumococcal infections in children following transplantation in the pneumococcal conjugate vaccine era. </a:t>
            </a:r>
            <a:r>
              <a:rPr lang="en-US" sz="1000" i="1" dirty="0" err="1">
                <a:solidFill>
                  <a:schemeClr val="bg2"/>
                </a:solidFill>
                <a:effectLst/>
                <a:latin typeface="Calibri" panose="020F0502020204030204" pitchFamily="34" charset="0"/>
                <a:cs typeface="Calibri" panose="020F0502020204030204" pitchFamily="34" charset="0"/>
              </a:rPr>
              <a:t>Transpl</a:t>
            </a:r>
            <a:r>
              <a:rPr lang="en-US" sz="1000" i="1" dirty="0">
                <a:solidFill>
                  <a:schemeClr val="bg2"/>
                </a:solidFill>
                <a:effectLst/>
                <a:latin typeface="Calibri" panose="020F0502020204030204" pitchFamily="34" charset="0"/>
                <a:cs typeface="Calibri" panose="020F0502020204030204" pitchFamily="34" charset="0"/>
              </a:rPr>
              <a:t> Infect Dis </a:t>
            </a:r>
            <a:r>
              <a:rPr lang="en-US" sz="1000" dirty="0">
                <a:solidFill>
                  <a:schemeClr val="bg2"/>
                </a:solidFill>
                <a:effectLst/>
                <a:latin typeface="Calibri" panose="020F0502020204030204" pitchFamily="34" charset="0"/>
                <a:cs typeface="Calibri" panose="020F0502020204030204" pitchFamily="34" charset="0"/>
              </a:rPr>
              <a:t>2017;19</a:t>
            </a:r>
          </a:p>
        </p:txBody>
      </p:sp>
      <p:sp>
        <p:nvSpPr>
          <p:cNvPr id="7" name="Action Button: Return 6">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6191" y="1381221"/>
            <a:ext cx="7772400" cy="4708981"/>
          </a:xfrm>
          <a:prstGeom prst="rect">
            <a:avLst/>
          </a:prstGeom>
          <a:noFill/>
        </p:spPr>
        <p:txBody>
          <a:bodyPr wrap="square" rtlCol="1">
            <a:spAutoFit/>
          </a:bodyPr>
          <a:lstStyle/>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Pediatric HCT recipients remain at high risk for invasive pneumococcal infections (IPI) in the PCV era. The interval between transplantation and IPI may allow adequate time for pneumococcal immunization</a:t>
            </a: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endParaRPr lang="en-US" sz="2000" dirty="0">
              <a:solidFill>
                <a:schemeClr val="bg2"/>
              </a:solidFill>
              <a:effectLst/>
              <a:latin typeface="Calibri" panose="020F0502020204030204" pitchFamily="34" charset="0"/>
              <a:cs typeface="Calibri" panose="020F0502020204030204" pitchFamily="34" charset="0"/>
            </a:endParaRP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Three or 4 doses of PCV13 should be given starting at 3 months post-HCT,  followed by one dose of PPSV23 6 to 12 months (minimum 8 weeks) after the last PCV13 dose. The goal with this strategy is broader coverage for all 23 pneumococcal serotypes.   </a:t>
            </a:r>
          </a:p>
        </p:txBody>
      </p:sp>
      <p:pic>
        <p:nvPicPr>
          <p:cNvPr id="3" name="Picture 2"/>
          <p:cNvPicPr>
            <a:picLocks noChangeAspect="1"/>
          </p:cNvPicPr>
          <p:nvPr/>
        </p:nvPicPr>
        <p:blipFill>
          <a:blip r:embed="rId5"/>
          <a:stretch>
            <a:fillRect/>
          </a:stretch>
        </p:blipFill>
        <p:spPr>
          <a:xfrm>
            <a:off x="2741805" y="2331131"/>
            <a:ext cx="3681172" cy="2446875"/>
          </a:xfrm>
          <a:prstGeom prst="rect">
            <a:avLst/>
          </a:prstGeom>
        </p:spPr>
      </p:pic>
      <p:sp>
        <p:nvSpPr>
          <p:cNvPr id="9" name="Action Button: Back or Previous 4">
            <a:hlinkClick r:id="rId6" action="ppaction://hlinksldjump" highlightClick="1"/>
            <a:extLst>
              <a:ext uri="{FF2B5EF4-FFF2-40B4-BE49-F238E27FC236}">
                <a16:creationId xmlns:a16="http://schemas.microsoft.com/office/drawing/2014/main" id="{B4CF4D52-240B-480F-9D0F-C050916CC353}"/>
              </a:ext>
            </a:extLst>
          </p:cNvPr>
          <p:cNvSpPr/>
          <p:nvPr/>
        </p:nvSpPr>
        <p:spPr>
          <a:xfrm rot="10800000">
            <a:off x="7996646" y="6237933"/>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1727246"/>
      </p:ext>
    </p:extLst>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Summary: vaccination in GVHD </a:t>
            </a:r>
            <a:r>
              <a:rPr lang="en-US" dirty="0">
                <a:solidFill>
                  <a:srgbClr val="FF0000"/>
                </a:solidFill>
              </a:rPr>
              <a:t>   </a:t>
            </a:r>
          </a:p>
        </p:txBody>
      </p:sp>
      <p:sp>
        <p:nvSpPr>
          <p:cNvPr id="6" name="TextBox 5">
            <a:hlinkClick r:id="rId3"/>
          </p:cNvPr>
          <p:cNvSpPr txBox="1"/>
          <p:nvPr/>
        </p:nvSpPr>
        <p:spPr>
          <a:xfrm>
            <a:off x="685800" y="6126289"/>
            <a:ext cx="6407331" cy="400110"/>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rPr>
              <a:t>Ljungman</a:t>
            </a:r>
            <a:r>
              <a:rPr lang="en-US" sz="1000" dirty="0">
                <a:solidFill>
                  <a:schemeClr val="bg2"/>
                </a:solidFill>
                <a:effectLst/>
                <a:latin typeface="Calibri" panose="020F0502020204030204" pitchFamily="34" charset="0"/>
              </a:rPr>
              <a:t> P et al. Vaccination of hematopoietic cell transplant recipients. </a:t>
            </a:r>
            <a:r>
              <a:rPr lang="en-US" sz="1000" i="1" dirty="0">
                <a:solidFill>
                  <a:schemeClr val="bg2"/>
                </a:solidFill>
                <a:effectLst/>
                <a:latin typeface="Calibri" panose="020F0502020204030204" pitchFamily="34" charset="0"/>
              </a:rPr>
              <a:t>Bone Marrow Transplantation 2009</a:t>
            </a:r>
            <a:r>
              <a:rPr lang="en-US" sz="1000" dirty="0">
                <a:solidFill>
                  <a:schemeClr val="bg2"/>
                </a:solidFill>
                <a:effectLst/>
                <a:latin typeface="Calibri" panose="020F0502020204030204" pitchFamily="34" charset="0"/>
              </a:rPr>
              <a:t> , 44;521–526</a:t>
            </a:r>
          </a:p>
        </p:txBody>
      </p:sp>
      <p:sp>
        <p:nvSpPr>
          <p:cNvPr id="7" name="Action Button: Return 6">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63325" y="1566407"/>
            <a:ext cx="7694875" cy="3847207"/>
          </a:xfrm>
          <a:prstGeom prst="rect">
            <a:avLst/>
          </a:prstGeom>
          <a:noFill/>
        </p:spPr>
        <p:txBody>
          <a:bodyPr wrap="square" rtlCol="0">
            <a:spAutoFit/>
          </a:bodyPr>
          <a:lstStyle/>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GVHD and its treatment hampers T-cell and Ab responses to vaccines</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Children with GVHD are at high risk for VPI (e.g., invasive pneumococcal infections) even late after HCT</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Guidelines recommend postponing </a:t>
            </a:r>
            <a:r>
              <a:rPr lang="en-US" sz="2000" b="1" dirty="0">
                <a:solidFill>
                  <a:schemeClr val="bg2"/>
                </a:solidFill>
                <a:effectLst/>
                <a:latin typeface="Calibri" panose="020F0502020204030204" pitchFamily="34" charset="0"/>
              </a:rPr>
              <a:t>live virus vaccination </a:t>
            </a:r>
            <a:r>
              <a:rPr lang="en-US" sz="2000" dirty="0">
                <a:solidFill>
                  <a:schemeClr val="bg2"/>
                </a:solidFill>
                <a:effectLst/>
                <a:latin typeface="Calibri" panose="020F0502020204030204" pitchFamily="34" charset="0"/>
              </a:rPr>
              <a:t>in patients with GVHD</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Re-consider early revaccination in patients with moderate or severe GVHD </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rPr>
              <a:t>When vaccinating patients with GVHD with inactivated vaccines it may be prudent to measure CD4 and CD19 counts pre -</a:t>
            </a:r>
            <a:r>
              <a:rPr lang="en-US" sz="2000" dirty="0" err="1">
                <a:solidFill>
                  <a:schemeClr val="bg2"/>
                </a:solidFill>
                <a:effectLst/>
                <a:latin typeface="Calibri" panose="020F0502020204030204" pitchFamily="34" charset="0"/>
              </a:rPr>
              <a:t>accination</a:t>
            </a:r>
            <a:r>
              <a:rPr lang="en-US" sz="2000" dirty="0">
                <a:solidFill>
                  <a:schemeClr val="bg2"/>
                </a:solidFill>
                <a:effectLst/>
                <a:latin typeface="Calibri" panose="020F0502020204030204" pitchFamily="34" charset="0"/>
              </a:rPr>
              <a:t> and  specific Ab levels after vaccination to determine level of protection and need for booster immunizations</a:t>
            </a:r>
          </a:p>
          <a:p>
            <a:endParaRPr lang="en-US" dirty="0"/>
          </a:p>
        </p:txBody>
      </p:sp>
      <p:sp>
        <p:nvSpPr>
          <p:cNvPr id="9" name="Action Button: Back or Previous 8">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a:stretch>
            <a:fillRect/>
          </a:stretch>
        </p:blipFill>
        <p:spPr>
          <a:xfrm>
            <a:off x="6887843" y="5583072"/>
            <a:ext cx="1719221" cy="646232"/>
          </a:xfrm>
          <a:prstGeom prst="rect">
            <a:avLst/>
          </a:prstGeom>
        </p:spPr>
      </p:pic>
    </p:spTree>
    <p:extLst>
      <p:ext uri="{BB962C8B-B14F-4D97-AF65-F5344CB8AC3E}">
        <p14:creationId xmlns:p14="http://schemas.microsoft.com/office/powerpoint/2010/main" val="2800988647"/>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Abbreviations</a:t>
            </a:r>
          </a:p>
        </p:txBody>
      </p:sp>
      <p:sp>
        <p:nvSpPr>
          <p:cNvPr id="3" name="Content Placeholder 2"/>
          <p:cNvSpPr>
            <a:spLocks noGrp="1"/>
          </p:cNvSpPr>
          <p:nvPr>
            <p:ph idx="1"/>
          </p:nvPr>
        </p:nvSpPr>
        <p:spPr>
          <a:xfrm>
            <a:off x="727364" y="1363982"/>
            <a:ext cx="7772400" cy="4804064"/>
          </a:xfrm>
        </p:spPr>
        <p:txBody>
          <a:bodyPr>
            <a:normAutofit fontScale="70000" lnSpcReduction="20000"/>
          </a:bodyPr>
          <a:lstStyle/>
          <a:p>
            <a:pPr>
              <a:buFont typeface="Wingdings" panose="05000000000000000000" pitchFamily="2" charset="2"/>
              <a:buChar char="§"/>
            </a:pPr>
            <a:r>
              <a:rPr lang="en-US" sz="2400" b="0" dirty="0"/>
              <a:t>AAP: American Academy of Pediatrics</a:t>
            </a:r>
          </a:p>
          <a:p>
            <a:pPr>
              <a:buFont typeface="Wingdings" panose="05000000000000000000" pitchFamily="2" charset="2"/>
              <a:buChar char="§"/>
            </a:pPr>
            <a:r>
              <a:rPr lang="en-US" dirty="0"/>
              <a:t>ACIP: American Committee on Immunization Practices</a:t>
            </a:r>
            <a:endParaRPr lang="en-US" sz="2400" b="0" dirty="0"/>
          </a:p>
          <a:p>
            <a:pPr>
              <a:buFont typeface="Wingdings" panose="05000000000000000000" pitchFamily="2" charset="2"/>
              <a:buChar char="§"/>
            </a:pPr>
            <a:r>
              <a:rPr lang="en-US" sz="2400" b="0" dirty="0"/>
              <a:t>DTP: diphtheria, tetanus, pertussis; </a:t>
            </a:r>
            <a:r>
              <a:rPr lang="en-US" sz="2400" b="0" dirty="0" err="1"/>
              <a:t>aP</a:t>
            </a:r>
            <a:r>
              <a:rPr lang="en-US" sz="2400" b="0" dirty="0"/>
              <a:t>= acellular pertussis</a:t>
            </a:r>
          </a:p>
          <a:p>
            <a:pPr>
              <a:buFont typeface="Wingdings" panose="05000000000000000000" pitchFamily="2" charset="2"/>
              <a:buChar char="§"/>
            </a:pPr>
            <a:r>
              <a:rPr lang="en-US" dirty="0"/>
              <a:t>GVHD: graft-versus-host disease  </a:t>
            </a:r>
          </a:p>
          <a:p>
            <a:pPr>
              <a:buFont typeface="Wingdings" panose="05000000000000000000" pitchFamily="2" charset="2"/>
              <a:buChar char="§"/>
            </a:pPr>
            <a:r>
              <a:rPr lang="en-US" sz="2400" b="0" dirty="0"/>
              <a:t>Hib: </a:t>
            </a:r>
            <a:r>
              <a:rPr lang="en-US" sz="2400" b="0" i="1" dirty="0" err="1"/>
              <a:t>Haemophilus</a:t>
            </a:r>
            <a:r>
              <a:rPr lang="en-US" sz="2400" b="0" i="1" dirty="0"/>
              <a:t> </a:t>
            </a:r>
            <a:r>
              <a:rPr lang="en-US" sz="2400" b="0" i="1" dirty="0" err="1"/>
              <a:t>influenzae</a:t>
            </a:r>
            <a:r>
              <a:rPr lang="en-US" sz="2400" b="0" i="1" dirty="0"/>
              <a:t> </a:t>
            </a:r>
            <a:r>
              <a:rPr lang="en-US" sz="2400" b="0" dirty="0"/>
              <a:t>type b vaccine</a:t>
            </a:r>
          </a:p>
          <a:p>
            <a:pPr>
              <a:buFont typeface="Wingdings" panose="05000000000000000000" pitchFamily="2" charset="2"/>
              <a:buChar char="§"/>
            </a:pPr>
            <a:r>
              <a:rPr lang="en-US" dirty="0"/>
              <a:t>HCT: Hematopoietic cell transplantation   </a:t>
            </a:r>
          </a:p>
          <a:p>
            <a:pPr>
              <a:buFont typeface="Wingdings" panose="05000000000000000000" pitchFamily="2" charset="2"/>
              <a:buChar char="§"/>
            </a:pPr>
            <a:r>
              <a:rPr lang="en-US" dirty="0"/>
              <a:t>HPV: Human papilloma virus vaccine</a:t>
            </a:r>
          </a:p>
          <a:p>
            <a:pPr>
              <a:buFont typeface="Wingdings" panose="05000000000000000000" pitchFamily="2" charset="2"/>
              <a:buChar char="§"/>
            </a:pPr>
            <a:r>
              <a:rPr lang="en-US" sz="2400" b="0" dirty="0"/>
              <a:t>IIV: inactivated influenza vaccine</a:t>
            </a:r>
          </a:p>
          <a:p>
            <a:pPr>
              <a:buFont typeface="Wingdings" panose="05000000000000000000" pitchFamily="2" charset="2"/>
              <a:buChar char="§"/>
            </a:pPr>
            <a:r>
              <a:rPr lang="en-US" sz="2400" b="0" dirty="0"/>
              <a:t>IST: immunosuppressive therapy</a:t>
            </a:r>
          </a:p>
          <a:p>
            <a:pPr>
              <a:buFont typeface="Wingdings" panose="05000000000000000000" pitchFamily="2" charset="2"/>
              <a:buChar char="§"/>
            </a:pPr>
            <a:r>
              <a:rPr lang="en-US" dirty="0"/>
              <a:t>IVIG: intravenous immunoglobulin</a:t>
            </a:r>
          </a:p>
          <a:p>
            <a:pPr>
              <a:buFont typeface="Wingdings" panose="05000000000000000000" pitchFamily="2" charset="2"/>
              <a:buChar char="§"/>
            </a:pPr>
            <a:r>
              <a:rPr lang="en-US" sz="2400" b="0" dirty="0"/>
              <a:t>LAIV: live attenuated influenza vaccine</a:t>
            </a:r>
          </a:p>
          <a:p>
            <a:pPr>
              <a:buFont typeface="Wingdings" panose="05000000000000000000" pitchFamily="2" charset="2"/>
              <a:buChar char="§"/>
            </a:pPr>
            <a:r>
              <a:rPr lang="en-US" sz="2400" b="0" dirty="0"/>
              <a:t>MMR: measles, mumps, rubella vaccine</a:t>
            </a:r>
          </a:p>
          <a:p>
            <a:pPr>
              <a:buFont typeface="Wingdings" panose="05000000000000000000" pitchFamily="2" charset="2"/>
              <a:buChar char="§"/>
            </a:pPr>
            <a:r>
              <a:rPr lang="en-US" sz="2400" b="0" dirty="0"/>
              <a:t>PCV13: 13 </a:t>
            </a:r>
            <a:r>
              <a:rPr lang="en-US" sz="2400" b="0" dirty="0" err="1"/>
              <a:t>valent</a:t>
            </a:r>
            <a:r>
              <a:rPr lang="en-US" sz="2400" b="0" dirty="0"/>
              <a:t> pneumococcal conjugate vaccine</a:t>
            </a:r>
          </a:p>
          <a:p>
            <a:pPr>
              <a:buFont typeface="Wingdings" panose="05000000000000000000" pitchFamily="2" charset="2"/>
              <a:buChar char="§"/>
            </a:pPr>
            <a:r>
              <a:rPr lang="en-US" sz="2400" b="0" dirty="0"/>
              <a:t>PPSV23: 23 </a:t>
            </a:r>
            <a:r>
              <a:rPr lang="en-US" sz="2400" b="0" dirty="0" err="1"/>
              <a:t>valent</a:t>
            </a:r>
            <a:r>
              <a:rPr lang="en-US" sz="2400" b="0" dirty="0"/>
              <a:t> pneumococcal polysaccharide vaccine</a:t>
            </a:r>
          </a:p>
          <a:p>
            <a:pPr>
              <a:buFont typeface="Wingdings" panose="05000000000000000000" pitchFamily="2" charset="2"/>
              <a:buChar char="§"/>
            </a:pPr>
            <a:r>
              <a:rPr lang="en-US" sz="2400" b="0" dirty="0"/>
              <a:t>VPI: vaccine preventable infections</a:t>
            </a:r>
          </a:p>
          <a:p>
            <a:pPr>
              <a:buFont typeface="Wingdings" panose="05000000000000000000" pitchFamily="2" charset="2"/>
              <a:buChar char="§"/>
            </a:pPr>
            <a:r>
              <a:rPr lang="en-US" dirty="0"/>
              <a:t>VAR: Varicella vaccine </a:t>
            </a:r>
          </a:p>
          <a:p>
            <a:pPr>
              <a:buFont typeface="Wingdings" panose="05000000000000000000" pitchFamily="2" charset="2"/>
              <a:buChar char="§"/>
            </a:pPr>
            <a:r>
              <a:rPr lang="en-US" dirty="0"/>
              <a:t>ZOS: Zoster vaccine </a:t>
            </a:r>
          </a:p>
        </p:txBody>
      </p:sp>
      <p:sp>
        <p:nvSpPr>
          <p:cNvPr id="4" name="Action Button: Back or Previous 3">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294652"/>
      </p:ext>
    </p:extLst>
  </p:cSld>
  <p:clrMapOvr>
    <a:masterClrMapping/>
  </p:clrMapOvr>
  <p:transition>
    <p:zo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8</a:t>
            </a:r>
            <a:br>
              <a:rPr lang="en-US" dirty="0"/>
            </a:br>
            <a:r>
              <a:rPr lang="en-US" dirty="0"/>
              <a:t>Case Presentation: meet Emily  </a:t>
            </a:r>
          </a:p>
        </p:txBody>
      </p:sp>
      <p:sp>
        <p:nvSpPr>
          <p:cNvPr id="3" name="Content Placeholder 2"/>
          <p:cNvSpPr>
            <a:spLocks noGrp="1"/>
          </p:cNvSpPr>
          <p:nvPr>
            <p:ph idx="1"/>
          </p:nvPr>
        </p:nvSpPr>
        <p:spPr>
          <a:xfrm>
            <a:off x="685800" y="1465809"/>
            <a:ext cx="7772400" cy="4572000"/>
          </a:xfrm>
        </p:spPr>
        <p:txBody>
          <a:bodyPr/>
          <a:lstStyle/>
          <a:p>
            <a:r>
              <a:rPr lang="en-US" dirty="0">
                <a:cs typeface="Times New Roman" panose="02020603050405020304" pitchFamily="18" charset="0"/>
              </a:rPr>
              <a:t>Emily is a 10 year old female, s/p MUD BMT for MDS  </a:t>
            </a:r>
          </a:p>
          <a:p>
            <a:r>
              <a:rPr lang="en-US" dirty="0">
                <a:cs typeface="Times New Roman" panose="02020603050405020304" pitchFamily="18" charset="0"/>
              </a:rPr>
              <a:t>One month post–HCT she developed severe transplant-associated thrombotic microangiopathy (TMA) with multiorgan failure and started treatment with eculizumab, once weekly</a:t>
            </a:r>
          </a:p>
          <a:p>
            <a:r>
              <a:rPr lang="en-US" dirty="0">
                <a:cs typeface="Times New Roman" panose="02020603050405020304" pitchFamily="18" charset="0"/>
              </a:rPr>
              <a:t>Emily is now 6 months post transplant, last dose of </a:t>
            </a:r>
            <a:r>
              <a:rPr lang="en-US" dirty="0" err="1">
                <a:cs typeface="Times New Roman" panose="02020603050405020304" pitchFamily="18" charset="0"/>
              </a:rPr>
              <a:t>eculizumab</a:t>
            </a:r>
            <a:r>
              <a:rPr lang="en-US" dirty="0">
                <a:cs typeface="Times New Roman" panose="02020603050405020304" pitchFamily="18" charset="0"/>
              </a:rPr>
              <a:t> was a month ago </a:t>
            </a:r>
          </a:p>
          <a:p>
            <a:pPr marL="0" indent="0">
              <a:buNone/>
            </a:pPr>
            <a:r>
              <a:rPr lang="en-US" dirty="0">
                <a:cs typeface="Times New Roman" panose="02020603050405020304" pitchFamily="18" charset="0"/>
              </a:rPr>
              <a:t>  </a:t>
            </a:r>
          </a:p>
        </p:txBody>
      </p:sp>
      <p:sp>
        <p:nvSpPr>
          <p:cNvPr id="5" name="Action Button: Back or Previous 4">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6887843" y="5583072"/>
            <a:ext cx="1719221" cy="646232"/>
          </a:xfrm>
          <a:prstGeom prst="rect">
            <a:avLst/>
          </a:prstGeom>
        </p:spPr>
      </p:pic>
    </p:spTree>
    <p:extLst>
      <p:ext uri="{BB962C8B-B14F-4D97-AF65-F5344CB8AC3E}">
        <p14:creationId xmlns:p14="http://schemas.microsoft.com/office/powerpoint/2010/main" val="3458728874"/>
      </p:ext>
    </p:extLst>
  </p:cSld>
  <p:clrMapOvr>
    <a:masterClrMapping/>
  </p:clrMapOvr>
  <p:transition>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Question 8</a:t>
            </a:r>
          </a:p>
        </p:txBody>
      </p:sp>
      <p:sp>
        <p:nvSpPr>
          <p:cNvPr id="3" name="Content Placeholder 2"/>
          <p:cNvSpPr>
            <a:spLocks noGrp="1"/>
          </p:cNvSpPr>
          <p:nvPr>
            <p:ph idx="1"/>
          </p:nvPr>
        </p:nvSpPr>
        <p:spPr>
          <a:xfrm>
            <a:off x="816426" y="1467253"/>
            <a:ext cx="7772401" cy="4824845"/>
          </a:xfrm>
        </p:spPr>
        <p:txBody>
          <a:bodyPr>
            <a:normAutofit fontScale="92500" lnSpcReduction="10000"/>
          </a:bodyPr>
          <a:lstStyle/>
          <a:p>
            <a:pPr marL="0" indent="0">
              <a:buNone/>
            </a:pPr>
            <a:r>
              <a:rPr lang="en-US" sz="2000" dirty="0"/>
              <a:t>Which are the specific recommendations regarding immunization after HCT and eculizumab for 10 year old Emily? </a:t>
            </a:r>
          </a:p>
          <a:p>
            <a:pPr marL="0" indent="0">
              <a:buNone/>
            </a:pPr>
            <a:r>
              <a:rPr lang="en-US" sz="2000" dirty="0"/>
              <a:t>(</a:t>
            </a:r>
            <a:r>
              <a:rPr lang="en-US" sz="2000" dirty="0">
                <a:solidFill>
                  <a:schemeClr val="bg2"/>
                </a:solidFill>
              </a:rPr>
              <a:t>Multiple answers possible)</a:t>
            </a:r>
          </a:p>
          <a:p>
            <a:pPr marL="0" indent="0">
              <a:buNone/>
            </a:pPr>
            <a:endParaRPr lang="en-US" sz="2000" dirty="0"/>
          </a:p>
          <a:p>
            <a:pPr marL="0" indent="0">
              <a:buNone/>
            </a:pPr>
            <a:r>
              <a:rPr lang="en-US" sz="2000" dirty="0"/>
              <a:t>Proceed with routine vaccinations post-HCT, as no special vaccines are recommended since the last dose of eculizumab was one month ago </a:t>
            </a:r>
          </a:p>
          <a:p>
            <a:pPr marL="0" indent="0">
              <a:buNone/>
            </a:pPr>
            <a:endParaRPr lang="en-US" sz="2000" dirty="0"/>
          </a:p>
          <a:p>
            <a:pPr marL="0" indent="0">
              <a:buNone/>
            </a:pPr>
            <a:r>
              <a:rPr lang="en-US" sz="2000" dirty="0"/>
              <a:t>Protective titers to meningococcal vaccines should be obtained a month after the final dose of eculizumab</a:t>
            </a:r>
          </a:p>
          <a:p>
            <a:pPr marL="0" indent="0">
              <a:buNone/>
            </a:pPr>
            <a:endParaRPr lang="en-US" sz="2000" dirty="0"/>
          </a:p>
          <a:p>
            <a:pPr marL="0" indent="0">
              <a:buNone/>
            </a:pPr>
            <a:r>
              <a:rPr lang="en-US" sz="2000" dirty="0"/>
              <a:t>Immunization for both Men ACWY </a:t>
            </a:r>
            <a:r>
              <a:rPr lang="en-US" sz="2000" b="1" dirty="0"/>
              <a:t>and </a:t>
            </a:r>
            <a:r>
              <a:rPr lang="en-US" sz="2000" dirty="0"/>
              <a:t>B serotypes is recommended</a:t>
            </a:r>
          </a:p>
          <a:p>
            <a:pPr marL="0" indent="0">
              <a:buNone/>
            </a:pPr>
            <a:endParaRPr lang="en-US" sz="2000" dirty="0"/>
          </a:p>
          <a:p>
            <a:pPr marL="0" indent="0">
              <a:buNone/>
            </a:pPr>
            <a:r>
              <a:rPr lang="en-US" sz="2000" dirty="0"/>
              <a:t>MenB-4c (</a:t>
            </a:r>
            <a:r>
              <a:rPr lang="en-US" sz="2000" dirty="0" err="1"/>
              <a:t>Bexsero</a:t>
            </a:r>
            <a:r>
              <a:rPr lang="en-US" sz="2000" dirty="0"/>
              <a:t>®) is approved only for children ≥16 years of age and thus is not recommended for Emily </a:t>
            </a:r>
          </a:p>
          <a:p>
            <a:pPr marL="0" indent="0">
              <a:buNone/>
            </a:pPr>
            <a:r>
              <a:rPr lang="en-US" sz="2000" dirty="0"/>
              <a:t> </a:t>
            </a:r>
          </a:p>
          <a:p>
            <a:pPr marL="0" indent="0">
              <a:buNone/>
            </a:pPr>
            <a:endParaRPr lang="en-US" sz="2000" dirty="0"/>
          </a:p>
        </p:txBody>
      </p:sp>
      <p:sp>
        <p:nvSpPr>
          <p:cNvPr id="7" name="Rounded Rectangle 6">
            <a:hlinkClick r:id="rId3" action="ppaction://hlinksldjump"/>
          </p:cNvPr>
          <p:cNvSpPr/>
          <p:nvPr/>
        </p:nvSpPr>
        <p:spPr bwMode="auto">
          <a:xfrm>
            <a:off x="383722" y="2745827"/>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A</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8" name="Rounded Rectangle 7">
            <a:hlinkClick r:id="rId4" action="ppaction://hlinksldjump"/>
          </p:cNvPr>
          <p:cNvSpPr/>
          <p:nvPr/>
        </p:nvSpPr>
        <p:spPr bwMode="auto">
          <a:xfrm>
            <a:off x="383722" y="3685161"/>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B</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9" name="Rounded Rectangle 8">
            <a:hlinkClick r:id="rId5" action="ppaction://hlinksldjump"/>
          </p:cNvPr>
          <p:cNvSpPr/>
          <p:nvPr/>
        </p:nvSpPr>
        <p:spPr bwMode="auto">
          <a:xfrm>
            <a:off x="383722" y="4507632"/>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C</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10" name="Rounded Rectangle 9">
            <a:hlinkClick r:id="rId5" action="ppaction://hlinksldjump"/>
          </p:cNvPr>
          <p:cNvSpPr/>
          <p:nvPr/>
        </p:nvSpPr>
        <p:spPr bwMode="auto">
          <a:xfrm>
            <a:off x="383722" y="5260431"/>
            <a:ext cx="342901" cy="347472"/>
          </a:xfrm>
          <a:prstGeom prst="roundRect">
            <a:avLst/>
          </a:prstGeom>
          <a:solidFill>
            <a:schemeClr val="bg1">
              <a:lumMod val="20000"/>
              <a:lumOff val="80000"/>
            </a:schemeClr>
          </a:solidFill>
          <a:ln w="190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u="sng" dirty="0">
                <a:solidFill>
                  <a:srgbClr val="0000FF"/>
                </a:solidFill>
                <a:effectLst/>
                <a:latin typeface="Calibri" panose="020F0502020204030204" pitchFamily="34" charset="0"/>
              </a:rPr>
              <a:t>D</a:t>
            </a:r>
            <a:endParaRPr kumimoji="0" lang="en-US" sz="2000" b="1" i="0" u="sng" strike="noStrike" cap="none" normalizeH="0" baseline="0" dirty="0">
              <a:ln>
                <a:noFill/>
              </a:ln>
              <a:solidFill>
                <a:srgbClr val="0000FF"/>
              </a:solidFill>
              <a:effectLst/>
              <a:latin typeface="Calibri" panose="020F0502020204030204" pitchFamily="34" charset="0"/>
            </a:endParaRPr>
          </a:p>
        </p:txBody>
      </p:sp>
      <p:sp>
        <p:nvSpPr>
          <p:cNvPr id="11" name="Action Button: Back or Previous 4">
            <a:hlinkClick r:id="" action="ppaction://hlinkshowjump?jump=nextslide" highlightClick="1"/>
            <a:extLst>
              <a:ext uri="{FF2B5EF4-FFF2-40B4-BE49-F238E27FC236}">
                <a16:creationId xmlns:a16="http://schemas.microsoft.com/office/drawing/2014/main" id="{752CC227-B3AD-493B-BF5B-D6B5AE08E7AE}"/>
              </a:ext>
            </a:extLst>
          </p:cNvPr>
          <p:cNvSpPr/>
          <p:nvPr/>
        </p:nvSpPr>
        <p:spPr>
          <a:xfrm rot="10800000">
            <a:off x="8458200" y="6235647"/>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979090"/>
      </p:ext>
    </p:extLst>
  </p:cSld>
  <p:clrMapOvr>
    <a:masterClrMapping/>
  </p:clrMapOvr>
  <p:transition>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200"/>
              </a:spcBef>
            </a:pPr>
            <a:r>
              <a:rPr lang="en-US" dirty="0"/>
              <a:t>A. No special recommendations are required since the last dose was a month ago: </a:t>
            </a:r>
            <a:r>
              <a:rPr lang="en-US" dirty="0">
                <a:solidFill>
                  <a:srgbClr val="FF0000"/>
                </a:solidFill>
              </a:rPr>
              <a:t>Incorrect</a:t>
            </a:r>
            <a:r>
              <a:rPr lang="en-US" dirty="0"/>
              <a:t>    </a:t>
            </a:r>
          </a:p>
        </p:txBody>
      </p:sp>
      <p:sp>
        <p:nvSpPr>
          <p:cNvPr id="6" name="TextBox 5">
            <a:hlinkClick r:id="rId3"/>
          </p:cNvPr>
          <p:cNvSpPr txBox="1"/>
          <p:nvPr/>
        </p:nvSpPr>
        <p:spPr>
          <a:xfrm>
            <a:off x="578624" y="6130636"/>
            <a:ext cx="6619009" cy="553998"/>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cs typeface="Calibri" panose="020F0502020204030204" pitchFamily="34" charset="0"/>
              </a:rPr>
              <a:t>Benamu</a:t>
            </a:r>
            <a:r>
              <a:rPr lang="en-US" sz="1000" dirty="0">
                <a:solidFill>
                  <a:schemeClr val="bg2"/>
                </a:solidFill>
                <a:effectLst/>
                <a:latin typeface="Calibri" panose="020F0502020204030204" pitchFamily="34" charset="0"/>
                <a:cs typeface="Calibri" panose="020F0502020204030204" pitchFamily="34" charset="0"/>
              </a:rPr>
              <a:t> E, Montoya JG. Infections associated with the use of </a:t>
            </a:r>
            <a:r>
              <a:rPr lang="en-US" sz="1000" dirty="0" err="1">
                <a:solidFill>
                  <a:schemeClr val="bg2"/>
                </a:solidFill>
                <a:effectLst/>
                <a:latin typeface="Calibri" panose="020F0502020204030204" pitchFamily="34" charset="0"/>
                <a:cs typeface="Calibri" panose="020F0502020204030204" pitchFamily="34" charset="0"/>
              </a:rPr>
              <a:t>eculizumab</a:t>
            </a:r>
            <a:r>
              <a:rPr lang="en-US" sz="1000" dirty="0">
                <a:solidFill>
                  <a:schemeClr val="bg2"/>
                </a:solidFill>
                <a:effectLst/>
                <a:latin typeface="Calibri" panose="020F0502020204030204" pitchFamily="34" charset="0"/>
                <a:cs typeface="Calibri" panose="020F0502020204030204" pitchFamily="34" charset="0"/>
              </a:rPr>
              <a:t>: recommendations for prevention and prophylaxis. Current opinion in infectious diseases 2016;29:319-29. </a:t>
            </a:r>
          </a:p>
          <a:p>
            <a:endParaRPr lang="en-US" sz="1000" dirty="0">
              <a:solidFill>
                <a:schemeClr val="bg2"/>
              </a:solidFill>
              <a:effectLst/>
              <a:latin typeface="Calibri" panose="020F0502020204030204" pitchFamily="34" charset="0"/>
              <a:cs typeface="Calibri" panose="020F0502020204030204" pitchFamily="34" charset="0"/>
            </a:endParaRPr>
          </a:p>
        </p:txBody>
      </p:sp>
      <p:sp>
        <p:nvSpPr>
          <p:cNvPr id="7" name="Action Button: Return 6">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1435471"/>
            <a:ext cx="7588628" cy="5447645"/>
          </a:xfrm>
          <a:prstGeom prst="rect">
            <a:avLst/>
          </a:prstGeom>
          <a:noFill/>
        </p:spPr>
        <p:txBody>
          <a:bodyPr wrap="square" rtlCol="0">
            <a:spAutoFit/>
          </a:bodyPr>
          <a:lstStyle/>
          <a:p>
            <a:pPr marL="285750"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Eculizumab (</a:t>
            </a:r>
            <a:r>
              <a:rPr lang="en-US" sz="2000" dirty="0" err="1">
                <a:solidFill>
                  <a:schemeClr val="bg2"/>
                </a:solidFill>
                <a:effectLst/>
                <a:latin typeface="Calibri" panose="020F0502020204030204" pitchFamily="34" charset="0"/>
                <a:cs typeface="Calibri" panose="020F0502020204030204" pitchFamily="34" charset="0"/>
              </a:rPr>
              <a:t>Soliris</a:t>
            </a:r>
            <a:r>
              <a:rPr lang="en-US" sz="2000" dirty="0">
                <a:solidFill>
                  <a:schemeClr val="bg2"/>
                </a:solidFill>
                <a:effectLst/>
                <a:latin typeface="Calibri" panose="020F0502020204030204" pitchFamily="34" charset="0"/>
                <a:cs typeface="Calibri" panose="020F0502020204030204" pitchFamily="34" charset="0"/>
              </a:rPr>
              <a:t>®) is a humanized monoclonal that blocks the cleavage and activity of complement factor 5 (C5) thereby prevent formation of the membrane attack complex (MAC), limiting complement-mediated cell lysis </a:t>
            </a:r>
          </a:p>
          <a:p>
            <a:pPr marL="742950" lvl="1"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The calculated half-life is ~ 10-14 days (mean 272 ± 82 hours)</a:t>
            </a:r>
          </a:p>
          <a:p>
            <a:pPr marL="285750"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Patients receiving eculizumab are reported to have 1,000-2,000 fold higher risk of invasive meningococcal disease </a:t>
            </a:r>
          </a:p>
          <a:p>
            <a:pPr marL="742950" lvl="1"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the background US infection rate is 0.18/100,000</a:t>
            </a:r>
          </a:p>
          <a:p>
            <a:pPr marL="285750"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The risk seems to be highest for up to </a:t>
            </a:r>
            <a:r>
              <a:rPr lang="en-US" sz="2000" b="1" dirty="0">
                <a:solidFill>
                  <a:schemeClr val="bg2"/>
                </a:solidFill>
                <a:effectLst/>
                <a:latin typeface="Calibri" panose="020F0502020204030204" pitchFamily="34" charset="0"/>
                <a:cs typeface="Calibri" panose="020F0502020204030204" pitchFamily="34" charset="0"/>
              </a:rPr>
              <a:t>3 months after the last dose of eculizumab or until normalization of CH50</a:t>
            </a:r>
            <a:r>
              <a:rPr lang="en-US" sz="2000" dirty="0">
                <a:solidFill>
                  <a:schemeClr val="bg2"/>
                </a:solidFill>
                <a:effectLst/>
                <a:latin typeface="Calibri" panose="020F0502020204030204" pitchFamily="34" charset="0"/>
                <a:cs typeface="Calibri" panose="020F0502020204030204" pitchFamily="34" charset="0"/>
              </a:rPr>
              <a:t>, whichever is longer </a:t>
            </a:r>
          </a:p>
          <a:p>
            <a:pPr marL="285750"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Cases of invasive meningococcal disease have occurred despite vaccination </a:t>
            </a:r>
          </a:p>
          <a:p>
            <a:pPr marL="285750" indent="-28575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When clinically possible, it is recommended that patients receiving C5 inhibitors </a:t>
            </a:r>
            <a:r>
              <a:rPr lang="en-US" sz="2000" b="1" dirty="0">
                <a:solidFill>
                  <a:schemeClr val="bg2"/>
                </a:solidFill>
                <a:effectLst/>
                <a:latin typeface="Calibri" panose="020F0502020204030204" pitchFamily="34" charset="0"/>
                <a:cs typeface="Calibri" panose="020F0502020204030204" pitchFamily="34" charset="0"/>
              </a:rPr>
              <a:t>receive both Men ACWY and Men B vaccines at least 2 weeks before the first dose of the C5 inhibitor</a:t>
            </a:r>
          </a:p>
          <a:p>
            <a:pPr>
              <a:buClr>
                <a:srgbClr val="FF0000"/>
              </a:buClr>
            </a:pPr>
            <a:endParaRPr lang="en-US" dirty="0">
              <a:solidFill>
                <a:schemeClr val="bg2"/>
              </a:solidFill>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609650704"/>
      </p:ext>
    </p:extLst>
  </p:cSld>
  <p:clrMapOvr>
    <a:masterClrMapping/>
  </p:clrMapOvr>
  <p:transition>
    <p:zo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buNone/>
            </a:pPr>
            <a:r>
              <a:rPr lang="en-US" dirty="0"/>
              <a:t>B. Titers to meningococcal vaccines should be obtained a month after the final dose: </a:t>
            </a:r>
            <a:r>
              <a:rPr lang="en-US" dirty="0">
                <a:solidFill>
                  <a:srgbClr val="00B050"/>
                </a:solidFill>
              </a:rPr>
              <a:t>Correct</a:t>
            </a:r>
          </a:p>
        </p:txBody>
      </p:sp>
      <p:sp>
        <p:nvSpPr>
          <p:cNvPr id="6" name="TextBox 5">
            <a:hlinkClick r:id="rId3"/>
          </p:cNvPr>
          <p:cNvSpPr txBox="1"/>
          <p:nvPr/>
        </p:nvSpPr>
        <p:spPr>
          <a:xfrm>
            <a:off x="578624" y="6156762"/>
            <a:ext cx="6619009" cy="523220"/>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cs typeface="Calibri" panose="020F0502020204030204" pitchFamily="34" charset="0"/>
              </a:rPr>
              <a:t>Benamu</a:t>
            </a:r>
            <a:r>
              <a:rPr lang="en-US" sz="1000" dirty="0">
                <a:solidFill>
                  <a:schemeClr val="bg2"/>
                </a:solidFill>
                <a:effectLst/>
                <a:latin typeface="Calibri" panose="020F0502020204030204" pitchFamily="34" charset="0"/>
                <a:cs typeface="Calibri" panose="020F0502020204030204" pitchFamily="34" charset="0"/>
              </a:rPr>
              <a:t> E, Montoya JG. Infections associated with the use of </a:t>
            </a:r>
            <a:r>
              <a:rPr lang="en-US" sz="1000" dirty="0" err="1">
                <a:solidFill>
                  <a:schemeClr val="bg2"/>
                </a:solidFill>
                <a:effectLst/>
                <a:latin typeface="Calibri" panose="020F0502020204030204" pitchFamily="34" charset="0"/>
                <a:cs typeface="Calibri" panose="020F0502020204030204" pitchFamily="34" charset="0"/>
              </a:rPr>
              <a:t>eculizumab</a:t>
            </a:r>
            <a:r>
              <a:rPr lang="en-US" sz="1000" dirty="0">
                <a:solidFill>
                  <a:schemeClr val="bg2"/>
                </a:solidFill>
                <a:effectLst/>
                <a:latin typeface="Calibri" panose="020F0502020204030204" pitchFamily="34" charset="0"/>
                <a:cs typeface="Calibri" panose="020F0502020204030204" pitchFamily="34" charset="0"/>
              </a:rPr>
              <a:t>: recommendations for prevention and prophylaxis. Current opinion in infectious diseases 2016;29:319-29. </a:t>
            </a:r>
          </a:p>
          <a:p>
            <a:endParaRPr lang="en-US" sz="800" dirty="0">
              <a:solidFill>
                <a:schemeClr val="bg2"/>
              </a:solidFill>
              <a:effectLst/>
              <a:latin typeface="Calibri" panose="020F0502020204030204" pitchFamily="34" charset="0"/>
              <a:cs typeface="Calibri" panose="020F0502020204030204" pitchFamily="34" charset="0"/>
            </a:endParaRPr>
          </a:p>
        </p:txBody>
      </p:sp>
      <p:sp>
        <p:nvSpPr>
          <p:cNvPr id="7" name="Action Button: Return 6">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13062" y="1364869"/>
            <a:ext cx="7952314" cy="4985980"/>
          </a:xfrm>
          <a:prstGeom prst="rect">
            <a:avLst/>
          </a:prstGeom>
          <a:noFill/>
        </p:spPr>
        <p:txBody>
          <a:bodyPr wrap="square" rtlCol="1">
            <a:spAutoFit/>
          </a:bodyPr>
          <a:lstStyle/>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Patients receiving eculizumab have a higher meningococcal disease rate than the background U.S rate of 0.18/100,000, the risk seems to be highest for the first 3 months after the last eculizumab dose </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Complement dependent bactericidal assays can reliably be measured by use of a serum bactericidal assay with a human (</a:t>
            </a:r>
            <a:r>
              <a:rPr lang="en-US" sz="2000" dirty="0" err="1">
                <a:solidFill>
                  <a:schemeClr val="bg2"/>
                </a:solidFill>
                <a:effectLst/>
                <a:latin typeface="Calibri" panose="020F0502020204030204" pitchFamily="34" charset="0"/>
                <a:cs typeface="Calibri" panose="020F0502020204030204" pitchFamily="34" charset="0"/>
              </a:rPr>
              <a:t>hBSA</a:t>
            </a:r>
            <a:r>
              <a:rPr lang="en-US" sz="2000" dirty="0">
                <a:solidFill>
                  <a:schemeClr val="bg2"/>
                </a:solidFill>
                <a:effectLst/>
                <a:latin typeface="Calibri" panose="020F0502020204030204" pitchFamily="34" charset="0"/>
                <a:cs typeface="Calibri" panose="020F0502020204030204" pitchFamily="34" charset="0"/>
              </a:rPr>
              <a:t>) or rabbit (</a:t>
            </a:r>
            <a:r>
              <a:rPr lang="en-US" sz="2000" dirty="0" err="1">
                <a:solidFill>
                  <a:schemeClr val="bg2"/>
                </a:solidFill>
                <a:effectLst/>
                <a:latin typeface="Calibri" panose="020F0502020204030204" pitchFamily="34" charset="0"/>
                <a:cs typeface="Calibri" panose="020F0502020204030204" pitchFamily="34" charset="0"/>
              </a:rPr>
              <a:t>rBSA</a:t>
            </a:r>
            <a:r>
              <a:rPr lang="en-US" sz="2000" dirty="0">
                <a:solidFill>
                  <a:schemeClr val="bg2"/>
                </a:solidFill>
                <a:effectLst/>
                <a:latin typeface="Calibri" panose="020F0502020204030204" pitchFamily="34" charset="0"/>
                <a:cs typeface="Calibri" panose="020F0502020204030204" pitchFamily="34" charset="0"/>
              </a:rPr>
              <a:t>) complement source </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Titers considered protective against Men ACWY (measured with respect to serogroup A and C activity) include:</a:t>
            </a:r>
          </a:p>
          <a:p>
            <a:pPr marL="800100" lvl="1" indent="-342900">
              <a:buClr>
                <a:schemeClr val="accent1">
                  <a:lumMod val="75000"/>
                </a:schemeClr>
              </a:buClr>
              <a:buFont typeface="Arial" panose="020B0604020202020204" pitchFamily="34" charset="0"/>
              <a:buChar char="•"/>
            </a:pPr>
            <a:r>
              <a:rPr lang="en-US" sz="2000" dirty="0" err="1">
                <a:solidFill>
                  <a:schemeClr val="bg2"/>
                </a:solidFill>
                <a:effectLst/>
                <a:latin typeface="Calibri" panose="020F0502020204030204" pitchFamily="34" charset="0"/>
                <a:cs typeface="Calibri" panose="020F0502020204030204" pitchFamily="34" charset="0"/>
              </a:rPr>
              <a:t>hBSA</a:t>
            </a:r>
            <a:r>
              <a:rPr lang="en-US" sz="2000" dirty="0">
                <a:solidFill>
                  <a:schemeClr val="bg2"/>
                </a:solidFill>
                <a:effectLst/>
                <a:latin typeface="Calibri" panose="020F0502020204030204" pitchFamily="34" charset="0"/>
                <a:cs typeface="Calibri" panose="020F0502020204030204" pitchFamily="34" charset="0"/>
              </a:rPr>
              <a:t> titers ≥ 1:4 </a:t>
            </a:r>
          </a:p>
          <a:p>
            <a:pPr marL="800100" lvl="1" indent="-342900">
              <a:buClr>
                <a:schemeClr val="accent1">
                  <a:lumMod val="75000"/>
                </a:schemeClr>
              </a:buClr>
              <a:buFont typeface="Arial" panose="020B0604020202020204" pitchFamily="34" charset="0"/>
              <a:buChar char="•"/>
            </a:pPr>
            <a:r>
              <a:rPr lang="en-US" sz="2000" dirty="0" err="1">
                <a:solidFill>
                  <a:schemeClr val="bg2"/>
                </a:solidFill>
                <a:effectLst/>
                <a:latin typeface="Calibri" panose="020F0502020204030204" pitchFamily="34" charset="0"/>
                <a:cs typeface="Calibri" panose="020F0502020204030204" pitchFamily="34" charset="0"/>
              </a:rPr>
              <a:t>rBSA</a:t>
            </a:r>
            <a:r>
              <a:rPr lang="en-US" sz="2000" dirty="0">
                <a:solidFill>
                  <a:schemeClr val="bg2"/>
                </a:solidFill>
                <a:effectLst/>
                <a:latin typeface="Calibri" panose="020F0502020204030204" pitchFamily="34" charset="0"/>
                <a:cs typeface="Calibri" panose="020F0502020204030204" pitchFamily="34" charset="0"/>
              </a:rPr>
              <a:t> titers between 1:8 to 1:64</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Consider evaluating protective antibody response by </a:t>
            </a:r>
            <a:r>
              <a:rPr lang="en-US" sz="2000" dirty="0" err="1">
                <a:solidFill>
                  <a:schemeClr val="bg2"/>
                </a:solidFill>
                <a:effectLst/>
                <a:latin typeface="Calibri" panose="020F0502020204030204" pitchFamily="34" charset="0"/>
                <a:cs typeface="Calibri" panose="020F0502020204030204" pitchFamily="34" charset="0"/>
              </a:rPr>
              <a:t>hBSA</a:t>
            </a:r>
            <a:r>
              <a:rPr lang="en-US" sz="2000" dirty="0">
                <a:solidFill>
                  <a:schemeClr val="bg2"/>
                </a:solidFill>
                <a:effectLst/>
                <a:latin typeface="Calibri" panose="020F0502020204030204" pitchFamily="34" charset="0"/>
                <a:cs typeface="Calibri" panose="020F0502020204030204" pitchFamily="34" charset="0"/>
              </a:rPr>
              <a:t> titers to both </a:t>
            </a:r>
            <a:r>
              <a:rPr lang="en-US" sz="2000" dirty="0" err="1">
                <a:solidFill>
                  <a:schemeClr val="bg2"/>
                </a:solidFill>
                <a:effectLst/>
                <a:latin typeface="Calibri" panose="020F0502020204030204" pitchFamily="34" charset="0"/>
                <a:cs typeface="Calibri" panose="020F0502020204030204" pitchFamily="34" charset="0"/>
              </a:rPr>
              <a:t>MenACWY</a:t>
            </a:r>
            <a:r>
              <a:rPr lang="en-US" sz="2000" dirty="0">
                <a:solidFill>
                  <a:schemeClr val="bg2"/>
                </a:solidFill>
                <a:effectLst/>
                <a:latin typeface="Calibri" panose="020F0502020204030204" pitchFamily="34" charset="0"/>
                <a:cs typeface="Calibri" panose="020F0502020204030204" pitchFamily="34" charset="0"/>
              </a:rPr>
              <a:t> and </a:t>
            </a:r>
            <a:r>
              <a:rPr lang="en-US" sz="2000" dirty="0" err="1">
                <a:solidFill>
                  <a:schemeClr val="bg2"/>
                </a:solidFill>
                <a:effectLst/>
                <a:latin typeface="Calibri" panose="020F0502020204030204" pitchFamily="34" charset="0"/>
                <a:cs typeface="Calibri" panose="020F0502020204030204" pitchFamily="34" charset="0"/>
              </a:rPr>
              <a:t>MenB</a:t>
            </a:r>
            <a:r>
              <a:rPr lang="en-US" sz="2000" dirty="0">
                <a:solidFill>
                  <a:schemeClr val="bg2"/>
                </a:solidFill>
                <a:effectLst/>
                <a:latin typeface="Calibri" panose="020F0502020204030204" pitchFamily="34" charset="0"/>
                <a:cs typeface="Calibri" panose="020F0502020204030204" pitchFamily="34" charset="0"/>
              </a:rPr>
              <a:t> vaccines one month after the last dose to determine immune response.  </a:t>
            </a:r>
          </a:p>
          <a:p>
            <a:pPr marL="342900" indent="-342900">
              <a:buClr>
                <a:schemeClr val="accent1">
                  <a:lumMod val="75000"/>
                </a:schemeClr>
              </a:buClr>
              <a:buFont typeface="Arial" panose="020B0604020202020204" pitchFamily="34" charset="0"/>
              <a:buChar char="•"/>
            </a:pPr>
            <a:r>
              <a:rPr lang="en-US" sz="2000" dirty="0">
                <a:solidFill>
                  <a:schemeClr val="bg2"/>
                </a:solidFill>
                <a:effectLst/>
                <a:latin typeface="Calibri" panose="020F0502020204030204" pitchFamily="34" charset="0"/>
                <a:cs typeface="Calibri" panose="020F0502020204030204" pitchFamily="34" charset="0"/>
              </a:rPr>
              <a:t>Some centers also follow CH50 to guide vaccination and antimicrobial prophylaxis strategies</a:t>
            </a:r>
          </a:p>
          <a:p>
            <a:pPr>
              <a:buClr>
                <a:srgbClr val="FF0000"/>
              </a:buClr>
            </a:pPr>
            <a:endParaRPr lang="en-US" sz="1800" dirty="0">
              <a:solidFill>
                <a:schemeClr val="bg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7559860"/>
      </p:ext>
    </p:extLst>
  </p:cSld>
  <p:clrMapOvr>
    <a:masterClrMapping/>
  </p:clrMapOvr>
  <p:transition>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3021"/>
            <a:ext cx="7772400" cy="914400"/>
          </a:xfrm>
        </p:spPr>
        <p:txBody>
          <a:bodyPr>
            <a:noAutofit/>
          </a:bodyPr>
          <a:lstStyle/>
          <a:p>
            <a:pPr marL="0" indent="0">
              <a:buNone/>
            </a:pPr>
            <a:r>
              <a:rPr lang="en-US" dirty="0"/>
              <a:t>C. Immunization for both Men ACWY and B serotypes is recommended: </a:t>
            </a:r>
            <a:r>
              <a:rPr lang="en-US" dirty="0">
                <a:solidFill>
                  <a:srgbClr val="00B050"/>
                </a:solidFill>
              </a:rPr>
              <a:t>Correct</a:t>
            </a:r>
          </a:p>
        </p:txBody>
      </p:sp>
      <p:sp>
        <p:nvSpPr>
          <p:cNvPr id="6" name="TextBox 5">
            <a:hlinkClick r:id="rId3"/>
          </p:cNvPr>
          <p:cNvSpPr txBox="1"/>
          <p:nvPr/>
        </p:nvSpPr>
        <p:spPr>
          <a:xfrm>
            <a:off x="530728" y="6117288"/>
            <a:ext cx="6619009" cy="707886"/>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cs typeface="Calibri" panose="020F0502020204030204" pitchFamily="34" charset="0"/>
              </a:rPr>
              <a:t>Benamu</a:t>
            </a:r>
            <a:r>
              <a:rPr lang="en-US" sz="1000" dirty="0">
                <a:solidFill>
                  <a:schemeClr val="bg2"/>
                </a:solidFill>
                <a:effectLst/>
                <a:latin typeface="Calibri" panose="020F0502020204030204" pitchFamily="34" charset="0"/>
                <a:cs typeface="Calibri" panose="020F0502020204030204" pitchFamily="34" charset="0"/>
              </a:rPr>
              <a:t> E, Montoya JG. Infections associated with the use of </a:t>
            </a:r>
            <a:r>
              <a:rPr lang="en-US" sz="1000" dirty="0" err="1">
                <a:solidFill>
                  <a:schemeClr val="bg2"/>
                </a:solidFill>
                <a:effectLst/>
                <a:latin typeface="Calibri" panose="020F0502020204030204" pitchFamily="34" charset="0"/>
                <a:cs typeface="Calibri" panose="020F0502020204030204" pitchFamily="34" charset="0"/>
              </a:rPr>
              <a:t>eculizumab</a:t>
            </a:r>
            <a:r>
              <a:rPr lang="en-US" sz="1000" dirty="0">
                <a:solidFill>
                  <a:schemeClr val="bg2"/>
                </a:solidFill>
                <a:effectLst/>
                <a:latin typeface="Calibri" panose="020F0502020204030204" pitchFamily="34" charset="0"/>
                <a:cs typeface="Calibri" panose="020F0502020204030204" pitchFamily="34" charset="0"/>
              </a:rPr>
              <a:t>: recommendations for prevention and prophylaxis. Current opinion in infectious diseases 2016;29:319-29. </a:t>
            </a:r>
          </a:p>
          <a:p>
            <a:r>
              <a:rPr lang="en-US" sz="1000" dirty="0" err="1">
                <a:solidFill>
                  <a:schemeClr val="bg2"/>
                </a:solidFill>
                <a:effectLst/>
                <a:latin typeface="Calibri" panose="020F0502020204030204" pitchFamily="34" charset="0"/>
                <a:ea typeface="SimHei" panose="02010609060101010101" pitchFamily="49" charset="-122"/>
              </a:rPr>
              <a:t>Parich</a:t>
            </a:r>
            <a:r>
              <a:rPr lang="en-US" sz="1000" dirty="0">
                <a:solidFill>
                  <a:schemeClr val="bg2"/>
                </a:solidFill>
                <a:effectLst/>
                <a:latin typeface="Calibri" panose="020F0502020204030204" pitchFamily="34" charset="0"/>
                <a:ea typeface="SimHei" panose="02010609060101010101" pitchFamily="49" charset="-122"/>
              </a:rPr>
              <a:t> SR, et al. Effectiveness and impact of a reduced infant schedule of 4CMenB vaccine against group B meningococcal disease in England: a national observational cohort study. Lancet 2016 Dec 3;388(10061):2775-2782</a:t>
            </a:r>
            <a:endParaRPr lang="en-US" sz="1000" dirty="0">
              <a:solidFill>
                <a:schemeClr val="bg2"/>
              </a:solidFill>
              <a:effectLst/>
              <a:latin typeface="Calibri" panose="020F0502020204030204" pitchFamily="34" charset="0"/>
              <a:cs typeface="Calibri" panose="020F0502020204030204" pitchFamily="34" charset="0"/>
            </a:endParaRPr>
          </a:p>
        </p:txBody>
      </p:sp>
      <p:sp>
        <p:nvSpPr>
          <p:cNvPr id="7" name="Action Button: Return 6">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0890" y="1305687"/>
            <a:ext cx="8012381" cy="4832092"/>
          </a:xfrm>
          <a:prstGeom prst="rect">
            <a:avLst/>
          </a:prstGeom>
          <a:noFill/>
        </p:spPr>
        <p:txBody>
          <a:bodyPr wrap="square" rtlCol="1">
            <a:spAutoFit/>
          </a:bodyPr>
          <a:lstStyle/>
          <a:p>
            <a:pPr marL="285750" indent="-285750">
              <a:buClr>
                <a:schemeClr val="accent1">
                  <a:lumMod val="75000"/>
                </a:schemeClr>
              </a:buClr>
              <a:buFont typeface="Arial" panose="020B0604020202020204" pitchFamily="34" charset="0"/>
              <a:buChar char="•"/>
            </a:pPr>
            <a:r>
              <a:rPr lang="en-US" sz="1800" dirty="0" err="1">
                <a:solidFill>
                  <a:schemeClr val="bg2"/>
                </a:solidFill>
                <a:effectLst/>
                <a:latin typeface="Calibri" panose="020F0502020204030204" pitchFamily="34" charset="0"/>
                <a:cs typeface="Calibri" panose="020F0502020204030204" pitchFamily="34" charset="0"/>
              </a:rPr>
              <a:t>Eculizumab</a:t>
            </a:r>
            <a:r>
              <a:rPr lang="en-US" sz="1800" dirty="0">
                <a:solidFill>
                  <a:schemeClr val="bg2"/>
                </a:solidFill>
                <a:effectLst/>
                <a:latin typeface="Calibri" panose="020F0502020204030204" pitchFamily="34" charset="0"/>
                <a:cs typeface="Calibri" panose="020F0502020204030204" pitchFamily="34" charset="0"/>
              </a:rPr>
              <a:t> (</a:t>
            </a:r>
            <a:r>
              <a:rPr lang="en-US" sz="1800" dirty="0" err="1">
                <a:solidFill>
                  <a:schemeClr val="bg2"/>
                </a:solidFill>
                <a:effectLst/>
                <a:latin typeface="Calibri" panose="020F0502020204030204" pitchFamily="34" charset="0"/>
                <a:cs typeface="Calibri" panose="020F0502020204030204" pitchFamily="34" charset="0"/>
              </a:rPr>
              <a:t>Soliris</a:t>
            </a:r>
            <a:r>
              <a:rPr lang="en-US" sz="1800" dirty="0">
                <a:solidFill>
                  <a:schemeClr val="bg2"/>
                </a:solidFill>
                <a:effectLst/>
                <a:latin typeface="Calibri" panose="020F0502020204030204" pitchFamily="34" charset="0"/>
                <a:cs typeface="Calibri" panose="020F0502020204030204" pitchFamily="34" charset="0"/>
              </a:rPr>
              <a:t>®) is a humanized monoclonal that blocks the cleavage and activity of complement factor 5 (C5), limiting complement-mediated cell lysis </a:t>
            </a:r>
          </a:p>
          <a:p>
            <a:pPr marL="285750" indent="-28575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Patients receiving eculizumab has 10,000 times higher meningococcal disease rate than the background U.S rate of 0.18/100,000, the risk is higher for up to 3 months post the last dose </a:t>
            </a:r>
          </a:p>
          <a:p>
            <a:pPr marL="285750" indent="-28575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In patients receiving eculizumab, immunization with </a:t>
            </a:r>
            <a:r>
              <a:rPr lang="en-US" sz="1800" b="1" dirty="0">
                <a:solidFill>
                  <a:schemeClr val="bg2"/>
                </a:solidFill>
                <a:effectLst/>
                <a:latin typeface="Calibri" panose="020F0502020204030204" pitchFamily="34" charset="0"/>
                <a:cs typeface="Calibri" panose="020F0502020204030204" pitchFamily="34" charset="0"/>
              </a:rPr>
              <a:t>both meningococcal ACWY and B serotypes is recommended</a:t>
            </a:r>
            <a:r>
              <a:rPr lang="en-US" sz="1800" dirty="0">
                <a:solidFill>
                  <a:schemeClr val="bg2"/>
                </a:solidFill>
                <a:effectLst/>
                <a:latin typeface="Calibri" panose="020F0502020204030204" pitchFamily="34" charset="0"/>
                <a:cs typeface="Calibri" panose="020F0502020204030204" pitchFamily="34" charset="0"/>
              </a:rPr>
              <a:t>:</a:t>
            </a:r>
            <a:endParaRPr lang="en-US" sz="1800" b="1" dirty="0">
              <a:solidFill>
                <a:schemeClr val="bg2"/>
              </a:solidFill>
              <a:effectLst/>
              <a:latin typeface="Calibri" panose="020F0502020204030204" pitchFamily="34" charset="0"/>
              <a:cs typeface="Calibri" panose="020F0502020204030204" pitchFamily="34" charset="0"/>
            </a:endParaRPr>
          </a:p>
          <a:p>
            <a:pPr marL="285750" indent="-285750">
              <a:buClr>
                <a:schemeClr val="accent1">
                  <a:lumMod val="75000"/>
                </a:schemeClr>
              </a:buClr>
              <a:buFont typeface="Arial" panose="020B0604020202020204" pitchFamily="34" charset="0"/>
              <a:buChar cha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800" dirty="0">
              <a:solidFill>
                <a:schemeClr val="bg2"/>
              </a:solidFill>
              <a:effectLst/>
              <a:latin typeface="Calibri" panose="020F0502020204030204" pitchFamily="34" charset="0"/>
            </a:endParaRPr>
          </a:p>
          <a:p>
            <a:pPr>
              <a:buClr>
                <a:schemeClr val="accent1">
                  <a:lumMod val="75000"/>
                </a:schemeClr>
              </a:buClr>
            </a:pPr>
            <a:endParaRPr lang="en-US" sz="1400" dirty="0">
              <a:solidFill>
                <a:schemeClr val="bg2"/>
              </a:solidFill>
              <a:effectLst/>
              <a:latin typeface="Calibri" panose="020F0502020204030204" pitchFamily="34" charset="0"/>
            </a:endParaRPr>
          </a:p>
          <a:p>
            <a:pPr>
              <a:buClr>
                <a:schemeClr val="accent1">
                  <a:lumMod val="75000"/>
                </a:schemeClr>
              </a:buClr>
            </a:pPr>
            <a:r>
              <a:rPr lang="en-US" sz="1400" dirty="0">
                <a:solidFill>
                  <a:schemeClr val="bg2"/>
                </a:solidFill>
                <a:effectLst/>
                <a:latin typeface="Calibri" panose="020F0502020204030204" pitchFamily="34" charset="0"/>
              </a:rPr>
              <a:t>* Number of doses will </a:t>
            </a:r>
            <a:r>
              <a:rPr lang="en-US" sz="1400" dirty="0" err="1">
                <a:solidFill>
                  <a:schemeClr val="bg2"/>
                </a:solidFill>
                <a:effectLst/>
                <a:latin typeface="Calibri" panose="020F0502020204030204" pitchFamily="34" charset="0"/>
              </a:rPr>
              <a:t>depdn</a:t>
            </a:r>
            <a:r>
              <a:rPr lang="en-US" sz="1400" dirty="0">
                <a:solidFill>
                  <a:schemeClr val="bg2"/>
                </a:solidFill>
                <a:effectLst/>
                <a:latin typeface="Calibri" panose="020F0502020204030204" pitchFamily="34" charset="0"/>
              </a:rPr>
              <a:t> on age at first dose of vaccine</a:t>
            </a:r>
          </a:p>
          <a:p>
            <a:pPr>
              <a:buClr>
                <a:schemeClr val="accent1">
                  <a:lumMod val="75000"/>
                </a:schemeClr>
              </a:buClr>
            </a:pPr>
            <a:r>
              <a:rPr lang="en-US" sz="1400" dirty="0">
                <a:solidFill>
                  <a:schemeClr val="bg2"/>
                </a:solidFill>
                <a:effectLst/>
                <a:latin typeface="Calibri" panose="020F0502020204030204" pitchFamily="34" charset="0"/>
              </a:rPr>
              <a:t>Note: Use of </a:t>
            </a:r>
            <a:r>
              <a:rPr lang="en-US" sz="1400" dirty="0" err="1">
                <a:solidFill>
                  <a:schemeClr val="bg2"/>
                </a:solidFill>
                <a:effectLst/>
                <a:latin typeface="Calibri" panose="020F0502020204030204" pitchFamily="34" charset="0"/>
              </a:rPr>
              <a:t>MenB</a:t>
            </a:r>
            <a:r>
              <a:rPr lang="en-US" sz="1400" dirty="0">
                <a:solidFill>
                  <a:schemeClr val="bg2"/>
                </a:solidFill>
                <a:effectLst/>
                <a:latin typeface="Calibri" panose="020F0502020204030204" pitchFamily="34" charset="0"/>
              </a:rPr>
              <a:t> in children &lt; 10 years of age is considered off-label in the US, but has been used safely and effectively internationally in younger children at risk for invasive meningococcal B disease</a:t>
            </a:r>
            <a:r>
              <a:rPr lang="en-US" sz="1400" baseline="30000" dirty="0">
                <a:solidFill>
                  <a:schemeClr val="bg2"/>
                </a:solidFill>
                <a:effectLst/>
                <a:latin typeface="Calibri" panose="020F0502020204030204" pitchFamily="34" charset="0"/>
              </a:rPr>
              <a:t>2</a:t>
            </a:r>
            <a:endParaRPr lang="en-US" sz="1400" dirty="0">
              <a:solidFill>
                <a:schemeClr val="bg2"/>
              </a:solidFill>
              <a:effectLst/>
              <a:latin typeface="Calibri" panose="020F0502020204030204" pitchFamily="34" charset="0"/>
              <a:cs typeface="Calibri" panose="020F0502020204030204" pitchFamily="34" charset="0"/>
            </a:endParaRPr>
          </a:p>
        </p:txBody>
      </p:sp>
      <p:sp>
        <p:nvSpPr>
          <p:cNvPr id="11" name="Action Button: Back or Previous 10">
            <a:hlinkClick r:id="rId5" action="ppaction://hlinksldjump"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4">
            <a:extLst>
              <a:ext uri="{FF2B5EF4-FFF2-40B4-BE49-F238E27FC236}">
                <a16:creationId xmlns:a16="http://schemas.microsoft.com/office/drawing/2014/main" id="{22F18C2B-A4B3-4E7D-92C8-044E90A44C98}"/>
              </a:ext>
            </a:extLst>
          </p:cNvPr>
          <p:cNvGraphicFramePr>
            <a:graphicFrameLocks noGrp="1"/>
          </p:cNvGraphicFramePr>
          <p:nvPr>
            <p:extLst>
              <p:ext uri="{D42A27DB-BD31-4B8C-83A1-F6EECF244321}">
                <p14:modId xmlns:p14="http://schemas.microsoft.com/office/powerpoint/2010/main" val="376691013"/>
              </p:ext>
            </p:extLst>
          </p:nvPr>
        </p:nvGraphicFramePr>
        <p:xfrm>
          <a:off x="796438" y="3345854"/>
          <a:ext cx="7589024" cy="1948272"/>
        </p:xfrm>
        <a:graphic>
          <a:graphicData uri="http://schemas.openxmlformats.org/drawingml/2006/table">
            <a:tbl>
              <a:tblPr firstRow="1" bandRow="1">
                <a:tableStyleId>{8EC20E35-A176-4012-BC5E-935CFFF8708E}</a:tableStyleId>
              </a:tblPr>
              <a:tblGrid>
                <a:gridCol w="1405020">
                  <a:extLst>
                    <a:ext uri="{9D8B030D-6E8A-4147-A177-3AD203B41FA5}">
                      <a16:colId xmlns:a16="http://schemas.microsoft.com/office/drawing/2014/main" val="4040114875"/>
                    </a:ext>
                  </a:extLst>
                </a:gridCol>
                <a:gridCol w="1203081">
                  <a:extLst>
                    <a:ext uri="{9D8B030D-6E8A-4147-A177-3AD203B41FA5}">
                      <a16:colId xmlns:a16="http://schemas.microsoft.com/office/drawing/2014/main" val="1842266594"/>
                    </a:ext>
                  </a:extLst>
                </a:gridCol>
                <a:gridCol w="1337671">
                  <a:extLst>
                    <a:ext uri="{9D8B030D-6E8A-4147-A177-3AD203B41FA5}">
                      <a16:colId xmlns:a16="http://schemas.microsoft.com/office/drawing/2014/main" val="531736099"/>
                    </a:ext>
                  </a:extLst>
                </a:gridCol>
                <a:gridCol w="1326796">
                  <a:extLst>
                    <a:ext uri="{9D8B030D-6E8A-4147-A177-3AD203B41FA5}">
                      <a16:colId xmlns:a16="http://schemas.microsoft.com/office/drawing/2014/main" val="876489350"/>
                    </a:ext>
                  </a:extLst>
                </a:gridCol>
                <a:gridCol w="1326796">
                  <a:extLst>
                    <a:ext uri="{9D8B030D-6E8A-4147-A177-3AD203B41FA5}">
                      <a16:colId xmlns:a16="http://schemas.microsoft.com/office/drawing/2014/main" val="2195363870"/>
                    </a:ext>
                  </a:extLst>
                </a:gridCol>
                <a:gridCol w="989660">
                  <a:extLst>
                    <a:ext uri="{9D8B030D-6E8A-4147-A177-3AD203B41FA5}">
                      <a16:colId xmlns:a16="http://schemas.microsoft.com/office/drawing/2014/main" val="3479233247"/>
                    </a:ext>
                  </a:extLst>
                </a:gridCol>
              </a:tblGrid>
              <a:tr h="499560">
                <a:tc>
                  <a:txBody>
                    <a:bodyPr/>
                    <a:lstStyle/>
                    <a:p>
                      <a:r>
                        <a:rPr lang="en-US" sz="1400" dirty="0">
                          <a:latin typeface="Calibri" panose="020F0502020204030204" pitchFamily="34" charset="0"/>
                          <a:cs typeface="Calibri" panose="020F0502020204030204" pitchFamily="34" charset="0"/>
                        </a:rPr>
                        <a:t>Meningococcal vaccine</a:t>
                      </a:r>
                    </a:p>
                  </a:txBody>
                  <a:tcPr/>
                </a:tc>
                <a:tc>
                  <a:txBody>
                    <a:bodyPr/>
                    <a:lstStyle/>
                    <a:p>
                      <a:pPr algn="ctr"/>
                      <a:r>
                        <a:rPr lang="en-US" sz="1400" dirty="0">
                          <a:latin typeface="Calibri" panose="020F0502020204030204" pitchFamily="34" charset="0"/>
                          <a:cs typeface="Calibri" panose="020F0502020204030204" pitchFamily="34" charset="0"/>
                        </a:rPr>
                        <a:t>Serogroups included</a:t>
                      </a:r>
                    </a:p>
                  </a:txBody>
                  <a:tcPr/>
                </a:tc>
                <a:tc>
                  <a:txBody>
                    <a:bodyPr/>
                    <a:lstStyle/>
                    <a:p>
                      <a:pPr algn="ctr"/>
                      <a:r>
                        <a:rPr lang="en-US" sz="1400" dirty="0">
                          <a:latin typeface="Calibri" panose="020F0502020204030204" pitchFamily="34" charset="0"/>
                          <a:cs typeface="Calibri" panose="020F0502020204030204" pitchFamily="34" charset="0"/>
                        </a:rPr>
                        <a:t>Trade name</a:t>
                      </a:r>
                    </a:p>
                  </a:txBody>
                  <a:tcPr/>
                </a:tc>
                <a:tc>
                  <a:txBody>
                    <a:bodyPr/>
                    <a:lstStyle/>
                    <a:p>
                      <a:pPr algn="ctr"/>
                      <a:r>
                        <a:rPr lang="en-US" sz="1400" dirty="0">
                          <a:latin typeface="Calibri" panose="020F0502020204030204" pitchFamily="34" charset="0"/>
                          <a:cs typeface="Calibri" panose="020F0502020204030204" pitchFamily="34" charset="0"/>
                        </a:rPr>
                        <a:t>Type of vaccine</a:t>
                      </a:r>
                    </a:p>
                  </a:txBody>
                  <a:tcPr/>
                </a:tc>
                <a:tc>
                  <a:txBody>
                    <a:bodyPr/>
                    <a:lstStyle/>
                    <a:p>
                      <a:pPr algn="ctr"/>
                      <a:r>
                        <a:rPr lang="en-US" sz="1400" dirty="0">
                          <a:latin typeface="Calibri" panose="020F0502020204030204" pitchFamily="34" charset="0"/>
                          <a:cs typeface="Calibri" panose="020F0502020204030204" pitchFamily="34" charset="0"/>
                        </a:rPr>
                        <a:t>Minimum age (US)</a:t>
                      </a:r>
                    </a:p>
                  </a:txBody>
                  <a:tcPr/>
                </a:tc>
                <a:tc>
                  <a:txBody>
                    <a:bodyPr/>
                    <a:lstStyle/>
                    <a:p>
                      <a:pPr algn="ctr"/>
                      <a:r>
                        <a:rPr lang="en-US" sz="1400" dirty="0">
                          <a:latin typeface="Calibri" panose="020F0502020204030204" pitchFamily="34" charset="0"/>
                          <a:cs typeface="Calibri" panose="020F0502020204030204" pitchFamily="34" charset="0"/>
                        </a:rPr>
                        <a:t>Doses in series</a:t>
                      </a:r>
                    </a:p>
                  </a:txBody>
                  <a:tcPr/>
                </a:tc>
                <a:extLst>
                  <a:ext uri="{0D108BD9-81ED-4DB2-BD59-A6C34878D82A}">
                    <a16:rowId xmlns:a16="http://schemas.microsoft.com/office/drawing/2014/main" val="590331805"/>
                  </a:ext>
                </a:extLst>
              </a:tr>
              <a:tr h="357528">
                <a:tc>
                  <a:txBody>
                    <a:bodyPr/>
                    <a:lstStyle/>
                    <a:p>
                      <a:r>
                        <a:rPr lang="en-US" sz="1400" dirty="0" err="1">
                          <a:latin typeface="Calibri" panose="020F0502020204030204" pitchFamily="34" charset="0"/>
                          <a:cs typeface="Calibri" panose="020F0502020204030204" pitchFamily="34" charset="0"/>
                        </a:rPr>
                        <a:t>MenACWY</a:t>
                      </a:r>
                      <a:r>
                        <a:rPr lang="en-US" sz="1400" dirty="0">
                          <a:latin typeface="Calibri" panose="020F0502020204030204" pitchFamily="34" charset="0"/>
                          <a:cs typeface="Calibri" panose="020F0502020204030204" pitchFamily="34" charset="0"/>
                        </a:rPr>
                        <a:t>-D</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ACWY</a:t>
                      </a:r>
                    </a:p>
                  </a:txBody>
                  <a:tcPr/>
                </a:tc>
                <a:tc>
                  <a:txBody>
                    <a:bodyPr/>
                    <a:lstStyle/>
                    <a:p>
                      <a:pPr algn="ctr"/>
                      <a:r>
                        <a:rPr lang="en-US" sz="1400" dirty="0" err="1">
                          <a:latin typeface="Calibri" panose="020F0502020204030204" pitchFamily="34" charset="0"/>
                          <a:cs typeface="Calibri" panose="020F0502020204030204" pitchFamily="34" charset="0"/>
                        </a:rPr>
                        <a:t>Menactra</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a:latin typeface="Calibri" panose="020F0502020204030204" pitchFamily="34" charset="0"/>
                          <a:cs typeface="Calibri" panose="020F0502020204030204" pitchFamily="34" charset="0"/>
                        </a:rPr>
                        <a:t>conjugate</a:t>
                      </a:r>
                    </a:p>
                  </a:txBody>
                  <a:tcPr/>
                </a:tc>
                <a:tc>
                  <a:txBody>
                    <a:bodyPr/>
                    <a:lstStyle/>
                    <a:p>
                      <a:pPr algn="ctr"/>
                      <a:r>
                        <a:rPr lang="en-US" sz="1400" dirty="0">
                          <a:latin typeface="Calibri" panose="020F0502020204030204" pitchFamily="34" charset="0"/>
                          <a:cs typeface="Calibri" panose="020F0502020204030204" pitchFamily="34" charset="0"/>
                        </a:rPr>
                        <a:t>9 months</a:t>
                      </a:r>
                    </a:p>
                  </a:txBody>
                  <a:tcPr/>
                </a:tc>
                <a:tc>
                  <a:txBody>
                    <a:bodyPr/>
                    <a:lstStyle/>
                    <a:p>
                      <a:pPr algn="ctr"/>
                      <a:r>
                        <a:rPr lang="en-US" sz="14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2047661247"/>
                  </a:ext>
                </a:extLst>
              </a:tr>
              <a:tr h="357528">
                <a:tc>
                  <a:txBody>
                    <a:bodyPr/>
                    <a:lstStyle/>
                    <a:p>
                      <a:r>
                        <a:rPr lang="en-US" sz="1400" dirty="0" err="1">
                          <a:latin typeface="Calibri" panose="020F0502020204030204" pitchFamily="34" charset="0"/>
                          <a:cs typeface="Calibri" panose="020F0502020204030204" pitchFamily="34" charset="0"/>
                        </a:rPr>
                        <a:t>MenACWY</a:t>
                      </a:r>
                      <a:r>
                        <a:rPr lang="en-US" sz="1400" dirty="0">
                          <a:latin typeface="Calibri" panose="020F0502020204030204" pitchFamily="34" charset="0"/>
                          <a:cs typeface="Calibri" panose="020F0502020204030204" pitchFamily="34" charset="0"/>
                        </a:rPr>
                        <a:t>-CRM</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ACWY</a:t>
                      </a:r>
                    </a:p>
                  </a:txBody>
                  <a:tcPr/>
                </a:tc>
                <a:tc>
                  <a:txBody>
                    <a:bodyPr/>
                    <a:lstStyle/>
                    <a:p>
                      <a:pPr algn="ctr"/>
                      <a:r>
                        <a:rPr lang="en-US" sz="1400" dirty="0" err="1">
                          <a:latin typeface="Calibri" panose="020F0502020204030204" pitchFamily="34" charset="0"/>
                          <a:cs typeface="Calibri" panose="020F0502020204030204" pitchFamily="34" charset="0"/>
                        </a:rPr>
                        <a:t>Menveo</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a:latin typeface="Calibri" panose="020F0502020204030204" pitchFamily="34" charset="0"/>
                          <a:cs typeface="Calibri" panose="020F0502020204030204" pitchFamily="34" charset="0"/>
                        </a:rPr>
                        <a:t>conjugate</a:t>
                      </a:r>
                    </a:p>
                  </a:txBody>
                  <a:tcPr/>
                </a:tc>
                <a:tc>
                  <a:txBody>
                    <a:bodyPr/>
                    <a:lstStyle/>
                    <a:p>
                      <a:pPr algn="ctr"/>
                      <a:r>
                        <a:rPr lang="en-US" sz="1400" dirty="0">
                          <a:latin typeface="Calibri" panose="020F0502020204030204" pitchFamily="34" charset="0"/>
                          <a:cs typeface="Calibri" panose="020F0502020204030204" pitchFamily="34" charset="0"/>
                        </a:rPr>
                        <a:t>2 months</a:t>
                      </a:r>
                    </a:p>
                  </a:txBody>
                  <a:tcPr/>
                </a:tc>
                <a:tc>
                  <a:txBody>
                    <a:bodyPr/>
                    <a:lstStyle/>
                    <a:p>
                      <a:pPr algn="ctr"/>
                      <a:r>
                        <a:rPr lang="en-US" sz="1400" dirty="0">
                          <a:latin typeface="Calibri" panose="020F0502020204030204" pitchFamily="34" charset="0"/>
                          <a:cs typeface="Calibri" panose="020F0502020204030204" pitchFamily="34" charset="0"/>
                        </a:rPr>
                        <a:t>2-4*</a:t>
                      </a:r>
                    </a:p>
                  </a:txBody>
                  <a:tcPr/>
                </a:tc>
                <a:extLst>
                  <a:ext uri="{0D108BD9-81ED-4DB2-BD59-A6C34878D82A}">
                    <a16:rowId xmlns:a16="http://schemas.microsoft.com/office/drawing/2014/main" val="550758225"/>
                  </a:ext>
                </a:extLst>
              </a:tr>
              <a:tr h="357528">
                <a:tc>
                  <a:txBody>
                    <a:bodyPr/>
                    <a:lstStyle/>
                    <a:p>
                      <a:r>
                        <a:rPr lang="en-US" sz="1400" dirty="0" err="1">
                          <a:latin typeface="Calibri" panose="020F0502020204030204" pitchFamily="34" charset="0"/>
                          <a:cs typeface="Calibri" panose="020F0502020204030204" pitchFamily="34" charset="0"/>
                        </a:rPr>
                        <a:t>MenB-FHbp</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a:latin typeface="Calibri" panose="020F0502020204030204" pitchFamily="34" charset="0"/>
                          <a:cs typeface="Calibri" panose="020F0502020204030204" pitchFamily="34" charset="0"/>
                        </a:rPr>
                        <a:t>B</a:t>
                      </a:r>
                    </a:p>
                  </a:txBody>
                  <a:tcPr/>
                </a:tc>
                <a:tc>
                  <a:txBody>
                    <a:bodyPr/>
                    <a:lstStyle/>
                    <a:p>
                      <a:pPr algn="ctr"/>
                      <a:r>
                        <a:rPr lang="en-US" sz="1400" dirty="0" err="1">
                          <a:latin typeface="Calibri" panose="020F0502020204030204" pitchFamily="34" charset="0"/>
                          <a:cs typeface="Calibri" panose="020F0502020204030204" pitchFamily="34" charset="0"/>
                        </a:rPr>
                        <a:t>Trumenba</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a:latin typeface="Calibri" panose="020F0502020204030204" pitchFamily="34" charset="0"/>
                          <a:cs typeface="Calibri" panose="020F0502020204030204" pitchFamily="34" charset="0"/>
                        </a:rPr>
                        <a:t>protein</a:t>
                      </a:r>
                    </a:p>
                  </a:txBody>
                  <a:tcPr/>
                </a:tc>
                <a:tc>
                  <a:txBody>
                    <a:bodyPr/>
                    <a:lstStyle/>
                    <a:p>
                      <a:pPr algn="ctr"/>
                      <a:r>
                        <a:rPr lang="en-US" sz="1400" dirty="0">
                          <a:latin typeface="Calibri" panose="020F0502020204030204" pitchFamily="34" charset="0"/>
                          <a:cs typeface="Calibri" panose="020F0502020204030204" pitchFamily="34" charset="0"/>
                        </a:rPr>
                        <a:t>10 years</a:t>
                      </a:r>
                    </a:p>
                  </a:txBody>
                  <a:tcPr/>
                </a:tc>
                <a:tc>
                  <a:txBody>
                    <a:bodyPr/>
                    <a:lstStyle/>
                    <a:p>
                      <a:pPr algn="ctr"/>
                      <a:r>
                        <a:rPr lang="en-US" sz="1400" dirty="0">
                          <a:latin typeface="Calibri" panose="020F0502020204030204" pitchFamily="34" charset="0"/>
                          <a:cs typeface="Calibri" panose="020F0502020204030204" pitchFamily="34" charset="0"/>
                        </a:rPr>
                        <a:t>2-3*</a:t>
                      </a:r>
                    </a:p>
                  </a:txBody>
                  <a:tcPr/>
                </a:tc>
                <a:extLst>
                  <a:ext uri="{0D108BD9-81ED-4DB2-BD59-A6C34878D82A}">
                    <a16:rowId xmlns:a16="http://schemas.microsoft.com/office/drawing/2014/main" val="2782564380"/>
                  </a:ext>
                </a:extLst>
              </a:tr>
              <a:tr h="357528">
                <a:tc>
                  <a:txBody>
                    <a:bodyPr/>
                    <a:lstStyle/>
                    <a:p>
                      <a:r>
                        <a:rPr lang="en-US" sz="1400" dirty="0">
                          <a:latin typeface="Calibri" panose="020F0502020204030204" pitchFamily="34" charset="0"/>
                          <a:cs typeface="Calibri" panose="020F0502020204030204" pitchFamily="34" charset="0"/>
                        </a:rPr>
                        <a:t>MenB-4c</a:t>
                      </a:r>
                    </a:p>
                  </a:txBody>
                  <a:tcPr/>
                </a:tc>
                <a:tc>
                  <a:txBody>
                    <a:bodyPr/>
                    <a:lstStyle/>
                    <a:p>
                      <a:pPr algn="ctr"/>
                      <a:r>
                        <a:rPr lang="en-US" sz="1400" dirty="0">
                          <a:latin typeface="Calibri" panose="020F0502020204030204" pitchFamily="34" charset="0"/>
                          <a:cs typeface="Calibri" panose="020F0502020204030204" pitchFamily="34" charset="0"/>
                        </a:rPr>
                        <a:t>B</a:t>
                      </a:r>
                    </a:p>
                  </a:txBody>
                  <a:tcPr/>
                </a:tc>
                <a:tc>
                  <a:txBody>
                    <a:bodyPr/>
                    <a:lstStyle/>
                    <a:p>
                      <a:pPr algn="ctr"/>
                      <a:r>
                        <a:rPr lang="en-US" sz="1400" dirty="0" err="1">
                          <a:latin typeface="Calibri" panose="020F0502020204030204" pitchFamily="34" charset="0"/>
                          <a:cs typeface="Calibri" panose="020F0502020204030204" pitchFamily="34" charset="0"/>
                        </a:rPr>
                        <a:t>Bexsero</a:t>
                      </a:r>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a:latin typeface="Calibri" panose="020F0502020204030204" pitchFamily="34" charset="0"/>
                          <a:cs typeface="Calibri" panose="020F0502020204030204" pitchFamily="34" charset="0"/>
                        </a:rPr>
                        <a:t>protein</a:t>
                      </a:r>
                    </a:p>
                  </a:txBody>
                  <a:tcPr/>
                </a:tc>
                <a:tc>
                  <a:txBody>
                    <a:bodyPr/>
                    <a:lstStyle/>
                    <a:p>
                      <a:pPr algn="ctr"/>
                      <a:r>
                        <a:rPr lang="en-US" sz="1400" dirty="0">
                          <a:latin typeface="Calibri" panose="020F0502020204030204" pitchFamily="34" charset="0"/>
                          <a:cs typeface="Calibri" panose="020F0502020204030204" pitchFamily="34" charset="0"/>
                        </a:rPr>
                        <a:t>10 years</a:t>
                      </a:r>
                    </a:p>
                  </a:txBody>
                  <a:tcPr/>
                </a:tc>
                <a:tc>
                  <a:txBody>
                    <a:bodyPr/>
                    <a:lstStyle/>
                    <a:p>
                      <a:pPr algn="ctr"/>
                      <a:r>
                        <a:rPr lang="en-US" sz="14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936029988"/>
                  </a:ext>
                </a:extLst>
              </a:tr>
            </a:tbl>
          </a:graphicData>
        </a:graphic>
      </p:graphicFrame>
    </p:spTree>
    <p:extLst>
      <p:ext uri="{BB962C8B-B14F-4D97-AF65-F5344CB8AC3E}">
        <p14:creationId xmlns:p14="http://schemas.microsoft.com/office/powerpoint/2010/main" val="4029621482"/>
      </p:ext>
    </p:extLst>
  </p:cSld>
  <p:clrMapOvr>
    <a:masterClrMapping/>
  </p:clrMapOvr>
  <p:transition>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4058"/>
            <a:ext cx="7772400" cy="914400"/>
          </a:xfrm>
        </p:spPr>
        <p:txBody>
          <a:bodyPr>
            <a:noAutofit/>
          </a:bodyPr>
          <a:lstStyle/>
          <a:p>
            <a:pPr>
              <a:spcBef>
                <a:spcPts val="200"/>
              </a:spcBef>
            </a:pPr>
            <a:r>
              <a:rPr lang="en-US" dirty="0"/>
              <a:t>D. MenB-4c (</a:t>
            </a:r>
            <a:r>
              <a:rPr lang="en-US" dirty="0" err="1"/>
              <a:t>Bexsero</a:t>
            </a:r>
            <a:r>
              <a:rPr lang="en-US" dirty="0"/>
              <a:t>®) is not recommended for Emily: </a:t>
            </a:r>
            <a:r>
              <a:rPr lang="en-US" dirty="0">
                <a:solidFill>
                  <a:srgbClr val="FF0000"/>
                </a:solidFill>
              </a:rPr>
              <a:t>Incorrect</a:t>
            </a:r>
            <a:r>
              <a:rPr lang="en-US" dirty="0"/>
              <a:t>    </a:t>
            </a:r>
          </a:p>
        </p:txBody>
      </p:sp>
      <p:sp>
        <p:nvSpPr>
          <p:cNvPr id="6" name="TextBox 5">
            <a:hlinkClick r:id="rId3"/>
          </p:cNvPr>
          <p:cNvSpPr txBox="1"/>
          <p:nvPr/>
        </p:nvSpPr>
        <p:spPr>
          <a:xfrm>
            <a:off x="600397" y="6076520"/>
            <a:ext cx="6187935" cy="1015663"/>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cs typeface="Calibri" panose="020F0502020204030204" pitchFamily="34" charset="0"/>
              </a:rPr>
              <a:t>Monica E. Patton et al. Updated Recommendations for Use of </a:t>
            </a:r>
            <a:r>
              <a:rPr lang="en-US" sz="1000" dirty="0" err="1">
                <a:solidFill>
                  <a:schemeClr val="bg2"/>
                </a:solidFill>
                <a:effectLst/>
                <a:latin typeface="Calibri" panose="020F0502020204030204" pitchFamily="34" charset="0"/>
                <a:cs typeface="Calibri" panose="020F0502020204030204" pitchFamily="34" charset="0"/>
              </a:rPr>
              <a:t>MenB-FHbp</a:t>
            </a:r>
            <a:r>
              <a:rPr lang="en-US" sz="1000" dirty="0">
                <a:solidFill>
                  <a:schemeClr val="bg2"/>
                </a:solidFill>
                <a:effectLst/>
                <a:latin typeface="Calibri" panose="020F0502020204030204" pitchFamily="34" charset="0"/>
                <a:cs typeface="Calibri" panose="020F0502020204030204" pitchFamily="34" charset="0"/>
              </a:rPr>
              <a:t> </a:t>
            </a:r>
            <a:r>
              <a:rPr lang="en-US" sz="1000" dirty="0" err="1">
                <a:solidFill>
                  <a:schemeClr val="bg2"/>
                </a:solidFill>
                <a:effectLst/>
                <a:latin typeface="Calibri" panose="020F0502020204030204" pitchFamily="34" charset="0"/>
                <a:cs typeface="Calibri" panose="020F0502020204030204" pitchFamily="34" charset="0"/>
              </a:rPr>
              <a:t>Serogroup</a:t>
            </a:r>
            <a:r>
              <a:rPr lang="en-US" sz="1000" dirty="0">
                <a:solidFill>
                  <a:schemeClr val="bg2"/>
                </a:solidFill>
                <a:effectLst/>
                <a:latin typeface="Calibri" panose="020F0502020204030204" pitchFamily="34" charset="0"/>
                <a:cs typeface="Calibri" panose="020F0502020204030204" pitchFamily="34" charset="0"/>
              </a:rPr>
              <a:t> B Meningococcal Vaccine — Advisory Committee on Immunization Practices, 2016. MMWR, May 19, 2017 / 66(19);509–513 </a:t>
            </a:r>
          </a:p>
          <a:p>
            <a:r>
              <a:rPr lang="en-US" sz="1000" dirty="0" err="1">
                <a:solidFill>
                  <a:schemeClr val="bg2"/>
                </a:solidFill>
                <a:effectLst/>
                <a:latin typeface="Calibri" panose="020F0502020204030204" pitchFamily="34" charset="0"/>
                <a:ea typeface="SimHei" panose="02010609060101010101" pitchFamily="49" charset="-122"/>
              </a:rPr>
              <a:t>Parich</a:t>
            </a:r>
            <a:r>
              <a:rPr lang="en-US" sz="1000" dirty="0">
                <a:solidFill>
                  <a:schemeClr val="bg2"/>
                </a:solidFill>
                <a:effectLst/>
                <a:latin typeface="Calibri" panose="020F0502020204030204" pitchFamily="34" charset="0"/>
                <a:ea typeface="SimHei" panose="02010609060101010101" pitchFamily="49" charset="-122"/>
              </a:rPr>
              <a:t> SR, et al. Effectiveness and impact of a reduced infant schedule of 4CMenB vaccine against group B meningococcal disease in England: a national observational cohort study. Lancet 2016 Dec 3;388(10061):2775-2782</a:t>
            </a:r>
          </a:p>
          <a:p>
            <a:endParaRPr lang="en-US" sz="1000" dirty="0"/>
          </a:p>
          <a:p>
            <a:endParaRPr lang="en-US" sz="1000" dirty="0">
              <a:solidFill>
                <a:schemeClr val="bg2"/>
              </a:solidFill>
              <a:effectLst/>
              <a:latin typeface="Calibri" panose="020F0502020204030204" pitchFamily="34" charset="0"/>
              <a:cs typeface="Calibri" panose="020F0502020204030204" pitchFamily="34" charset="0"/>
            </a:endParaRPr>
          </a:p>
        </p:txBody>
      </p:sp>
      <p:sp>
        <p:nvSpPr>
          <p:cNvPr id="7" name="Action Button: Return 6">
            <a:hlinkClick r:id="rId4"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9990" y="1301187"/>
            <a:ext cx="8404019" cy="4678204"/>
          </a:xfrm>
          <a:prstGeom prst="rect">
            <a:avLst/>
          </a:prstGeom>
          <a:noFill/>
        </p:spPr>
        <p:txBody>
          <a:bodyPr wrap="square" rtlCol="1">
            <a:spAutoFit/>
          </a:bodyPr>
          <a:lstStyle/>
          <a:p>
            <a:pPr marL="342900"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CDC recommends that children ≥ 10 years of age at increased risk for meningococcal disease </a:t>
            </a:r>
            <a:r>
              <a:rPr lang="en-US" sz="1800" b="1" dirty="0">
                <a:solidFill>
                  <a:schemeClr val="bg2"/>
                </a:solidFill>
                <a:effectLst/>
                <a:latin typeface="Calibri" panose="020F0502020204030204" pitchFamily="34" charset="0"/>
                <a:cs typeface="Calibri" panose="020F0502020204030204" pitchFamily="34" charset="0"/>
              </a:rPr>
              <a:t>should</a:t>
            </a:r>
            <a:r>
              <a:rPr lang="en-US" sz="1800" dirty="0">
                <a:solidFill>
                  <a:schemeClr val="bg2"/>
                </a:solidFill>
                <a:effectLst/>
                <a:latin typeface="Calibri" panose="020F0502020204030204" pitchFamily="34" charset="0"/>
                <a:cs typeface="Calibri" panose="020F0502020204030204" pitchFamily="34" charset="0"/>
              </a:rPr>
              <a:t> be vaccinated with a serogroup B meningococcal vaccine. </a:t>
            </a:r>
          </a:p>
          <a:p>
            <a:pPr marL="342900"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Children at high risk for meningococcal infections include those with: </a:t>
            </a:r>
          </a:p>
          <a:p>
            <a:pPr marL="800100" lvl="1"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complement deficiencies (e.g., C5-C9, properdin, factor H, factor D, or receiving eculizumab),</a:t>
            </a:r>
          </a:p>
          <a:p>
            <a:pPr marL="800100" lvl="1"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functional or anatomic asplenia (including SCD),</a:t>
            </a:r>
          </a:p>
          <a:p>
            <a:pPr marL="800100" lvl="1"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Travel or residing in countries where meningococcal disease is hyperendemic, </a:t>
            </a:r>
          </a:p>
          <a:p>
            <a:pPr marL="800100" lvl="1"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during Men B community outbreak</a:t>
            </a:r>
            <a:r>
              <a:rPr lang="en-US" sz="1800" baseline="30000" dirty="0">
                <a:solidFill>
                  <a:schemeClr val="bg2"/>
                </a:solidFill>
                <a:effectLst/>
                <a:latin typeface="Calibri" panose="020F0502020204030204" pitchFamily="34" charset="0"/>
                <a:cs typeface="Calibri" panose="020F0502020204030204" pitchFamily="34" charset="0"/>
              </a:rPr>
              <a:t>1</a:t>
            </a:r>
            <a:r>
              <a:rPr lang="en-US" sz="1800" dirty="0">
                <a:solidFill>
                  <a:schemeClr val="bg2"/>
                </a:solidFill>
                <a:effectLst/>
                <a:latin typeface="Calibri" panose="020F0502020204030204" pitchFamily="34" charset="0"/>
                <a:cs typeface="Calibri" panose="020F0502020204030204" pitchFamily="34" charset="0"/>
              </a:rPr>
              <a:t> </a:t>
            </a:r>
          </a:p>
          <a:p>
            <a:pPr marL="342900" indent="-342900">
              <a:buClr>
                <a:schemeClr val="accent1">
                  <a:lumMod val="75000"/>
                </a:schemeClr>
              </a:buClr>
              <a:buFont typeface="Arial" panose="020B0604020202020204" pitchFamily="34" charset="0"/>
              <a:buChar char="•"/>
            </a:pPr>
            <a:r>
              <a:rPr lang="en-US" sz="1800" b="1" dirty="0" err="1">
                <a:solidFill>
                  <a:schemeClr val="bg2"/>
                </a:solidFill>
                <a:effectLst/>
                <a:latin typeface="Calibri" panose="020F0502020204030204" pitchFamily="34" charset="0"/>
                <a:cs typeface="Calibri" panose="020F0502020204030204" pitchFamily="34" charset="0"/>
              </a:rPr>
              <a:t>Bexsero</a:t>
            </a:r>
            <a:r>
              <a:rPr lang="en-US" sz="1800" b="1" dirty="0">
                <a:solidFill>
                  <a:schemeClr val="bg2"/>
                </a:solidFill>
                <a:effectLst/>
                <a:latin typeface="Calibri" panose="020F0502020204030204" pitchFamily="34" charset="0"/>
                <a:cs typeface="Calibri" panose="020F0502020204030204" pitchFamily="34" charset="0"/>
              </a:rPr>
              <a:t>®: </a:t>
            </a:r>
            <a:r>
              <a:rPr lang="en-US" sz="1800" dirty="0">
                <a:solidFill>
                  <a:schemeClr val="bg2"/>
                </a:solidFill>
                <a:effectLst/>
                <a:latin typeface="Calibri" panose="020F0502020204030204" pitchFamily="34" charset="0"/>
                <a:cs typeface="Calibri" panose="020F0502020204030204" pitchFamily="34" charset="0"/>
              </a:rPr>
              <a:t>2 dose series, at least 1 month apart, approved for patients aged 10-25 years of age in the US</a:t>
            </a:r>
          </a:p>
          <a:p>
            <a:pPr marL="800100" lvl="1" indent="-342900">
              <a:buClr>
                <a:schemeClr val="accent1">
                  <a:lumMod val="75000"/>
                </a:schemeClr>
              </a:buClr>
              <a:buFont typeface="Arial" panose="020B0604020202020204" pitchFamily="34" charset="0"/>
              <a:buChar char="•"/>
            </a:pPr>
            <a:r>
              <a:rPr lang="en-US" sz="1800" dirty="0">
                <a:solidFill>
                  <a:schemeClr val="bg2"/>
                </a:solidFill>
                <a:effectLst/>
                <a:latin typeface="Calibri" panose="020F0502020204030204" pitchFamily="34" charset="0"/>
                <a:cs typeface="Calibri" panose="020F0502020204030204" pitchFamily="34" charset="0"/>
              </a:rPr>
              <a:t>MenB-4c vaccination is provided to children as young as 2 months of age in the United Kingdom </a:t>
            </a:r>
          </a:p>
          <a:p>
            <a:pPr marL="342900" indent="-342900">
              <a:buClr>
                <a:schemeClr val="accent1">
                  <a:lumMod val="75000"/>
                </a:schemeClr>
              </a:buClr>
              <a:buFont typeface="Arial" panose="020B0604020202020204" pitchFamily="34" charset="0"/>
              <a:buChar char="•"/>
            </a:pPr>
            <a:r>
              <a:rPr lang="en-US" sz="1800" b="1" dirty="0" err="1">
                <a:solidFill>
                  <a:schemeClr val="bg2"/>
                </a:solidFill>
                <a:effectLst/>
                <a:latin typeface="Calibri" panose="020F0502020204030204" pitchFamily="34" charset="0"/>
                <a:cs typeface="Calibri" panose="020F0502020204030204" pitchFamily="34" charset="0"/>
              </a:rPr>
              <a:t>Trumenba</a:t>
            </a:r>
            <a:r>
              <a:rPr lang="en-US" sz="1800" b="1" dirty="0">
                <a:solidFill>
                  <a:schemeClr val="bg2"/>
                </a:solidFill>
                <a:effectLst/>
                <a:latin typeface="Calibri" panose="020F0502020204030204" pitchFamily="34" charset="0"/>
                <a:cs typeface="Calibri" panose="020F0502020204030204" pitchFamily="34" charset="0"/>
              </a:rPr>
              <a:t>®: </a:t>
            </a:r>
            <a:r>
              <a:rPr lang="en-US" sz="1800" dirty="0">
                <a:solidFill>
                  <a:schemeClr val="bg2"/>
                </a:solidFill>
                <a:effectLst/>
                <a:latin typeface="Calibri" panose="020F0502020204030204" pitchFamily="34" charset="0"/>
                <a:cs typeface="Calibri" panose="020F0502020204030204" pitchFamily="34" charset="0"/>
              </a:rPr>
              <a:t>3 dose series at 0, 1-2, 6 months, approved for patients aged 10-25 years of age in the US </a:t>
            </a:r>
          </a:p>
          <a:p>
            <a:pPr>
              <a:buClr>
                <a:schemeClr val="accent1">
                  <a:lumMod val="75000"/>
                </a:schemeClr>
              </a:buClr>
            </a:pPr>
            <a:endParaRPr lang="en-US" sz="1800" dirty="0">
              <a:solidFill>
                <a:schemeClr val="bg2"/>
              </a:solidFill>
              <a:effectLst/>
              <a:latin typeface="Calibri" panose="020F0502020204030204" pitchFamily="34" charset="0"/>
              <a:cs typeface="Calibri" panose="020F0502020204030204" pitchFamily="34" charset="0"/>
            </a:endParaRPr>
          </a:p>
          <a:p>
            <a:pPr>
              <a:buClr>
                <a:schemeClr val="accent1">
                  <a:lumMod val="75000"/>
                </a:schemeClr>
              </a:buClr>
            </a:pPr>
            <a:r>
              <a:rPr lang="en-US" sz="1400" dirty="0">
                <a:solidFill>
                  <a:schemeClr val="bg2"/>
                </a:solidFill>
                <a:effectLst/>
                <a:latin typeface="Calibri" panose="020F0502020204030204" pitchFamily="34" charset="0"/>
              </a:rPr>
              <a:t>Note: Use of </a:t>
            </a:r>
            <a:r>
              <a:rPr lang="en-US" sz="1400" dirty="0" err="1">
                <a:solidFill>
                  <a:schemeClr val="bg2"/>
                </a:solidFill>
                <a:effectLst/>
                <a:latin typeface="Calibri" panose="020F0502020204030204" pitchFamily="34" charset="0"/>
              </a:rPr>
              <a:t>MenB</a:t>
            </a:r>
            <a:r>
              <a:rPr lang="en-US" sz="1400" dirty="0">
                <a:solidFill>
                  <a:schemeClr val="bg2"/>
                </a:solidFill>
                <a:effectLst/>
                <a:latin typeface="Calibri" panose="020F0502020204030204" pitchFamily="34" charset="0"/>
              </a:rPr>
              <a:t> in children &lt; 10 years of age is considered off-label in the US, but has been used safely and effectively internationally in younger children at risk for invasive meningococcal B disease</a:t>
            </a:r>
            <a:r>
              <a:rPr lang="en-US" sz="1400" baseline="30000" dirty="0">
                <a:solidFill>
                  <a:schemeClr val="bg2"/>
                </a:solidFill>
                <a:effectLst/>
                <a:latin typeface="Calibri" panose="020F0502020204030204" pitchFamily="34" charset="0"/>
              </a:rPr>
              <a:t>2</a:t>
            </a:r>
          </a:p>
        </p:txBody>
      </p:sp>
      <p:sp>
        <p:nvSpPr>
          <p:cNvPr id="9" name="Action Button: Back or Previous 10">
            <a:hlinkClick r:id="rId5" action="ppaction://hlinksldjump" highlightClick="1"/>
            <a:extLst>
              <a:ext uri="{FF2B5EF4-FFF2-40B4-BE49-F238E27FC236}">
                <a16:creationId xmlns:a16="http://schemas.microsoft.com/office/drawing/2014/main" id="{964A5939-E867-4C8D-ACD3-D1239E235652}"/>
              </a:ext>
            </a:extLst>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435575"/>
      </p:ext>
    </p:extLst>
  </p:cSld>
  <p:clrMapOvr>
    <a:masterClrMapping/>
  </p:clrMapOvr>
  <p:transition>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4058"/>
            <a:ext cx="7772400" cy="914400"/>
          </a:xfrm>
        </p:spPr>
        <p:txBody>
          <a:bodyPr>
            <a:noAutofit/>
          </a:bodyPr>
          <a:lstStyle/>
          <a:p>
            <a:pPr>
              <a:spcBef>
                <a:spcPts val="200"/>
              </a:spcBef>
            </a:pPr>
            <a:r>
              <a:rPr lang="en-US" dirty="0"/>
              <a:t>Summary: vaccines and eculizumab </a:t>
            </a:r>
          </a:p>
        </p:txBody>
      </p:sp>
      <p:sp>
        <p:nvSpPr>
          <p:cNvPr id="7" name="Action Button: Return 6">
            <a:hlinkClick r:id="rId3" action="ppaction://hlinksldjump" highlightClick="1"/>
          </p:cNvPr>
          <p:cNvSpPr>
            <a:spLocks noChangeAspect="1"/>
          </p:cNvSpPr>
          <p:nvPr/>
        </p:nvSpPr>
        <p:spPr>
          <a:xfrm>
            <a:off x="8458200" y="6237933"/>
            <a:ext cx="365760" cy="418319"/>
          </a:xfrm>
          <a:prstGeom prst="actionButtonReturn">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9105" y="1330727"/>
            <a:ext cx="8064632" cy="5170646"/>
          </a:xfrm>
          <a:prstGeom prst="rect">
            <a:avLst/>
          </a:prstGeom>
          <a:noFill/>
        </p:spPr>
        <p:txBody>
          <a:bodyPr wrap="square" rtlCol="0">
            <a:spAutoFit/>
          </a:bodyPr>
          <a:lstStyle/>
          <a:p>
            <a:pPr marL="285750" indent="-285750">
              <a:buClr>
                <a:schemeClr val="accent1">
                  <a:lumMod val="75000"/>
                </a:schemeClr>
              </a:buClr>
              <a:buFont typeface="Arial" panose="020B0604020202020204" pitchFamily="34" charset="0"/>
              <a:buChar char="•"/>
            </a:pPr>
            <a:r>
              <a:rPr lang="en-US" sz="1700" dirty="0" err="1">
                <a:solidFill>
                  <a:schemeClr val="bg2"/>
                </a:solidFill>
                <a:effectLst/>
                <a:latin typeface="Calibri" panose="020F0502020204030204" pitchFamily="34" charset="0"/>
                <a:cs typeface="Calibri" panose="020F0502020204030204" pitchFamily="34" charset="0"/>
              </a:rPr>
              <a:t>Eculizumab</a:t>
            </a:r>
            <a:r>
              <a:rPr lang="en-US" sz="1700" dirty="0">
                <a:solidFill>
                  <a:schemeClr val="bg2"/>
                </a:solidFill>
                <a:effectLst/>
                <a:latin typeface="Calibri" panose="020F0502020204030204" pitchFamily="34" charset="0"/>
                <a:cs typeface="Calibri" panose="020F0502020204030204" pitchFamily="34" charset="0"/>
              </a:rPr>
              <a:t> (</a:t>
            </a:r>
            <a:r>
              <a:rPr lang="en-US" sz="1700" dirty="0" err="1">
                <a:solidFill>
                  <a:schemeClr val="bg2"/>
                </a:solidFill>
                <a:effectLst/>
                <a:latin typeface="Calibri" panose="020F0502020204030204" pitchFamily="34" charset="0"/>
                <a:cs typeface="Calibri" panose="020F0502020204030204" pitchFamily="34" charset="0"/>
              </a:rPr>
              <a:t>Soliris</a:t>
            </a:r>
            <a:r>
              <a:rPr lang="en-US" sz="1700" dirty="0">
                <a:solidFill>
                  <a:schemeClr val="bg2"/>
                </a:solidFill>
                <a:effectLst/>
                <a:latin typeface="Calibri" panose="020F0502020204030204" pitchFamily="34" charset="0"/>
                <a:cs typeface="Calibri" panose="020F0502020204030204" pitchFamily="34" charset="0"/>
              </a:rPr>
              <a:t>®) is a humanized monoclonal that blocks the cleavage and activity of complement factor 5 (C5), limiting complement-mediated cell lysis </a:t>
            </a:r>
          </a:p>
          <a:p>
            <a:pPr marL="285750"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Patients receiving eculizumab are at higher risk for meningococcal disease, the risk is highest for up to 3 months after the last dose of eculizumab</a:t>
            </a:r>
          </a:p>
          <a:p>
            <a:pPr marL="285750"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rPr>
              <a:t>ACIP recommends immunization with a quadrivalent conjugate meningococcal vaccine at least 2 weeks before starting eculizumab, when clinically possible </a:t>
            </a:r>
          </a:p>
          <a:p>
            <a:pPr marL="285750"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All patients undergoing HCT should receive post-transplant immunizations per vaccination guidelines irrespective of eculizumab administration</a:t>
            </a:r>
          </a:p>
          <a:p>
            <a:pPr marL="285750"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Post-</a:t>
            </a:r>
            <a:r>
              <a:rPr lang="en-US" sz="1700" dirty="0" err="1">
                <a:solidFill>
                  <a:schemeClr val="bg2"/>
                </a:solidFill>
                <a:effectLst/>
                <a:latin typeface="Calibri" panose="020F0502020204030204" pitchFamily="34" charset="0"/>
                <a:cs typeface="Calibri" panose="020F0502020204030204" pitchFamily="34" charset="0"/>
              </a:rPr>
              <a:t>HCTmmunization</a:t>
            </a:r>
            <a:r>
              <a:rPr lang="en-US" sz="1700" dirty="0">
                <a:solidFill>
                  <a:schemeClr val="bg2"/>
                </a:solidFill>
                <a:effectLst/>
                <a:latin typeface="Calibri" panose="020F0502020204030204" pitchFamily="34" charset="0"/>
                <a:cs typeface="Calibri" panose="020F0502020204030204" pitchFamily="34" charset="0"/>
              </a:rPr>
              <a:t> for both ACWY and B serotypes is recommended in:</a:t>
            </a:r>
          </a:p>
          <a:p>
            <a:pPr marL="742950" lvl="1"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Patients &gt; 9 months of age and ≥ 6 months post-HCT should receive 2 doses of </a:t>
            </a:r>
            <a:r>
              <a:rPr lang="en-US" sz="1700" u="sng" dirty="0">
                <a:solidFill>
                  <a:schemeClr val="bg2"/>
                </a:solidFill>
                <a:effectLst/>
                <a:latin typeface="Calibri" panose="020F0502020204030204" pitchFamily="34" charset="0"/>
                <a:cs typeface="Calibri" panose="020F0502020204030204" pitchFamily="34" charset="0"/>
              </a:rPr>
              <a:t>conjugated</a:t>
            </a:r>
            <a:r>
              <a:rPr lang="en-US" sz="1700" dirty="0">
                <a:solidFill>
                  <a:schemeClr val="bg2"/>
                </a:solidFill>
                <a:effectLst/>
                <a:latin typeface="Calibri" panose="020F0502020204030204" pitchFamily="34" charset="0"/>
                <a:cs typeface="Calibri" panose="020F0502020204030204" pitchFamily="34" charset="0"/>
              </a:rPr>
              <a:t> quadrivalent vaccine (MCV4), 2 months apart </a:t>
            </a:r>
          </a:p>
          <a:p>
            <a:pPr marL="742950" lvl="1"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Men B vaccine should be given </a:t>
            </a:r>
          </a:p>
          <a:p>
            <a:pPr marL="1657350" lvl="3" indent="-285750">
              <a:buClr>
                <a:schemeClr val="accent1">
                  <a:lumMod val="75000"/>
                </a:schemeClr>
              </a:buClr>
              <a:buFont typeface="Arial" panose="020B0604020202020204" pitchFamily="34" charset="0"/>
              <a:buChar char="•"/>
            </a:pPr>
            <a:r>
              <a:rPr lang="en-US" sz="1700" dirty="0" err="1">
                <a:solidFill>
                  <a:schemeClr val="bg2"/>
                </a:solidFill>
                <a:effectLst/>
                <a:latin typeface="Calibri" panose="020F0502020204030204" pitchFamily="34" charset="0"/>
              </a:rPr>
              <a:t>Bexsero</a:t>
            </a:r>
            <a:r>
              <a:rPr lang="en-US" sz="1700" dirty="0">
                <a:solidFill>
                  <a:schemeClr val="bg2"/>
                </a:solidFill>
                <a:effectLst/>
                <a:latin typeface="Calibri" panose="020F0502020204030204" pitchFamily="34" charset="0"/>
              </a:rPr>
              <a:t>: 2-dose series at least 1 month apart</a:t>
            </a:r>
          </a:p>
          <a:p>
            <a:pPr marL="1657350" lvl="3" indent="-285750">
              <a:buClr>
                <a:schemeClr val="accent1">
                  <a:lumMod val="75000"/>
                </a:schemeClr>
              </a:buClr>
              <a:buFont typeface="Arial" panose="020B0604020202020204" pitchFamily="34" charset="0"/>
              <a:buChar char="•"/>
            </a:pPr>
            <a:r>
              <a:rPr lang="en-US" sz="1700" dirty="0" err="1">
                <a:solidFill>
                  <a:schemeClr val="bg2"/>
                </a:solidFill>
                <a:effectLst/>
                <a:latin typeface="Calibri" panose="020F0502020204030204" pitchFamily="34" charset="0"/>
              </a:rPr>
              <a:t>Trumenba</a:t>
            </a:r>
            <a:r>
              <a:rPr lang="en-US" sz="1700" dirty="0">
                <a:solidFill>
                  <a:schemeClr val="bg2"/>
                </a:solidFill>
                <a:effectLst/>
                <a:latin typeface="Calibri" panose="020F0502020204030204" pitchFamily="34" charset="0"/>
              </a:rPr>
              <a:t>: 3-dose series at 0, 1–2, 6 months</a:t>
            </a:r>
            <a:endParaRPr lang="en-US" sz="1700" dirty="0">
              <a:solidFill>
                <a:schemeClr val="bg2"/>
              </a:solidFill>
              <a:effectLst/>
              <a:latin typeface="Calibri" panose="020F0502020204030204" pitchFamily="34" charset="0"/>
              <a:cs typeface="Calibri" panose="020F0502020204030204" pitchFamily="34" charset="0"/>
            </a:endParaRPr>
          </a:p>
          <a:p>
            <a:pPr marL="285750"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Protective antibody response by </a:t>
            </a:r>
            <a:r>
              <a:rPr lang="en-US" sz="1700" dirty="0" err="1">
                <a:solidFill>
                  <a:schemeClr val="bg2"/>
                </a:solidFill>
                <a:effectLst/>
                <a:latin typeface="Calibri" panose="020F0502020204030204" pitchFamily="34" charset="0"/>
                <a:cs typeface="Calibri" panose="020F0502020204030204" pitchFamily="34" charset="0"/>
              </a:rPr>
              <a:t>hBSA</a:t>
            </a:r>
            <a:r>
              <a:rPr lang="en-US" sz="1700" dirty="0">
                <a:solidFill>
                  <a:schemeClr val="bg2"/>
                </a:solidFill>
                <a:effectLst/>
                <a:latin typeface="Calibri" panose="020F0502020204030204" pitchFamily="34" charset="0"/>
                <a:cs typeface="Calibri" panose="020F0502020204030204" pitchFamily="34" charset="0"/>
              </a:rPr>
              <a:t> titers to both </a:t>
            </a:r>
            <a:r>
              <a:rPr lang="en-US" sz="1700" dirty="0" err="1">
                <a:solidFill>
                  <a:schemeClr val="bg2"/>
                </a:solidFill>
                <a:effectLst/>
                <a:latin typeface="Calibri" panose="020F0502020204030204" pitchFamily="34" charset="0"/>
                <a:cs typeface="Calibri" panose="020F0502020204030204" pitchFamily="34" charset="0"/>
              </a:rPr>
              <a:t>MenACWY</a:t>
            </a:r>
            <a:r>
              <a:rPr lang="en-US" sz="1700" dirty="0">
                <a:solidFill>
                  <a:schemeClr val="bg2"/>
                </a:solidFill>
                <a:effectLst/>
                <a:latin typeface="Calibri" panose="020F0502020204030204" pitchFamily="34" charset="0"/>
                <a:cs typeface="Calibri" panose="020F0502020204030204" pitchFamily="34" charset="0"/>
              </a:rPr>
              <a:t> and </a:t>
            </a:r>
            <a:r>
              <a:rPr lang="en-US" sz="1700" dirty="0" err="1">
                <a:solidFill>
                  <a:schemeClr val="bg2"/>
                </a:solidFill>
                <a:effectLst/>
                <a:latin typeface="Calibri" panose="020F0502020204030204" pitchFamily="34" charset="0"/>
                <a:cs typeface="Calibri" panose="020F0502020204030204" pitchFamily="34" charset="0"/>
              </a:rPr>
              <a:t>MenB</a:t>
            </a:r>
            <a:r>
              <a:rPr lang="en-US" sz="1700" dirty="0">
                <a:solidFill>
                  <a:schemeClr val="bg2"/>
                </a:solidFill>
                <a:effectLst/>
                <a:latin typeface="Calibri" panose="020F0502020204030204" pitchFamily="34" charset="0"/>
                <a:cs typeface="Calibri" panose="020F0502020204030204" pitchFamily="34" charset="0"/>
              </a:rPr>
              <a:t> may be considered one month after the last vaccine dose to evaluate immune response</a:t>
            </a:r>
          </a:p>
          <a:p>
            <a:pPr marL="285750" indent="-285750">
              <a:buClr>
                <a:schemeClr val="accent1">
                  <a:lumMod val="75000"/>
                </a:schemeClr>
              </a:buClr>
              <a:buFont typeface="Arial" panose="020B0604020202020204" pitchFamily="34" charset="0"/>
              <a:buChar char="•"/>
            </a:pPr>
            <a:r>
              <a:rPr lang="en-US" sz="1700" dirty="0">
                <a:solidFill>
                  <a:schemeClr val="bg2"/>
                </a:solidFill>
                <a:effectLst/>
                <a:latin typeface="Calibri" panose="020F0502020204030204" pitchFamily="34" charset="0"/>
                <a:cs typeface="Calibri" panose="020F0502020204030204" pitchFamily="34" charset="0"/>
              </a:rPr>
              <a:t>Cases of invasive meningococcal disease have been reported in patients receiving C5 inhibitors, despite appropriate vaccination</a:t>
            </a:r>
          </a:p>
          <a:p>
            <a:endParaRPr lang="en-US" dirty="0"/>
          </a:p>
        </p:txBody>
      </p:sp>
      <p:sp>
        <p:nvSpPr>
          <p:cNvPr id="4" name="TextBox 3"/>
          <p:cNvSpPr txBox="1"/>
          <p:nvPr/>
        </p:nvSpPr>
        <p:spPr>
          <a:xfrm>
            <a:off x="609105" y="6132066"/>
            <a:ext cx="6141931" cy="707886"/>
          </a:xfrm>
          <a:prstGeom prst="rect">
            <a:avLst/>
          </a:prstGeom>
          <a:noFill/>
        </p:spPr>
        <p:txBody>
          <a:bodyPr wrap="square" rtlCol="0">
            <a:spAutoFit/>
          </a:bodyPr>
          <a:lstStyle/>
          <a:p>
            <a:r>
              <a:rPr lang="en-US" sz="1000" dirty="0" err="1">
                <a:solidFill>
                  <a:schemeClr val="bg2"/>
                </a:solidFill>
                <a:effectLst/>
                <a:latin typeface="Calibri" panose="020F0502020204030204" pitchFamily="34" charset="0"/>
                <a:cs typeface="Calibri" panose="020F0502020204030204" pitchFamily="34" charset="0"/>
              </a:rPr>
              <a:t>Benamu</a:t>
            </a:r>
            <a:r>
              <a:rPr lang="en-US" sz="1000" dirty="0">
                <a:solidFill>
                  <a:schemeClr val="bg2"/>
                </a:solidFill>
                <a:effectLst/>
                <a:latin typeface="Calibri" panose="020F0502020204030204" pitchFamily="34" charset="0"/>
                <a:cs typeface="Calibri" panose="020F0502020204030204" pitchFamily="34" charset="0"/>
              </a:rPr>
              <a:t> E, Montoya JG. Infections associated with the use of </a:t>
            </a:r>
            <a:r>
              <a:rPr lang="en-US" sz="1000" dirty="0" err="1">
                <a:solidFill>
                  <a:schemeClr val="bg2"/>
                </a:solidFill>
                <a:effectLst/>
                <a:latin typeface="Calibri" panose="020F0502020204030204" pitchFamily="34" charset="0"/>
                <a:cs typeface="Calibri" panose="020F0502020204030204" pitchFamily="34" charset="0"/>
              </a:rPr>
              <a:t>eculizumab</a:t>
            </a:r>
            <a:r>
              <a:rPr lang="en-US" sz="1000" dirty="0">
                <a:solidFill>
                  <a:schemeClr val="bg2"/>
                </a:solidFill>
                <a:effectLst/>
                <a:latin typeface="Calibri" panose="020F0502020204030204" pitchFamily="34" charset="0"/>
                <a:cs typeface="Calibri" panose="020F0502020204030204" pitchFamily="34" charset="0"/>
              </a:rPr>
              <a:t>: recommendations for prevention and prophylaxis. Current opinion in infectious diseases 2016;29:319-29. </a:t>
            </a:r>
          </a:p>
          <a:p>
            <a:endParaRPr lang="en-US" sz="1000" dirty="0">
              <a:solidFill>
                <a:schemeClr val="bg2"/>
              </a:solidFill>
              <a:effectLst/>
              <a:latin typeface="Calibri" panose="020F0502020204030204" pitchFamily="34" charset="0"/>
              <a:cs typeface="Calibri" panose="020F0502020204030204" pitchFamily="34" charset="0"/>
            </a:endParaRPr>
          </a:p>
          <a:p>
            <a:endParaRPr lang="en-US" sz="1000" dirty="0"/>
          </a:p>
        </p:txBody>
      </p:sp>
      <p:sp>
        <p:nvSpPr>
          <p:cNvPr id="9" name="Action Button: Back or Previous 8">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2709" y="5659830"/>
            <a:ext cx="1620981" cy="461665"/>
          </a:xfrm>
          <a:prstGeom prst="rect">
            <a:avLst/>
          </a:prstGeom>
          <a:noFill/>
        </p:spPr>
        <p:txBody>
          <a:bodyPr wrap="square" rtlCol="0">
            <a:spAutoFit/>
          </a:bodyPr>
          <a:lstStyle/>
          <a:p>
            <a:pPr algn="r"/>
            <a:r>
              <a:rPr lang="en-US" i="1" dirty="0">
                <a:solidFill>
                  <a:schemeClr val="bg1">
                    <a:lumMod val="60000"/>
                    <a:lumOff val="40000"/>
                  </a:schemeClr>
                </a:solidFill>
                <a:effectLst/>
                <a:latin typeface="Calibri" panose="020F0502020204030204" pitchFamily="34" charset="0"/>
              </a:rPr>
              <a:t>Next slide</a:t>
            </a:r>
          </a:p>
        </p:txBody>
      </p:sp>
    </p:spTree>
    <p:extLst>
      <p:ext uri="{BB962C8B-B14F-4D97-AF65-F5344CB8AC3E}">
        <p14:creationId xmlns:p14="http://schemas.microsoft.com/office/powerpoint/2010/main" val="3981558570"/>
      </p:ext>
    </p:extLst>
  </p:cSld>
  <p:clrMapOvr>
    <a:masterClrMapping/>
  </p:clrMapOvr>
  <p:transition>
    <p:zo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574964"/>
            <a:ext cx="8229600" cy="731838"/>
          </a:xfrm>
        </p:spPr>
        <p:txBody>
          <a:bodyPr>
            <a:noAutofit/>
          </a:bodyPr>
          <a:lstStyle/>
          <a:p>
            <a:r>
              <a:rPr lang="en-US" sz="3200" b="1" dirty="0"/>
              <a:t>Summary: Vaccination of the </a:t>
            </a:r>
            <a:r>
              <a:rPr lang="en-US" sz="3200" dirty="0"/>
              <a:t>HCT</a:t>
            </a:r>
            <a:r>
              <a:rPr lang="en-US" sz="3200" b="1" dirty="0"/>
              <a:t> Recipient</a:t>
            </a:r>
          </a:p>
        </p:txBody>
      </p:sp>
      <p:sp>
        <p:nvSpPr>
          <p:cNvPr id="3" name="Content Placeholder 2"/>
          <p:cNvSpPr>
            <a:spLocks noGrp="1"/>
          </p:cNvSpPr>
          <p:nvPr>
            <p:ph idx="1"/>
          </p:nvPr>
        </p:nvSpPr>
        <p:spPr>
          <a:xfrm>
            <a:off x="559184" y="1354906"/>
            <a:ext cx="8373533" cy="4636591"/>
          </a:xfrm>
        </p:spPr>
        <p:txBody>
          <a:bodyPr>
            <a:noAutofit/>
          </a:bodyPr>
          <a:lstStyle/>
          <a:p>
            <a:pPr>
              <a:spcBef>
                <a:spcPts val="0"/>
              </a:spcBef>
            </a:pPr>
            <a:r>
              <a:rPr lang="en-US" sz="1800" dirty="0">
                <a:solidFill>
                  <a:schemeClr val="bg2"/>
                </a:solidFill>
              </a:rPr>
              <a:t>Vaccination of the HCT recipient requires a multidisciplinary approach (HCT, ID, and primary care physician)</a:t>
            </a:r>
          </a:p>
          <a:p>
            <a:pPr>
              <a:spcBef>
                <a:spcPts val="0"/>
              </a:spcBef>
            </a:pPr>
            <a:r>
              <a:rPr lang="en-US" sz="1800" dirty="0">
                <a:solidFill>
                  <a:schemeClr val="bg2"/>
                </a:solidFill>
              </a:rPr>
              <a:t>HCT recipients are at increased risk of VPIs</a:t>
            </a:r>
          </a:p>
          <a:p>
            <a:pPr>
              <a:spcBef>
                <a:spcPts val="0"/>
              </a:spcBef>
            </a:pPr>
            <a:r>
              <a:rPr lang="en-US" sz="1800" dirty="0">
                <a:solidFill>
                  <a:schemeClr val="bg2"/>
                </a:solidFill>
              </a:rPr>
              <a:t>Optimally immunize HCT recipients:</a:t>
            </a:r>
          </a:p>
          <a:p>
            <a:pPr lvl="1">
              <a:spcBef>
                <a:spcPts val="0"/>
              </a:spcBef>
            </a:pPr>
            <a:r>
              <a:rPr lang="en-US" sz="1800" dirty="0">
                <a:solidFill>
                  <a:schemeClr val="bg2"/>
                </a:solidFill>
              </a:rPr>
              <a:t>In general, vaccination with inactivated vaccines can begin 3-6 months after HCT in recipients without moderate or severe GVHD receiving augmented immunosuppression</a:t>
            </a:r>
          </a:p>
          <a:p>
            <a:pPr lvl="2">
              <a:spcBef>
                <a:spcPts val="0"/>
              </a:spcBef>
            </a:pPr>
            <a:r>
              <a:rPr lang="en-US" sz="1800" dirty="0">
                <a:solidFill>
                  <a:schemeClr val="bg2"/>
                </a:solidFill>
              </a:rPr>
              <a:t>In recipients who have received rituximab, vaccination should be deferred for at least 6-9 months after last dose of rituximab</a:t>
            </a:r>
          </a:p>
          <a:p>
            <a:pPr lvl="1">
              <a:spcBef>
                <a:spcPts val="0"/>
              </a:spcBef>
            </a:pPr>
            <a:r>
              <a:rPr lang="en-US" sz="1800" dirty="0">
                <a:solidFill>
                  <a:schemeClr val="bg2"/>
                </a:solidFill>
              </a:rPr>
              <a:t>live virus vaccination should </a:t>
            </a:r>
            <a:r>
              <a:rPr lang="en-US" sz="1800" dirty="0"/>
              <a:t>delayed until 24 months post-HCT and be limited to those patients without active GVHD or ongoing immunosuppression, and ≥ 8 months after last IVIG dose</a:t>
            </a:r>
          </a:p>
          <a:p>
            <a:pPr>
              <a:spcBef>
                <a:spcPts val="0"/>
              </a:spcBef>
            </a:pPr>
            <a:r>
              <a:rPr lang="en-US" sz="1800" dirty="0">
                <a:solidFill>
                  <a:schemeClr val="bg2"/>
                </a:solidFill>
              </a:rPr>
              <a:t>Measurement of antibody concentrations after vaccination may be reasonable for some vaccines to document serologic response</a:t>
            </a:r>
          </a:p>
          <a:p>
            <a:pPr>
              <a:spcBef>
                <a:spcPts val="0"/>
              </a:spcBef>
            </a:pPr>
            <a:r>
              <a:rPr lang="en-US" sz="1800" dirty="0">
                <a:solidFill>
                  <a:schemeClr val="bg2"/>
                </a:solidFill>
              </a:rPr>
              <a:t>Consider assessment of vaccine appropriateness in certain situations (travel, teenagers going to college, use of eculizumab, rituximab)</a:t>
            </a:r>
          </a:p>
          <a:p>
            <a:pPr marL="457200" lvl="1" indent="0">
              <a:spcBef>
                <a:spcPts val="0"/>
              </a:spcBef>
              <a:buNone/>
            </a:pPr>
            <a:endParaRPr lang="en-US" sz="1400" dirty="0">
              <a:solidFill>
                <a:schemeClr val="bg2"/>
              </a:solidFill>
            </a:endParaRPr>
          </a:p>
          <a:p>
            <a:pPr lvl="0">
              <a:spcBef>
                <a:spcPts val="0"/>
              </a:spcBef>
            </a:pPr>
            <a:endParaRPr lang="en-US" sz="2000" dirty="0">
              <a:solidFill>
                <a:schemeClr val="bg2"/>
              </a:solidFill>
            </a:endParaRPr>
          </a:p>
          <a:p>
            <a:pPr lvl="1">
              <a:spcBef>
                <a:spcPts val="0"/>
              </a:spcBef>
            </a:pPr>
            <a:endParaRPr lang="en-US" sz="1400" dirty="0">
              <a:solidFill>
                <a:schemeClr val="bg2"/>
              </a:solidFill>
            </a:endParaRPr>
          </a:p>
        </p:txBody>
      </p:sp>
      <p:sp>
        <p:nvSpPr>
          <p:cNvPr id="4" name="Action Button: Back or Previous 3">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453766" y="6224374"/>
            <a:ext cx="1620981" cy="461665"/>
          </a:xfrm>
          <a:prstGeom prst="rect">
            <a:avLst/>
          </a:prstGeom>
          <a:noFill/>
        </p:spPr>
        <p:txBody>
          <a:bodyPr wrap="square" rtlCol="0">
            <a:spAutoFit/>
          </a:bodyPr>
          <a:lstStyle/>
          <a:p>
            <a:pPr algn="r"/>
            <a:r>
              <a:rPr lang="en-US" i="1" dirty="0">
                <a:solidFill>
                  <a:schemeClr val="bg1">
                    <a:lumMod val="60000"/>
                    <a:lumOff val="40000"/>
                  </a:schemeClr>
                </a:solidFill>
                <a:effectLst/>
                <a:latin typeface="Calibri" panose="020F0502020204030204" pitchFamily="34" charset="0"/>
              </a:rPr>
              <a:t>Next slide</a:t>
            </a:r>
          </a:p>
        </p:txBody>
      </p:sp>
    </p:spTree>
    <p:extLst>
      <p:ext uri="{BB962C8B-B14F-4D97-AF65-F5344CB8AC3E}">
        <p14:creationId xmlns:p14="http://schemas.microsoft.com/office/powerpoint/2010/main" val="17556588"/>
      </p:ext>
    </p:extLst>
  </p:cSld>
  <p:clrMapOvr>
    <a:masterClrMapping/>
  </p:clrMapOvr>
  <p:transition>
    <p:zo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Links to Helpful Vaccine References</a:t>
            </a:r>
          </a:p>
        </p:txBody>
      </p:sp>
      <p:sp>
        <p:nvSpPr>
          <p:cNvPr id="3" name="Content Placeholder 2"/>
          <p:cNvSpPr>
            <a:spLocks noGrp="1"/>
          </p:cNvSpPr>
          <p:nvPr>
            <p:ph idx="1"/>
          </p:nvPr>
        </p:nvSpPr>
        <p:spPr>
          <a:xfrm>
            <a:off x="555607" y="1500042"/>
            <a:ext cx="8382000" cy="5357958"/>
          </a:xfrm>
        </p:spPr>
        <p:txBody>
          <a:bodyPr>
            <a:noAutofit/>
          </a:bodyPr>
          <a:lstStyle/>
          <a:p>
            <a:r>
              <a:rPr lang="en-US" sz="1400" dirty="0"/>
              <a:t>2019 AST IDCOP vaccination of the SOT recipient</a:t>
            </a:r>
          </a:p>
          <a:p>
            <a:pPr lvl="1"/>
            <a:r>
              <a:rPr lang="en-US" sz="1400" dirty="0">
                <a:hlinkClick r:id="rId2"/>
              </a:rPr>
              <a:t>https://www.ncbi.nlm.nih.gov/pubmed/31002409</a:t>
            </a:r>
            <a:endParaRPr lang="en-US" sz="1400" dirty="0"/>
          </a:p>
          <a:p>
            <a:r>
              <a:rPr lang="en-US" sz="1400" dirty="0"/>
              <a:t>2013 IDSA guideline for the vaccination of the immunocompromised host</a:t>
            </a:r>
          </a:p>
          <a:p>
            <a:pPr lvl="1"/>
            <a:r>
              <a:rPr lang="en-US" sz="1400" dirty="0">
                <a:hlinkClick r:id="rId3"/>
              </a:rPr>
              <a:t>https://www.idsociety.org/practice-guideline/vaccination-of-the-immunocompromised-host/</a:t>
            </a:r>
            <a:endParaRPr lang="en-US" sz="1400" dirty="0"/>
          </a:p>
          <a:p>
            <a:r>
              <a:rPr lang="en-US" sz="1400" dirty="0"/>
              <a:t>2009 BMT guidelines for vaccination of HCT recipients</a:t>
            </a:r>
          </a:p>
          <a:p>
            <a:pPr lvl="1"/>
            <a:r>
              <a:rPr lang="en-US" sz="1400" dirty="0">
                <a:hlinkClick r:id="rId4"/>
              </a:rPr>
              <a:t>https://www.ncbi.nlm.nih.gov/pubmed/19861986</a:t>
            </a:r>
            <a:r>
              <a:rPr lang="en-US" sz="1400" dirty="0"/>
              <a:t>]</a:t>
            </a:r>
          </a:p>
          <a:p>
            <a:r>
              <a:rPr lang="en-US" sz="1400" dirty="0"/>
              <a:t>2009 Guidelines for preventing infectious complications among HCT recipients: a global perspective</a:t>
            </a:r>
          </a:p>
          <a:p>
            <a:pPr lvl="1"/>
            <a:r>
              <a:rPr lang="en-US" sz="1400" dirty="0">
                <a:hlinkClick r:id="rId5"/>
              </a:rPr>
              <a:t>https://www.ncbi.nlm.nih.gov/pmc/articles/PMC3103296/</a:t>
            </a:r>
            <a:endParaRPr lang="en-US" sz="1400" dirty="0"/>
          </a:p>
          <a:p>
            <a:r>
              <a:rPr lang="en-US" sz="1400" dirty="0"/>
              <a:t>2020 recommended US immunization schedule for </a:t>
            </a:r>
          </a:p>
          <a:p>
            <a:pPr lvl="1"/>
            <a:r>
              <a:rPr lang="en-US" sz="1400" dirty="0"/>
              <a:t>Children and adolescents: </a:t>
            </a:r>
            <a:r>
              <a:rPr lang="en-US" sz="1400" dirty="0">
                <a:hlinkClick r:id="rId6"/>
              </a:rPr>
              <a:t>https://www.cdc.gov/vaccines/schedules/hcp/imz/child-adolescent.html</a:t>
            </a:r>
            <a:endParaRPr lang="en-US" sz="1400" dirty="0"/>
          </a:p>
          <a:p>
            <a:pPr lvl="1"/>
            <a:r>
              <a:rPr lang="en-US" sz="1400" dirty="0"/>
              <a:t>Age ≥ 19 years: https://www.cdc.gov/vaccines/schedules/hcp/imz/adult.html</a:t>
            </a:r>
          </a:p>
          <a:p>
            <a:r>
              <a:rPr lang="en-US" sz="1400" dirty="0"/>
              <a:t>Vaccine-specific recommendations, recommended minimum ages and intervals between vaccines, US</a:t>
            </a:r>
          </a:p>
          <a:p>
            <a:pPr lvl="1"/>
            <a:r>
              <a:rPr lang="en-US" sz="1400" dirty="0">
                <a:hlinkClick r:id="rId7"/>
              </a:rPr>
              <a:t>https://www.cdc.gov/vaccines/hcp/acip-recs/vacc-specific/index.html</a:t>
            </a:r>
            <a:r>
              <a:rPr lang="en-US" sz="1400" dirty="0"/>
              <a:t> </a:t>
            </a:r>
            <a:endParaRPr lang="en-US" sz="1400" dirty="0">
              <a:hlinkClick r:id="rId8"/>
            </a:endParaRPr>
          </a:p>
          <a:p>
            <a:pPr lvl="1"/>
            <a:r>
              <a:rPr lang="en-US" sz="1400" dirty="0">
                <a:hlinkClick r:id="rId8"/>
              </a:rPr>
              <a:t>https://www.cdc.gov/vaccines/pubs/pinkbook/downloads/appendices/a/age-interval-table.pdf</a:t>
            </a:r>
            <a:endParaRPr lang="en-US" sz="1400" dirty="0"/>
          </a:p>
          <a:p>
            <a:pPr lvl="1"/>
            <a:endParaRPr lang="en-US" sz="1600" dirty="0"/>
          </a:p>
        </p:txBody>
      </p:sp>
      <p:sp>
        <p:nvSpPr>
          <p:cNvPr id="4" name="Action Button: Back or Previous 3">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5597127"/>
      </p:ext>
    </p:extLst>
  </p:cSld>
  <p:clrMapOvr>
    <a:masterClrMapping/>
  </p:clrMapOvr>
  <p:transition>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module was developed by:</a:t>
            </a:r>
          </a:p>
        </p:txBody>
      </p:sp>
      <p:sp>
        <p:nvSpPr>
          <p:cNvPr id="3" name="Content Placeholder 2"/>
          <p:cNvSpPr>
            <a:spLocks noGrp="1"/>
          </p:cNvSpPr>
          <p:nvPr>
            <p:ph idx="1"/>
          </p:nvPr>
        </p:nvSpPr>
        <p:spPr/>
        <p:txBody>
          <a:bodyPr>
            <a:normAutofit/>
          </a:bodyPr>
          <a:lstStyle/>
          <a:p>
            <a:r>
              <a:rPr lang="en-US" dirty="0"/>
              <a:t>Dana </a:t>
            </a:r>
            <a:r>
              <a:rPr lang="en-US" dirty="0" err="1"/>
              <a:t>Danino</a:t>
            </a:r>
            <a:r>
              <a:rPr lang="en-US" dirty="0"/>
              <a:t>, MD </a:t>
            </a:r>
          </a:p>
          <a:p>
            <a:r>
              <a:rPr lang="en-US" b="0" dirty="0"/>
              <a:t>Monica I. Ardura, DO, MSCS </a:t>
            </a:r>
          </a:p>
          <a:p>
            <a:r>
              <a:rPr lang="en-US" b="0" dirty="0"/>
              <a:t>Nationwide Children’s Hospital and The Ohio State University, Columbus, OH</a:t>
            </a:r>
          </a:p>
          <a:p>
            <a:pPr marL="0" indent="0">
              <a:buNone/>
            </a:pPr>
            <a:endParaRPr lang="en-US" b="0" dirty="0"/>
          </a:p>
          <a:p>
            <a:r>
              <a:rPr lang="en-US" b="0" dirty="0"/>
              <a:t>Part of an educational effort through the PIDS Transplant Infectious Diseases working group and the AST ID Community of Practice</a:t>
            </a:r>
          </a:p>
        </p:txBody>
      </p:sp>
      <p:sp>
        <p:nvSpPr>
          <p:cNvPr id="4" name="Action Button: Back or Previous 3">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9750100"/>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381000"/>
            <a:ext cx="7772400" cy="914400"/>
          </a:xfrm>
        </p:spPr>
        <p:txBody>
          <a:bodyPr anchor="b"/>
          <a:lstStyle/>
          <a:p>
            <a:r>
              <a:rPr lang="en-US" sz="3200" cap="none" dirty="0"/>
              <a:t>Module Map</a:t>
            </a:r>
          </a:p>
        </p:txBody>
      </p:sp>
      <p:sp>
        <p:nvSpPr>
          <p:cNvPr id="6" name="Rounded Rectangle 5">
            <a:hlinkClick r:id="rId2" action="ppaction://hlinksldjump"/>
          </p:cNvPr>
          <p:cNvSpPr/>
          <p:nvPr/>
        </p:nvSpPr>
        <p:spPr bwMode="auto">
          <a:xfrm>
            <a:off x="2453097" y="2135466"/>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a:ln>
                  <a:noFill/>
                </a:ln>
                <a:solidFill>
                  <a:srgbClr val="0000FF"/>
                </a:solidFill>
                <a:effectLst/>
                <a:latin typeface="Calibri" panose="020F0502020204030204" pitchFamily="34" charset="0"/>
              </a:rPr>
              <a:t>1</a:t>
            </a:r>
          </a:p>
        </p:txBody>
      </p:sp>
      <p:sp>
        <p:nvSpPr>
          <p:cNvPr id="7" name="Rounded Rectangle 6">
            <a:hlinkClick r:id="rId3" action="ppaction://hlinksldjump"/>
          </p:cNvPr>
          <p:cNvSpPr/>
          <p:nvPr/>
        </p:nvSpPr>
        <p:spPr bwMode="auto">
          <a:xfrm>
            <a:off x="4279863" y="2100000"/>
            <a:ext cx="1375068" cy="461820"/>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Pre-transplant </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vaccination</a:t>
            </a:r>
          </a:p>
        </p:txBody>
      </p:sp>
      <p:sp>
        <p:nvSpPr>
          <p:cNvPr id="10" name="Rounded Rectangle 9"/>
          <p:cNvSpPr/>
          <p:nvPr/>
        </p:nvSpPr>
        <p:spPr bwMode="auto">
          <a:xfrm>
            <a:off x="1847254" y="1295401"/>
            <a:ext cx="1774533" cy="4752702"/>
          </a:xfrm>
          <a:prstGeom prst="roundRect">
            <a:avLst/>
          </a:prstGeom>
          <a:noFill/>
          <a:ln w="3810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dirty="0">
                <a:ln>
                  <a:noFill/>
                </a:ln>
                <a:solidFill>
                  <a:srgbClr val="0000FF"/>
                </a:solidFill>
                <a:effectLst/>
                <a:latin typeface="Calibri" panose="020F0502020204030204" pitchFamily="34" charset="0"/>
              </a:rPr>
              <a:t>Question #</a:t>
            </a:r>
          </a:p>
        </p:txBody>
      </p:sp>
      <p:sp>
        <p:nvSpPr>
          <p:cNvPr id="11" name="Rounded Rectangle 10"/>
          <p:cNvSpPr/>
          <p:nvPr/>
        </p:nvSpPr>
        <p:spPr bwMode="auto">
          <a:xfrm>
            <a:off x="4080132" y="1295401"/>
            <a:ext cx="1774533" cy="4752702"/>
          </a:xfrm>
          <a:prstGeom prst="roundRect">
            <a:avLst/>
          </a:prstGeom>
          <a:noFill/>
          <a:ln w="3810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FFCC00"/>
              </a:solidFill>
              <a:effectLst>
                <a:outerShdw blurRad="38100" dist="38100" dir="2700000" algn="tl">
                  <a:srgbClr val="000000">
                    <a:alpha val="43137"/>
                  </a:srgbClr>
                </a:outerShdw>
              </a:effectLst>
              <a:latin typeface="Times New Roman" pitchFamily="-105" charset="0"/>
            </a:endParaRPr>
          </a:p>
        </p:txBody>
      </p:sp>
      <p:sp>
        <p:nvSpPr>
          <p:cNvPr id="12" name="Rounded Rectangle 11"/>
          <p:cNvSpPr/>
          <p:nvPr/>
        </p:nvSpPr>
        <p:spPr bwMode="auto">
          <a:xfrm>
            <a:off x="6319943" y="1295401"/>
            <a:ext cx="1774533" cy="4752702"/>
          </a:xfrm>
          <a:prstGeom prst="roundRect">
            <a:avLst/>
          </a:prstGeom>
          <a:noFill/>
          <a:ln w="3810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FFCC00"/>
              </a:solidFill>
              <a:effectLst>
                <a:outerShdw blurRad="38100" dist="38100" dir="2700000" algn="tl">
                  <a:srgbClr val="000000">
                    <a:alpha val="43137"/>
                  </a:srgbClr>
                </a:outerShdw>
              </a:effectLst>
              <a:latin typeface="Times New Roman" pitchFamily="-105" charset="0"/>
            </a:endParaRPr>
          </a:p>
        </p:txBody>
      </p:sp>
      <p:sp>
        <p:nvSpPr>
          <p:cNvPr id="13" name="Rounded Rectangle 12">
            <a:hlinkClick r:id="rId4" action="ppaction://hlinksldjump"/>
          </p:cNvPr>
          <p:cNvSpPr/>
          <p:nvPr/>
        </p:nvSpPr>
        <p:spPr bwMode="auto">
          <a:xfrm>
            <a:off x="2453097" y="2585631"/>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2</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4" name="Rounded Rectangle 13">
            <a:hlinkClick r:id="rId5" action="ppaction://hlinksldjump"/>
          </p:cNvPr>
          <p:cNvSpPr/>
          <p:nvPr/>
        </p:nvSpPr>
        <p:spPr bwMode="auto">
          <a:xfrm>
            <a:off x="2453097" y="3046016"/>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3</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5" name="Rounded Rectangle 14">
            <a:hlinkClick r:id="rId6" action="ppaction://hlinksldjump"/>
          </p:cNvPr>
          <p:cNvSpPr/>
          <p:nvPr/>
        </p:nvSpPr>
        <p:spPr bwMode="auto">
          <a:xfrm>
            <a:off x="2453097" y="3506397"/>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4</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6" name="Rounded Rectangle 15">
            <a:hlinkClick r:id="rId7" action="ppaction://hlinksldjump"/>
          </p:cNvPr>
          <p:cNvSpPr/>
          <p:nvPr/>
        </p:nvSpPr>
        <p:spPr bwMode="auto">
          <a:xfrm>
            <a:off x="2453097" y="3946496"/>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5</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7" name="Rounded Rectangle 16">
            <a:hlinkClick r:id="rId8" action="ppaction://hlinksldjump"/>
          </p:cNvPr>
          <p:cNvSpPr/>
          <p:nvPr/>
        </p:nvSpPr>
        <p:spPr bwMode="auto">
          <a:xfrm>
            <a:off x="2453097" y="4395067"/>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6</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8" name="Rounded Rectangle 17">
            <a:hlinkClick r:id="rId9" action="ppaction://hlinksldjump"/>
          </p:cNvPr>
          <p:cNvSpPr/>
          <p:nvPr/>
        </p:nvSpPr>
        <p:spPr bwMode="auto">
          <a:xfrm>
            <a:off x="2453097" y="4847614"/>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7</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9" name="Rounded Rectangle 18">
            <a:hlinkClick r:id="rId10" action="ppaction://hlinksldjump"/>
          </p:cNvPr>
          <p:cNvSpPr/>
          <p:nvPr/>
        </p:nvSpPr>
        <p:spPr bwMode="auto">
          <a:xfrm>
            <a:off x="2453097" y="5312700"/>
            <a:ext cx="572655" cy="41563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8</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20" name="Rectangle 19"/>
          <p:cNvSpPr/>
          <p:nvPr/>
        </p:nvSpPr>
        <p:spPr>
          <a:xfrm>
            <a:off x="4080132" y="1302158"/>
            <a:ext cx="1774533" cy="646331"/>
          </a:xfrm>
          <a:prstGeom prst="rect">
            <a:avLst/>
          </a:prstGeom>
        </p:spPr>
        <p:txBody>
          <a:bodyPr wrap="square">
            <a:spAutoFit/>
          </a:bodyPr>
          <a:lstStyle/>
          <a:p>
            <a:pPr algn="ctr"/>
            <a:r>
              <a:rPr lang="en-US" sz="1800" b="1" dirty="0">
                <a:solidFill>
                  <a:srgbClr val="0000FF"/>
                </a:solidFill>
                <a:effectLst/>
                <a:latin typeface="Calibri" panose="020F0502020204030204" pitchFamily="34" charset="0"/>
              </a:rPr>
              <a:t>General Vaccine</a:t>
            </a:r>
          </a:p>
          <a:p>
            <a:pPr algn="ctr"/>
            <a:r>
              <a:rPr lang="en-US" sz="1800" b="1" dirty="0">
                <a:solidFill>
                  <a:srgbClr val="0000FF"/>
                </a:solidFill>
                <a:effectLst/>
                <a:latin typeface="Calibri" panose="020F0502020204030204" pitchFamily="34" charset="0"/>
              </a:rPr>
              <a:t>Principles</a:t>
            </a:r>
          </a:p>
        </p:txBody>
      </p:sp>
      <p:sp>
        <p:nvSpPr>
          <p:cNvPr id="21" name="Rounded Rectangle 20">
            <a:hlinkClick r:id="rId11" action="ppaction://hlinksldjump"/>
          </p:cNvPr>
          <p:cNvSpPr/>
          <p:nvPr/>
        </p:nvSpPr>
        <p:spPr bwMode="auto">
          <a:xfrm>
            <a:off x="4279864" y="2613755"/>
            <a:ext cx="1375068" cy="1160659"/>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b="1" u="sng" dirty="0">
              <a:solidFill>
                <a:srgbClr val="0000FF"/>
              </a:solidFill>
              <a:effectLst/>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Post-HCT </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vaccination </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Rational and</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timing</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a:ln>
                <a:noFill/>
              </a:ln>
              <a:solidFill>
                <a:srgbClr val="0000FF"/>
              </a:solidFill>
              <a:effectLst/>
              <a:latin typeface="Calibri" panose="020F0502020204030204" pitchFamily="34" charset="0"/>
            </a:endParaRPr>
          </a:p>
        </p:txBody>
      </p:sp>
      <p:sp>
        <p:nvSpPr>
          <p:cNvPr id="22" name="Rounded Rectangle 21">
            <a:hlinkClick r:id="rId12" action="ppaction://hlinksldjump"/>
          </p:cNvPr>
          <p:cNvSpPr/>
          <p:nvPr/>
        </p:nvSpPr>
        <p:spPr bwMode="auto">
          <a:xfrm>
            <a:off x="4279864" y="3806333"/>
            <a:ext cx="1375067" cy="461820"/>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HCT</a:t>
            </a:r>
            <a:r>
              <a:rPr kumimoji="0" lang="en-US" sz="1400" b="1" i="0" u="sng" strike="noStrike" cap="none" normalizeH="0" baseline="0" dirty="0">
                <a:ln>
                  <a:noFill/>
                </a:ln>
                <a:solidFill>
                  <a:srgbClr val="0000FF"/>
                </a:solidFill>
                <a:effectLst/>
                <a:latin typeface="Calibri" panose="020F0502020204030204" pitchFamily="34" charset="0"/>
              </a:rPr>
              <a:t> Household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a:ln>
                  <a:noFill/>
                </a:ln>
                <a:solidFill>
                  <a:srgbClr val="0000FF"/>
                </a:solidFill>
                <a:effectLst/>
                <a:latin typeface="Calibri" panose="020F0502020204030204" pitchFamily="34" charset="0"/>
              </a:rPr>
              <a:t>Contacts </a:t>
            </a:r>
            <a:endParaRPr kumimoji="0" lang="en-US" sz="1400" b="1" i="0" u="sng" strike="noStrike" cap="none" normalizeH="0" baseline="0" dirty="0">
              <a:ln>
                <a:noFill/>
              </a:ln>
              <a:solidFill>
                <a:schemeClr val="accent1">
                  <a:lumMod val="75000"/>
                </a:schemeClr>
              </a:solidFill>
              <a:effectLst/>
              <a:latin typeface="Calibri" panose="020F0502020204030204" pitchFamily="34" charset="0"/>
            </a:endParaRPr>
          </a:p>
        </p:txBody>
      </p:sp>
      <p:sp>
        <p:nvSpPr>
          <p:cNvPr id="25" name="Rectangle 24"/>
          <p:cNvSpPr/>
          <p:nvPr/>
        </p:nvSpPr>
        <p:spPr>
          <a:xfrm>
            <a:off x="6319943" y="1296964"/>
            <a:ext cx="1774533" cy="646331"/>
          </a:xfrm>
          <a:prstGeom prst="rect">
            <a:avLst/>
          </a:prstGeom>
        </p:spPr>
        <p:txBody>
          <a:bodyPr wrap="square">
            <a:spAutoFit/>
          </a:bodyPr>
          <a:lstStyle/>
          <a:p>
            <a:pPr algn="ctr"/>
            <a:r>
              <a:rPr lang="en-US" sz="1800" b="1" dirty="0">
                <a:solidFill>
                  <a:srgbClr val="0000FF"/>
                </a:solidFill>
                <a:effectLst/>
                <a:latin typeface="Calibri" panose="020F0502020204030204" pitchFamily="34" charset="0"/>
              </a:rPr>
              <a:t>Summaries &amp;</a:t>
            </a:r>
          </a:p>
          <a:p>
            <a:pPr algn="ctr"/>
            <a:r>
              <a:rPr lang="en-US" sz="1800" b="1" dirty="0">
                <a:solidFill>
                  <a:srgbClr val="0000FF"/>
                </a:solidFill>
                <a:effectLst/>
                <a:latin typeface="Calibri" panose="020F0502020204030204" pitchFamily="34" charset="0"/>
              </a:rPr>
              <a:t>References</a:t>
            </a:r>
          </a:p>
        </p:txBody>
      </p:sp>
      <p:sp>
        <p:nvSpPr>
          <p:cNvPr id="26" name="Rounded Rectangle 25">
            <a:hlinkClick r:id="rId13" action="ppaction://hlinksldjump"/>
          </p:cNvPr>
          <p:cNvSpPr/>
          <p:nvPr/>
        </p:nvSpPr>
        <p:spPr bwMode="auto">
          <a:xfrm>
            <a:off x="4300406" y="4315226"/>
            <a:ext cx="1375067" cy="845151"/>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a:ln>
                  <a:noFill/>
                </a:ln>
                <a:solidFill>
                  <a:srgbClr val="0000FF"/>
                </a:solidFill>
                <a:effectLst/>
                <a:latin typeface="Calibri" panose="020F0502020204030204" pitchFamily="34" charset="0"/>
              </a:rPr>
              <a:t>Vaccination in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a:ln>
                  <a:noFill/>
                </a:ln>
                <a:solidFill>
                  <a:srgbClr val="0000FF"/>
                </a:solidFill>
                <a:effectLst/>
                <a:latin typeface="Calibri" panose="020F0502020204030204" pitchFamily="34" charset="0"/>
              </a:rPr>
              <a:t>GVHD</a:t>
            </a:r>
          </a:p>
        </p:txBody>
      </p:sp>
      <p:sp>
        <p:nvSpPr>
          <p:cNvPr id="30" name="Rounded Rectangle 29">
            <a:hlinkClick r:id="rId14" action="ppaction://hlinksldjump"/>
          </p:cNvPr>
          <p:cNvSpPr/>
          <p:nvPr/>
        </p:nvSpPr>
        <p:spPr bwMode="auto">
          <a:xfrm>
            <a:off x="6411396" y="4346422"/>
            <a:ext cx="1615490" cy="46855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R</a:t>
            </a:r>
            <a:r>
              <a:rPr kumimoji="0" lang="en-US" sz="1400" b="1" i="0" u="sng" strike="noStrike" cap="none" normalizeH="0" baseline="0" dirty="0">
                <a:ln>
                  <a:noFill/>
                </a:ln>
                <a:solidFill>
                  <a:srgbClr val="0000FF"/>
                </a:solidFill>
                <a:effectLst/>
                <a:latin typeface="Calibri" panose="020F0502020204030204" pitchFamily="34" charset="0"/>
              </a:rPr>
              <a:t>eferences</a:t>
            </a:r>
          </a:p>
        </p:txBody>
      </p:sp>
      <p:sp>
        <p:nvSpPr>
          <p:cNvPr id="32" name="Rounded Rectangle 31">
            <a:hlinkClick r:id="rId15" action="ppaction://hlinksldjump"/>
          </p:cNvPr>
          <p:cNvSpPr/>
          <p:nvPr/>
        </p:nvSpPr>
        <p:spPr bwMode="auto">
          <a:xfrm>
            <a:off x="6408083" y="2288807"/>
            <a:ext cx="1622116" cy="631760"/>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Inactivated vaccines</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Post-HCT</a:t>
            </a:r>
          </a:p>
        </p:txBody>
      </p:sp>
      <p:sp>
        <p:nvSpPr>
          <p:cNvPr id="35" name="Rounded Rectangle 34">
            <a:hlinkClick r:id="rId16" action="ppaction://hlinksldjump"/>
          </p:cNvPr>
          <p:cNvSpPr/>
          <p:nvPr/>
        </p:nvSpPr>
        <p:spPr bwMode="auto">
          <a:xfrm>
            <a:off x="456749" y="3044181"/>
            <a:ext cx="1148687" cy="1145313"/>
          </a:xfrm>
          <a:prstGeom prst="roundRect">
            <a:avLst/>
          </a:prstGeom>
          <a:solidFill>
            <a:schemeClr val="bg1">
              <a:lumMod val="20000"/>
              <a:lumOff val="80000"/>
            </a:schemeClr>
          </a:solidFill>
          <a:ln w="317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Start </a:t>
            </a:r>
          </a:p>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Case</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28" name="Rounded Rectangle 27">
            <a:hlinkClick r:id="rId17" action="ppaction://hlinksldjump"/>
          </p:cNvPr>
          <p:cNvSpPr/>
          <p:nvPr/>
        </p:nvSpPr>
        <p:spPr bwMode="auto">
          <a:xfrm>
            <a:off x="4320947" y="5261127"/>
            <a:ext cx="1333984" cy="399734"/>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Vaccination post </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err="1">
                <a:solidFill>
                  <a:srgbClr val="0000FF"/>
                </a:solidFill>
                <a:effectLst/>
                <a:latin typeface="Calibri" panose="020F0502020204030204" pitchFamily="34" charset="0"/>
              </a:rPr>
              <a:t>eculizumab</a:t>
            </a:r>
            <a:r>
              <a:rPr lang="en-US" sz="1400" b="1" u="sng" dirty="0">
                <a:solidFill>
                  <a:srgbClr val="0000FF"/>
                </a:solidFill>
                <a:effectLst/>
                <a:latin typeface="Calibri" panose="020F0502020204030204" pitchFamily="34" charset="0"/>
              </a:rPr>
              <a:t> </a:t>
            </a:r>
            <a:endParaRPr kumimoji="0" lang="en-US" sz="1400" b="1" i="0" u="sng" strike="noStrike" cap="none" normalizeH="0" baseline="0" dirty="0">
              <a:ln>
                <a:noFill/>
              </a:ln>
              <a:solidFill>
                <a:srgbClr val="0000FF"/>
              </a:solidFill>
              <a:effectLst/>
              <a:latin typeface="Calibri" panose="020F0502020204030204" pitchFamily="34" charset="0"/>
            </a:endParaRPr>
          </a:p>
        </p:txBody>
      </p:sp>
      <p:sp>
        <p:nvSpPr>
          <p:cNvPr id="37" name="Rounded Rectangle 36">
            <a:hlinkClick r:id="rId18" action="ppaction://hlinksldjump"/>
          </p:cNvPr>
          <p:cNvSpPr/>
          <p:nvPr/>
        </p:nvSpPr>
        <p:spPr bwMode="auto">
          <a:xfrm>
            <a:off x="6408083" y="2981741"/>
            <a:ext cx="1622116" cy="60011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Live vaccines</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Post-HCT</a:t>
            </a:r>
          </a:p>
        </p:txBody>
      </p:sp>
      <p:sp>
        <p:nvSpPr>
          <p:cNvPr id="38" name="Rounded Rectangle 37">
            <a:hlinkClick r:id="rId19" action="ppaction://hlinksldjump"/>
          </p:cNvPr>
          <p:cNvSpPr/>
          <p:nvPr/>
        </p:nvSpPr>
        <p:spPr bwMode="auto">
          <a:xfrm>
            <a:off x="6408083" y="3658928"/>
            <a:ext cx="1622116" cy="60011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Summary of </a:t>
            </a:r>
          </a:p>
          <a:p>
            <a:pPr marL="0" marR="0" indent="0" algn="ctr" defTabSz="914400" rtl="0" eaLnBrk="0" fontAlgn="base" latinLnBrk="0" hangingPunct="0">
              <a:lnSpc>
                <a:spcPct val="100000"/>
              </a:lnSpc>
              <a:spcBef>
                <a:spcPct val="0"/>
              </a:spcBef>
              <a:spcAft>
                <a:spcPct val="0"/>
              </a:spcAft>
              <a:buClrTx/>
              <a:buSzTx/>
              <a:buFontTx/>
              <a:buNone/>
              <a:tabLst/>
            </a:pPr>
            <a:r>
              <a:rPr lang="en-US" sz="1400" b="1" u="sng" dirty="0">
                <a:solidFill>
                  <a:srgbClr val="0000FF"/>
                </a:solidFill>
                <a:effectLst/>
                <a:latin typeface="Calibri" panose="020F0502020204030204" pitchFamily="34" charset="0"/>
              </a:rPr>
              <a:t>vaccination post-HCT</a:t>
            </a:r>
          </a:p>
        </p:txBody>
      </p:sp>
    </p:spTree>
    <p:extLst>
      <p:ext uri="{BB962C8B-B14F-4D97-AF65-F5344CB8AC3E}">
        <p14:creationId xmlns:p14="http://schemas.microsoft.com/office/powerpoint/2010/main" val="1495534014"/>
      </p:ext>
    </p:extLst>
  </p:cSld>
  <p:clrMapOvr>
    <a:masterClrMapping/>
  </p:clrMapOvr>
  <p:transition>
    <p:zo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Feedback on the Modules</a:t>
            </a:r>
            <a:endParaRPr lang="en-US" dirty="0"/>
          </a:p>
        </p:txBody>
      </p:sp>
      <p:sp>
        <p:nvSpPr>
          <p:cNvPr id="3" name="Content Placeholder 2"/>
          <p:cNvSpPr>
            <a:spLocks noGrp="1"/>
          </p:cNvSpPr>
          <p:nvPr>
            <p:ph idx="1"/>
          </p:nvPr>
        </p:nvSpPr>
        <p:spPr/>
        <p:txBody>
          <a:bodyPr>
            <a:normAutofit/>
          </a:bodyPr>
          <a:lstStyle/>
          <a:p>
            <a:r>
              <a:rPr lang="en-US" dirty="0">
                <a:ea typeface="ＭＳ Ｐゴシック"/>
              </a:rPr>
              <a:t>PLEASE help to provide us with feedback on the content of these modules! </a:t>
            </a:r>
          </a:p>
          <a:p>
            <a:pPr lvl="1"/>
            <a:r>
              <a:rPr lang="en-US" dirty="0">
                <a:ea typeface="ＭＳ Ｐゴシック"/>
              </a:rPr>
              <a:t>Let us know what you learned and what we can do better</a:t>
            </a:r>
          </a:p>
          <a:p>
            <a:pPr lvl="1"/>
            <a:r>
              <a:rPr lang="en-US" dirty="0">
                <a:ea typeface="ＭＳ Ｐゴシック"/>
              </a:rPr>
              <a:t>Your feedback will help us to improve this work and design future modules</a:t>
            </a:r>
            <a:endParaRPr lang="en-US">
              <a:ea typeface="ＭＳ Ｐゴシック"/>
              <a:cs typeface="Arial"/>
            </a:endParaRPr>
          </a:p>
          <a:p>
            <a:endParaRPr lang="en-US" dirty="0">
              <a:ea typeface="ＭＳ Ｐゴシック"/>
            </a:endParaRPr>
          </a:p>
          <a:p>
            <a:r>
              <a:rPr lang="en-US" dirty="0">
                <a:ea typeface="ＭＳ Ｐゴシック"/>
              </a:rPr>
              <a:t>For any questions or concerns, please contact Tanvi Sharma </a:t>
            </a:r>
            <a:r>
              <a:rPr lang="en-US" dirty="0">
                <a:ea typeface="ＭＳ Ｐゴシック"/>
                <a:hlinkClick r:id="rId3"/>
              </a:rPr>
              <a:t>tanvi.sharma@childrens.harvard.edu</a:t>
            </a:r>
            <a:r>
              <a:rPr lang="en-US" dirty="0">
                <a:ea typeface="ＭＳ Ｐゴシック"/>
              </a:rPr>
              <a:t>  </a:t>
            </a:r>
            <a:endParaRPr lang="en-US"/>
          </a:p>
        </p:txBody>
      </p:sp>
      <p:sp>
        <p:nvSpPr>
          <p:cNvPr id="5" name="Action Button: Forward or Next 4">
            <a:hlinkClick r:id="" action="ppaction://hlinkshowjump?jump=previousslide" highlightClick="1"/>
          </p:cNvPr>
          <p:cNvSpPr/>
          <p:nvPr/>
        </p:nvSpPr>
        <p:spPr>
          <a:xfrm rot="10800000">
            <a:off x="7303030" y="6220786"/>
            <a:ext cx="411729" cy="440134"/>
          </a:xfrm>
          <a:prstGeom prst="actionButtonForwardNext">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ome 5">
            <a:hlinkClick r:id="" action="ppaction://hlinkshowjump?jump=firstslide" highlightClick="1"/>
          </p:cNvPr>
          <p:cNvSpPr/>
          <p:nvPr/>
        </p:nvSpPr>
        <p:spPr>
          <a:xfrm>
            <a:off x="7813369" y="6207036"/>
            <a:ext cx="411729" cy="453884"/>
          </a:xfrm>
          <a:prstGeom prst="actionButtonHome">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Tree>
    <p:extLst>
      <p:ext uri="{BB962C8B-B14F-4D97-AF65-F5344CB8AC3E}">
        <p14:creationId xmlns:p14="http://schemas.microsoft.com/office/powerpoint/2010/main" val="1500809455"/>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Case Presentation: meet Aaliyah</a:t>
            </a:r>
          </a:p>
        </p:txBody>
      </p:sp>
      <p:sp>
        <p:nvSpPr>
          <p:cNvPr id="3" name="Content Placeholder 2"/>
          <p:cNvSpPr>
            <a:spLocks noGrp="1"/>
          </p:cNvSpPr>
          <p:nvPr>
            <p:ph idx="1"/>
          </p:nvPr>
        </p:nvSpPr>
        <p:spPr>
          <a:xfrm>
            <a:off x="685800" y="1465809"/>
            <a:ext cx="7772400" cy="4572000"/>
          </a:xfrm>
        </p:spPr>
        <p:txBody>
          <a:bodyPr/>
          <a:lstStyle/>
          <a:p>
            <a:r>
              <a:rPr lang="en-US" dirty="0">
                <a:cs typeface="Times New Roman" panose="02020603050405020304" pitchFamily="18" charset="0"/>
              </a:rPr>
              <a:t>Aaliyah is a 4-year-old girl with severe sickle cell disease (</a:t>
            </a:r>
            <a:r>
              <a:rPr lang="en-US" dirty="0" err="1">
                <a:cs typeface="Times New Roman" panose="02020603050405020304" pitchFamily="18" charset="0"/>
              </a:rPr>
              <a:t>Hgbn</a:t>
            </a:r>
            <a:r>
              <a:rPr lang="en-US" dirty="0">
                <a:cs typeface="Times New Roman" panose="02020603050405020304" pitchFamily="18" charset="0"/>
              </a:rPr>
              <a:t> SS) with a history of multiple hospitalizations for </a:t>
            </a:r>
            <a:r>
              <a:rPr lang="en-US" dirty="0" err="1">
                <a:cs typeface="Times New Roman" panose="02020603050405020304" pitchFamily="18" charset="0"/>
              </a:rPr>
              <a:t>vaso</a:t>
            </a:r>
            <a:r>
              <a:rPr lang="en-US" dirty="0">
                <a:cs typeface="Times New Roman" panose="02020603050405020304" pitchFamily="18" charset="0"/>
              </a:rPr>
              <a:t>-occlusive pain crisis and acute chest syndrome</a:t>
            </a:r>
          </a:p>
          <a:p>
            <a:r>
              <a:rPr lang="en-US" dirty="0">
                <a:cs typeface="Times New Roman" panose="02020603050405020304" pitchFamily="18" charset="0"/>
              </a:rPr>
              <a:t>She is a candidate for hematopoietic cell transplantation (HCT) from a 10/10 matched, related 5-year-old donor and is scheduled to start the HCT conditioning regimen in 3 weeks </a:t>
            </a:r>
          </a:p>
          <a:p>
            <a:r>
              <a:rPr lang="en-US" dirty="0">
                <a:cs typeface="Times New Roman" panose="02020603050405020304" pitchFamily="18" charset="0"/>
              </a:rPr>
              <a:t>Aaliyah is vaccinated according to age, last vaccines were given at 18 months of age</a:t>
            </a:r>
          </a:p>
          <a:p>
            <a:r>
              <a:rPr lang="en-US" dirty="0">
                <a:cs typeface="Times New Roman" panose="02020603050405020304" pitchFamily="18" charset="0"/>
              </a:rPr>
              <a:t>You are consulted for a pre-HCT evaluation</a:t>
            </a:r>
          </a:p>
          <a:p>
            <a:pPr marL="0" indent="0">
              <a:buNone/>
            </a:pPr>
            <a:endParaRPr lang="en-US" dirty="0">
              <a:cs typeface="Times New Roman" panose="02020603050405020304" pitchFamily="18" charset="0"/>
            </a:endParaRPr>
          </a:p>
        </p:txBody>
      </p:sp>
      <p:sp>
        <p:nvSpPr>
          <p:cNvPr id="5" name="Action Button: Back or Previous 4">
            <a:hlinkClick r:id="" action="ppaction://hlinkshowjump?jump=nextslide" highlightClick="1"/>
          </p:cNvPr>
          <p:cNvSpPr/>
          <p:nvPr/>
        </p:nvSpPr>
        <p:spPr>
          <a:xfrm rot="10800000">
            <a:off x="8009171" y="6224374"/>
            <a:ext cx="376291" cy="432205"/>
          </a:xfrm>
          <a:prstGeom prst="actionButtonBackPrevious">
            <a:avLst/>
          </a:prstGeom>
          <a:solidFill>
            <a:schemeClr val="bg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85264" y="5600699"/>
            <a:ext cx="1620981" cy="461665"/>
          </a:xfrm>
          <a:prstGeom prst="rect">
            <a:avLst/>
          </a:prstGeom>
          <a:noFill/>
        </p:spPr>
        <p:txBody>
          <a:bodyPr wrap="square" rtlCol="0">
            <a:spAutoFit/>
          </a:bodyPr>
          <a:lstStyle/>
          <a:p>
            <a:pPr algn="r"/>
            <a:r>
              <a:rPr lang="en-US" i="1" dirty="0">
                <a:solidFill>
                  <a:schemeClr val="bg1">
                    <a:lumMod val="60000"/>
                    <a:lumOff val="40000"/>
                  </a:schemeClr>
                </a:solidFill>
                <a:effectLst/>
                <a:latin typeface="Calibri" panose="020F0502020204030204" pitchFamily="34" charset="0"/>
              </a:rPr>
              <a:t>Next slide</a:t>
            </a:r>
          </a:p>
        </p:txBody>
      </p:sp>
    </p:spTree>
    <p:extLst>
      <p:ext uri="{BB962C8B-B14F-4D97-AF65-F5344CB8AC3E}">
        <p14:creationId xmlns:p14="http://schemas.microsoft.com/office/powerpoint/2010/main" val="1468479140"/>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0045"/>
            <a:ext cx="7772400" cy="914400"/>
          </a:xfrm>
        </p:spPr>
        <p:txBody>
          <a:bodyPr/>
          <a:lstStyle/>
          <a:p>
            <a:r>
              <a:rPr lang="en-US" sz="3200" dirty="0"/>
              <a:t>Question 1 </a:t>
            </a:r>
          </a:p>
        </p:txBody>
      </p:sp>
      <p:sp>
        <p:nvSpPr>
          <p:cNvPr id="3" name="Content Placeholder 2"/>
          <p:cNvSpPr>
            <a:spLocks noGrp="1"/>
          </p:cNvSpPr>
          <p:nvPr>
            <p:ph idx="1"/>
          </p:nvPr>
        </p:nvSpPr>
        <p:spPr>
          <a:xfrm>
            <a:off x="685800" y="1347354"/>
            <a:ext cx="7772400" cy="4572000"/>
          </a:xfrm>
        </p:spPr>
        <p:txBody>
          <a:bodyPr>
            <a:normAutofit/>
          </a:bodyPr>
          <a:lstStyle/>
          <a:p>
            <a:pPr marL="0" indent="0">
              <a:buNone/>
            </a:pPr>
            <a:r>
              <a:rPr lang="en-US" sz="2000" dirty="0">
                <a:cs typeface="Times New Roman" panose="02020603050405020304" pitchFamily="18" charset="0"/>
              </a:rPr>
              <a:t>What are your recommendations regarding vaccinating Aaliyah and her donor before transplantation? </a:t>
            </a:r>
          </a:p>
          <a:p>
            <a:pPr marL="0" indent="0">
              <a:buNone/>
            </a:pPr>
            <a:r>
              <a:rPr lang="en-US" sz="2000" dirty="0">
                <a:cs typeface="Times New Roman" panose="02020603050405020304" pitchFamily="18" charset="0"/>
              </a:rPr>
              <a:t>      </a:t>
            </a:r>
          </a:p>
          <a:p>
            <a:pPr marL="400050" lvl="1" indent="0">
              <a:buNone/>
            </a:pPr>
            <a:r>
              <a:rPr lang="en-US" sz="2000" dirty="0">
                <a:cs typeface="Times New Roman" panose="02020603050405020304" pitchFamily="18" charset="0"/>
              </a:rPr>
              <a:t>Aaliyah should receive all age-appropriate vaccines pre-HCT</a:t>
            </a:r>
          </a:p>
          <a:p>
            <a:pPr marL="400050" lvl="1" indent="0">
              <a:buNone/>
            </a:pPr>
            <a:endParaRPr lang="en-US" sz="2000" dirty="0">
              <a:cs typeface="Times New Roman" panose="02020603050405020304" pitchFamily="18" charset="0"/>
            </a:endParaRPr>
          </a:p>
          <a:p>
            <a:pPr marL="400050" lvl="1" indent="0">
              <a:buNone/>
            </a:pPr>
            <a:r>
              <a:rPr lang="en-US" sz="2000" dirty="0">
                <a:cs typeface="Times New Roman" panose="02020603050405020304" pitchFamily="18" charset="0"/>
              </a:rPr>
              <a:t>Aaliyah should receive only inactivated vaccines, there is contraindication for live vaccines   </a:t>
            </a:r>
          </a:p>
          <a:p>
            <a:pPr marL="400050" lvl="1" indent="0">
              <a:buNone/>
            </a:pPr>
            <a:endParaRPr lang="en-US" sz="2000" dirty="0">
              <a:cs typeface="Times New Roman" panose="02020603050405020304" pitchFamily="18" charset="0"/>
            </a:endParaRPr>
          </a:p>
          <a:p>
            <a:pPr marL="400050" lvl="1" indent="0">
              <a:buNone/>
            </a:pPr>
            <a:r>
              <a:rPr lang="en-US" sz="2000" dirty="0">
                <a:cs typeface="Times New Roman" panose="02020603050405020304" pitchFamily="18" charset="0"/>
              </a:rPr>
              <a:t> No time for vaccination before transplant   </a:t>
            </a:r>
          </a:p>
          <a:p>
            <a:pPr marL="400050" lvl="1" indent="0">
              <a:buNone/>
            </a:pPr>
            <a:r>
              <a:rPr lang="en-US" sz="2000" dirty="0">
                <a:cs typeface="Times New Roman" panose="02020603050405020304" pitchFamily="18" charset="0"/>
              </a:rPr>
              <a:t>    </a:t>
            </a:r>
          </a:p>
          <a:p>
            <a:pPr marL="400050" lvl="1" indent="0">
              <a:buNone/>
            </a:pPr>
            <a:r>
              <a:rPr lang="en-US" sz="2000" dirty="0">
                <a:cs typeface="Times New Roman" panose="02020603050405020304" pitchFamily="18" charset="0"/>
              </a:rPr>
              <a:t>Aaliyah’s donor is due for and should receive MMR and VZV before stem-cell harvest          </a:t>
            </a:r>
          </a:p>
        </p:txBody>
      </p:sp>
      <p:sp>
        <p:nvSpPr>
          <p:cNvPr id="7" name="Rounded Rectangle 6">
            <a:hlinkClick r:id="rId3" action="ppaction://hlinksldjump"/>
          </p:cNvPr>
          <p:cNvSpPr/>
          <p:nvPr/>
        </p:nvSpPr>
        <p:spPr bwMode="auto">
          <a:xfrm>
            <a:off x="506040" y="2362023"/>
            <a:ext cx="523875" cy="420832"/>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a:ln>
                  <a:noFill/>
                </a:ln>
                <a:solidFill>
                  <a:srgbClr val="0000FF"/>
                </a:solidFill>
                <a:effectLst/>
                <a:latin typeface="Calibri" panose="020F0502020204030204" pitchFamily="34" charset="0"/>
              </a:rPr>
              <a:t>A</a:t>
            </a:r>
          </a:p>
        </p:txBody>
      </p:sp>
      <p:sp>
        <p:nvSpPr>
          <p:cNvPr id="13" name="Rounded Rectangle 12">
            <a:hlinkClick r:id="rId4" action="ppaction://hlinksldjump"/>
          </p:cNvPr>
          <p:cNvSpPr/>
          <p:nvPr/>
        </p:nvSpPr>
        <p:spPr bwMode="auto">
          <a:xfrm>
            <a:off x="493569" y="4940276"/>
            <a:ext cx="535132" cy="428015"/>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D</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4" name="Rounded Rectangle 13">
            <a:hlinkClick r:id="rId5" action="ppaction://hlinksldjump"/>
          </p:cNvPr>
          <p:cNvSpPr/>
          <p:nvPr/>
        </p:nvSpPr>
        <p:spPr bwMode="auto">
          <a:xfrm>
            <a:off x="504826" y="4131884"/>
            <a:ext cx="523875" cy="444167"/>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C</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15" name="Rounded Rectangle 14">
            <a:hlinkClick r:id="rId6" action="ppaction://hlinksldjump"/>
          </p:cNvPr>
          <p:cNvSpPr/>
          <p:nvPr/>
        </p:nvSpPr>
        <p:spPr bwMode="auto">
          <a:xfrm>
            <a:off x="493569" y="3228242"/>
            <a:ext cx="554182" cy="430356"/>
          </a:xfrm>
          <a:prstGeom prst="roundRect">
            <a:avLst/>
          </a:prstGeom>
          <a:solidFill>
            <a:schemeClr val="bg1">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u="sng" dirty="0">
                <a:solidFill>
                  <a:srgbClr val="0000FF"/>
                </a:solidFill>
                <a:effectLst/>
                <a:latin typeface="Calibri" panose="020F0502020204030204" pitchFamily="34" charset="0"/>
              </a:rPr>
              <a:t>B</a:t>
            </a:r>
            <a:endParaRPr kumimoji="0" lang="en-US" sz="2400" b="1" i="0" u="sng" strike="noStrike" cap="none" normalizeH="0" baseline="0" dirty="0">
              <a:ln>
                <a:noFill/>
              </a:ln>
              <a:solidFill>
                <a:srgbClr val="0000FF"/>
              </a:solidFill>
              <a:effectLst/>
              <a:latin typeface="Calibri" panose="020F0502020204030204" pitchFamily="34" charset="0"/>
            </a:endParaRPr>
          </a:p>
        </p:txBody>
      </p:sp>
      <p:sp>
        <p:nvSpPr>
          <p:cNvPr id="9" name="TextBox 8"/>
          <p:cNvSpPr txBox="1"/>
          <p:nvPr/>
        </p:nvSpPr>
        <p:spPr>
          <a:xfrm>
            <a:off x="606249" y="6203638"/>
            <a:ext cx="6228485" cy="400110"/>
          </a:xfrm>
          <a:prstGeom prst="rect">
            <a:avLst/>
          </a:prstGeom>
          <a:noFill/>
        </p:spPr>
        <p:txBody>
          <a:bodyPr wrap="square" rtlCol="0">
            <a:spAutoFit/>
          </a:bodyPr>
          <a:lstStyle/>
          <a:p>
            <a:r>
              <a:rPr lang="en-US" sz="1000" dirty="0">
                <a:solidFill>
                  <a:schemeClr val="bg2"/>
                </a:solidFill>
                <a:effectLst/>
                <a:latin typeface="Calibri" panose="020F0502020204030204" pitchFamily="34" charset="0"/>
              </a:rPr>
              <a:t>1. CDC, Recommended Immunization Schedule for Persons Aged 0-18 years, US, 2020.</a:t>
            </a:r>
          </a:p>
          <a:p>
            <a:r>
              <a:rPr lang="en-US" sz="1000" dirty="0">
                <a:solidFill>
                  <a:schemeClr val="bg2"/>
                </a:solidFill>
                <a:effectLst/>
                <a:latin typeface="Calibri" panose="020F0502020204030204" pitchFamily="34" charset="0"/>
              </a:rPr>
              <a:t>2. Rubin et al, 2013 IDSA CPG for Vaccination of the Immunocompromised Host, </a:t>
            </a:r>
            <a:r>
              <a:rPr lang="en-US" sz="1000" i="1" dirty="0" err="1">
                <a:solidFill>
                  <a:schemeClr val="bg2"/>
                </a:solidFill>
                <a:effectLst/>
                <a:latin typeface="Calibri" panose="020F0502020204030204" pitchFamily="34" charset="0"/>
              </a:rPr>
              <a:t>Clin</a:t>
            </a:r>
            <a:r>
              <a:rPr lang="en-US" sz="1000" i="1" dirty="0">
                <a:solidFill>
                  <a:schemeClr val="bg2"/>
                </a:solidFill>
                <a:effectLst/>
                <a:latin typeface="Calibri" panose="020F0502020204030204" pitchFamily="34" charset="0"/>
              </a:rPr>
              <a:t> Infect Dis, </a:t>
            </a:r>
            <a:r>
              <a:rPr lang="en-US" sz="1000" dirty="0">
                <a:solidFill>
                  <a:schemeClr val="bg2"/>
                </a:solidFill>
                <a:effectLst/>
                <a:latin typeface="Calibri" panose="020F0502020204030204" pitchFamily="34" charset="0"/>
              </a:rPr>
              <a:t>2014; 58:309-18</a:t>
            </a:r>
          </a:p>
        </p:txBody>
      </p:sp>
    </p:spTree>
    <p:extLst>
      <p:ext uri="{BB962C8B-B14F-4D97-AF65-F5344CB8AC3E}">
        <p14:creationId xmlns:p14="http://schemas.microsoft.com/office/powerpoint/2010/main" val="1846834656"/>
      </p:ext>
    </p:extLst>
  </p:cSld>
  <p:clrMapOvr>
    <a:masterClrMapping/>
  </p:clrMapOvr>
  <p:transition>
    <p:zoom/>
  </p:transition>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GSM STANDARD UofL TEMPLATE">
  <a:themeElements>
    <a:clrScheme name="Custom 1">
      <a:dk1>
        <a:srgbClr val="000000"/>
      </a:dk1>
      <a:lt1>
        <a:srgbClr val="FFFFFF"/>
      </a:lt1>
      <a:dk2>
        <a:srgbClr val="004080"/>
      </a:dk2>
      <a:lt2>
        <a:srgbClr val="E6E6E6"/>
      </a:lt2>
      <a:accent1>
        <a:srgbClr val="0080FF"/>
      </a:accent1>
      <a:accent2>
        <a:srgbClr val="800000"/>
      </a:accent2>
      <a:accent3>
        <a:srgbClr val="408000"/>
      </a:accent3>
      <a:accent4>
        <a:srgbClr val="CC66FF"/>
      </a:accent4>
      <a:accent5>
        <a:srgbClr val="008080"/>
      </a:accent5>
      <a:accent6>
        <a:srgbClr val="E78A2D"/>
      </a:accent6>
      <a:hlink>
        <a:srgbClr val="0000FF"/>
      </a:hlink>
      <a:folHlink>
        <a:srgbClr val="800080"/>
      </a:folHlink>
    </a:clrScheme>
    <a:fontScheme name="Gary'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FFCC00"/>
            </a:solidFill>
            <a:effectLst>
              <a:outerShdw blurRad="38100" dist="38100" dir="2700000" algn="tl">
                <a:srgbClr val="000000">
                  <a:alpha val="43137"/>
                </a:srgbClr>
              </a:outerShdw>
            </a:effectLst>
            <a:latin typeface="Times New Roman" pitchFamily="-105" charset="0"/>
          </a:defRPr>
        </a:defPPr>
      </a:lstStyle>
    </a:spDef>
    <a:ln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FFCC00"/>
            </a:solidFill>
            <a:effectLst>
              <a:outerShdw blurRad="38100" dist="38100" dir="2700000" algn="tl">
                <a:srgbClr val="000000">
                  <a:alpha val="43137"/>
                </a:srgbClr>
              </a:outerShdw>
            </a:effectLst>
            <a:latin typeface="Times New Roman" pitchFamily="-105" charset="0"/>
          </a:defRPr>
        </a:defPPr>
      </a:lstStyle>
    </a:lnDef>
  </a:objectDefaults>
  <a:extraClrSchemeLst>
    <a:extraClrScheme>
      <a:clrScheme name="Gary's Design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Gary's Design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Gary's Design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GSM STANDARD UofL TEMPLATE.potx</Template>
  <TotalTime>40373</TotalTime>
  <Words>9003</Words>
  <Application>Microsoft Office PowerPoint</Application>
  <PresentationFormat>Letter Paper (8.5x11 in)</PresentationFormat>
  <Paragraphs>779</Paragraphs>
  <Slides>70</Slides>
  <Notes>52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70</vt:i4>
      </vt:variant>
    </vt:vector>
  </HeadingPairs>
  <TitlesOfParts>
    <vt:vector size="80" baseType="lpstr">
      <vt:lpstr>ＭＳ Ｐゴシック</vt:lpstr>
      <vt:lpstr>Arial</vt:lpstr>
      <vt:lpstr>Calibri</vt:lpstr>
      <vt:lpstr>Courier New</vt:lpstr>
      <vt:lpstr>Monotype Sorts</vt:lpstr>
      <vt:lpstr>SimHei</vt:lpstr>
      <vt:lpstr>Symbol</vt:lpstr>
      <vt:lpstr>Times New Roman</vt:lpstr>
      <vt:lpstr>Wingdings</vt:lpstr>
      <vt:lpstr>GSM STANDARD UofL TEMPLATE</vt:lpstr>
      <vt:lpstr>Immunization Module: Vaccination of the Pediatric Hematopoietic Cell Transplantation Recipient</vt:lpstr>
      <vt:lpstr>Using the interactive modules – I</vt:lpstr>
      <vt:lpstr>Using the interactive modules - II</vt:lpstr>
      <vt:lpstr>Navigating the modules</vt:lpstr>
      <vt:lpstr>Disclaimer</vt:lpstr>
      <vt:lpstr>Abbreviations</vt:lpstr>
      <vt:lpstr>Module Map</vt:lpstr>
      <vt:lpstr> Case Presentation: meet Aaliyah</vt:lpstr>
      <vt:lpstr>Question 1 </vt:lpstr>
      <vt:lpstr>A. Aaliyah should receive all vaccines recommended for her age: Incorrect</vt:lpstr>
      <vt:lpstr>B. Aaliyah should receive only inactivated vaccines, there is contraindication for live vaccines: Correct</vt:lpstr>
      <vt:lpstr>C. No time for vaccination before transplant:  Incorrect</vt:lpstr>
      <vt:lpstr>D. Aaliyah’s donor should receive MMR and VZV before stem-cell harvest: Incorrect</vt:lpstr>
      <vt:lpstr>Summary of vaccinating donors and recipients prior to HCT</vt:lpstr>
      <vt:lpstr>Question 2 Case Presentation: meet Dan</vt:lpstr>
      <vt:lpstr>Question 2 </vt:lpstr>
      <vt:lpstr>A. No need to re-vaccinate seropositive HCT recipients: Incorrect</vt:lpstr>
      <vt:lpstr>B. Routine re-vaccination after HCT is necessary to re-establish immunity : Correct</vt:lpstr>
      <vt:lpstr>C. There is an indication for vaccines Ab titers testing and revaccination accordingly: Incorrect  </vt:lpstr>
      <vt:lpstr>D. Dan is an adolescent, thus not at risk for childhood VPI: Incorrect  </vt:lpstr>
      <vt:lpstr>Question 3</vt:lpstr>
      <vt:lpstr>A. Timing of last IVIG infusion: Depends</vt:lpstr>
      <vt:lpstr>B. Timing of last anti-CD20 mAb: Correct</vt:lpstr>
      <vt:lpstr>C. Dan’s underlying disease: Incorrect</vt:lpstr>
      <vt:lpstr>D. Type of transplantation (allo/auto) and source of hematopoietic cells: Incorrect</vt:lpstr>
      <vt:lpstr>Rationale for re-vaccination after HCT</vt:lpstr>
      <vt:lpstr>General principles: early re-vaccination</vt:lpstr>
      <vt:lpstr>Question 4</vt:lpstr>
      <vt:lpstr>HBV: Correct!</vt:lpstr>
      <vt:lpstr>HPV: Correct!</vt:lpstr>
      <vt:lpstr>DTaP: Correct and Incorrect</vt:lpstr>
      <vt:lpstr>Give IPV: Correct!</vt:lpstr>
      <vt:lpstr>Give HAV: Incorrect</vt:lpstr>
      <vt:lpstr>MCV4: Correct  </vt:lpstr>
      <vt:lpstr>Inactivated influenza vaccine (IIV) : Correct! During the Influenza season </vt:lpstr>
      <vt:lpstr>HIB: Correct </vt:lpstr>
      <vt:lpstr>Live Attenuated Influenza Vaccine (LAIV): Incorrect!</vt:lpstr>
      <vt:lpstr>PPSV23: Incorrect </vt:lpstr>
      <vt:lpstr>General principles: Inactivated vaccines </vt:lpstr>
      <vt:lpstr>Question 5</vt:lpstr>
      <vt:lpstr>A. Provide IIV to the sister and LAIV to the brother: Incorrect!</vt:lpstr>
      <vt:lpstr>B. Provide IIV to both siblings and a second dose of MMR and VAR to the brother: Correct !</vt:lpstr>
      <vt:lpstr>C. Provide IIV to both sibling but do not provide any live attenuated vaccines: Incorrect </vt:lpstr>
      <vt:lpstr>D. Provide IIV to both siblings and a second dose of MMR to the brother: Incorrect   </vt:lpstr>
      <vt:lpstr>General principles: vaccines for household contacts of HCT recipients  </vt:lpstr>
      <vt:lpstr>Question 6</vt:lpstr>
      <vt:lpstr>A. Give MMR: Incorrect </vt:lpstr>
      <vt:lpstr>B. Give VAR: Incorrect </vt:lpstr>
      <vt:lpstr>C. Give MMRV: Incorrect </vt:lpstr>
      <vt:lpstr>D. Check MMR+VAR serology and only if seronegative give the vaccines: Incorrect ! </vt:lpstr>
      <vt:lpstr>E. Defer live vaccines: Correct ! </vt:lpstr>
      <vt:lpstr>Recommendation for live vaccines post-HCT</vt:lpstr>
      <vt:lpstr>Case Presentation: meet Blake </vt:lpstr>
      <vt:lpstr>Question 7</vt:lpstr>
      <vt:lpstr>A. A 4th dose of PCV 13: Correct!</vt:lpstr>
      <vt:lpstr>B. A dose of PPSV23: Incorrect </vt:lpstr>
      <vt:lpstr>C. GVHD is a contraindication for pneumococcal vaccine : Incorrect    </vt:lpstr>
      <vt:lpstr>D. No additional doses are required: Incorrect   </vt:lpstr>
      <vt:lpstr>Summary: vaccination in GVHD    </vt:lpstr>
      <vt:lpstr>Question 8 Case Presentation: meet Emily  </vt:lpstr>
      <vt:lpstr>Question 8</vt:lpstr>
      <vt:lpstr>A. No special recommendations are required since the last dose was a month ago: Incorrect    </vt:lpstr>
      <vt:lpstr>B. Titers to meningococcal vaccines should be obtained a month after the final dose: Correct</vt:lpstr>
      <vt:lpstr>C. Immunization for both Men ACWY and B serotypes is recommended: Correct</vt:lpstr>
      <vt:lpstr>D. MenB-4c (Bexsero®) is not recommended for Emily: Incorrect    </vt:lpstr>
      <vt:lpstr>Summary: vaccines and eculizumab </vt:lpstr>
      <vt:lpstr>Summary: Vaccination of the HCT Recipient</vt:lpstr>
      <vt:lpstr>Links to Helpful Vaccine References</vt:lpstr>
      <vt:lpstr>This module was developed by:</vt:lpstr>
      <vt:lpstr>Feedback on the Modules</vt:lpstr>
    </vt:vector>
  </TitlesOfParts>
  <Company>University of Louisville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Marshall</dc:creator>
  <cp:lastModifiedBy>Sharma, Tanvi</cp:lastModifiedBy>
  <cp:revision>2525</cp:revision>
  <cp:lastPrinted>2013-08-07T14:59:21Z</cp:lastPrinted>
  <dcterms:created xsi:type="dcterms:W3CDTF">2010-08-20T20:04:39Z</dcterms:created>
  <dcterms:modified xsi:type="dcterms:W3CDTF">2020-07-14T15:53:43Z</dcterms:modified>
</cp:coreProperties>
</file>