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48" r:id="rId2"/>
    <p:sldId id="257" r:id="rId3"/>
    <p:sldId id="262" r:id="rId4"/>
    <p:sldId id="263" r:id="rId5"/>
    <p:sldId id="264" r:id="rId6"/>
    <p:sldId id="265" r:id="rId7"/>
    <p:sldId id="266" r:id="rId8"/>
    <p:sldId id="334" r:id="rId9"/>
    <p:sldId id="336" r:id="rId10"/>
    <p:sldId id="268" r:id="rId11"/>
    <p:sldId id="267" r:id="rId12"/>
    <p:sldId id="269" r:id="rId13"/>
    <p:sldId id="270" r:id="rId14"/>
    <p:sldId id="271" r:id="rId15"/>
    <p:sldId id="323" r:id="rId16"/>
    <p:sldId id="274" r:id="rId17"/>
    <p:sldId id="276" r:id="rId18"/>
    <p:sldId id="277" r:id="rId19"/>
    <p:sldId id="283" r:id="rId20"/>
    <p:sldId id="278" r:id="rId21"/>
    <p:sldId id="279" r:id="rId22"/>
    <p:sldId id="280" r:id="rId23"/>
    <p:sldId id="282" r:id="rId24"/>
    <p:sldId id="301" r:id="rId25"/>
    <p:sldId id="344" r:id="rId26"/>
    <p:sldId id="302" r:id="rId27"/>
    <p:sldId id="303" r:id="rId28"/>
    <p:sldId id="304" r:id="rId29"/>
    <p:sldId id="305" r:id="rId30"/>
    <p:sldId id="306" r:id="rId31"/>
    <p:sldId id="345" r:id="rId32"/>
    <p:sldId id="307" r:id="rId33"/>
    <p:sldId id="308" r:id="rId34"/>
    <p:sldId id="309" r:id="rId35"/>
    <p:sldId id="326" r:id="rId36"/>
    <p:sldId id="310" r:id="rId37"/>
    <p:sldId id="311" r:id="rId38"/>
    <p:sldId id="346" r:id="rId39"/>
    <p:sldId id="312" r:id="rId40"/>
    <p:sldId id="313" r:id="rId41"/>
    <p:sldId id="314" r:id="rId42"/>
    <p:sldId id="315" r:id="rId43"/>
    <p:sldId id="324" r:id="rId44"/>
    <p:sldId id="316" r:id="rId45"/>
    <p:sldId id="317" r:id="rId46"/>
    <p:sldId id="318" r:id="rId47"/>
    <p:sldId id="325" r:id="rId48"/>
    <p:sldId id="322" r:id="rId49"/>
    <p:sldId id="347" r:id="rId50"/>
    <p:sldId id="34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E0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4E366-E0D4-4011-8F89-1035A73CB170}" v="16" dt="2020-01-31T15:45:07.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86729" autoAdjust="0"/>
  </p:normalViewPr>
  <p:slideViewPr>
    <p:cSldViewPr snapToGrid="0">
      <p:cViewPr varScale="1">
        <p:scale>
          <a:sx n="56" d="100"/>
          <a:sy n="56" d="100"/>
        </p:scale>
        <p:origin x="1452"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88" d="100"/>
        <a:sy n="18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054E366-E0D4-4011-8F89-1035A73CB170}"/>
    <pc:docChg chg="modSld">
      <pc:chgData name="" userId="" providerId="" clId="Web-{2054E366-E0D4-4011-8F89-1035A73CB170}" dt="2020-01-31T15:45:07.930" v="15"/>
      <pc:docMkLst>
        <pc:docMk/>
      </pc:docMkLst>
      <pc:sldChg chg="delSp">
        <pc:chgData name="" userId="" providerId="" clId="Web-{2054E366-E0D4-4011-8F89-1035A73CB170}" dt="2020-01-31T15:43:39.165" v="0"/>
        <pc:sldMkLst>
          <pc:docMk/>
          <pc:sldMk cId="2863671742" sldId="262"/>
        </pc:sldMkLst>
        <pc:spChg chg="del">
          <ac:chgData name="" userId="" providerId="" clId="Web-{2054E366-E0D4-4011-8F89-1035A73CB170}" dt="2020-01-31T15:43:39.165" v="0"/>
          <ac:spMkLst>
            <pc:docMk/>
            <pc:sldMk cId="2863671742" sldId="262"/>
            <ac:spMk id="5" creationId="{00000000-0000-0000-0000-000000000000}"/>
          </ac:spMkLst>
        </pc:spChg>
      </pc:sldChg>
      <pc:sldChg chg="delSp">
        <pc:chgData name="" userId="" providerId="" clId="Web-{2054E366-E0D4-4011-8F89-1035A73CB170}" dt="2020-01-31T15:43:43.821" v="1"/>
        <pc:sldMkLst>
          <pc:docMk/>
          <pc:sldMk cId="3990156369" sldId="264"/>
        </pc:sldMkLst>
        <pc:spChg chg="del">
          <ac:chgData name="" userId="" providerId="" clId="Web-{2054E366-E0D4-4011-8F89-1035A73CB170}" dt="2020-01-31T15:43:43.821" v="1"/>
          <ac:spMkLst>
            <pc:docMk/>
            <pc:sldMk cId="3990156369" sldId="264"/>
            <ac:spMk id="8" creationId="{00000000-0000-0000-0000-000000000000}"/>
          </ac:spMkLst>
        </pc:spChg>
      </pc:sldChg>
      <pc:sldChg chg="delSp">
        <pc:chgData name="" userId="" providerId="" clId="Web-{2054E366-E0D4-4011-8F89-1035A73CB170}" dt="2020-01-31T15:43:45.993" v="2"/>
        <pc:sldMkLst>
          <pc:docMk/>
          <pc:sldMk cId="213648354" sldId="265"/>
        </pc:sldMkLst>
        <pc:spChg chg="del">
          <ac:chgData name="" userId="" providerId="" clId="Web-{2054E366-E0D4-4011-8F89-1035A73CB170}" dt="2020-01-31T15:43:45.993" v="2"/>
          <ac:spMkLst>
            <pc:docMk/>
            <pc:sldMk cId="213648354" sldId="265"/>
            <ac:spMk id="12" creationId="{00000000-0000-0000-0000-000000000000}"/>
          </ac:spMkLst>
        </pc:spChg>
      </pc:sldChg>
      <pc:sldChg chg="delSp">
        <pc:chgData name="" userId="" providerId="" clId="Web-{2054E366-E0D4-4011-8F89-1035A73CB170}" dt="2020-01-31T15:43:53.274" v="4"/>
        <pc:sldMkLst>
          <pc:docMk/>
          <pc:sldMk cId="527346425" sldId="268"/>
        </pc:sldMkLst>
        <pc:spChg chg="del">
          <ac:chgData name="" userId="" providerId="" clId="Web-{2054E366-E0D4-4011-8F89-1035A73CB170}" dt="2020-01-31T15:43:53.274" v="4"/>
          <ac:spMkLst>
            <pc:docMk/>
            <pc:sldMk cId="527346425" sldId="268"/>
            <ac:spMk id="16" creationId="{00000000-0000-0000-0000-000000000000}"/>
          </ac:spMkLst>
        </pc:spChg>
      </pc:sldChg>
      <pc:sldChg chg="delSp">
        <pc:chgData name="" userId="" providerId="" clId="Web-{2054E366-E0D4-4011-8F89-1035A73CB170}" dt="2020-01-31T15:43:55.852" v="5"/>
        <pc:sldMkLst>
          <pc:docMk/>
          <pc:sldMk cId="1329125441" sldId="269"/>
        </pc:sldMkLst>
        <pc:spChg chg="del">
          <ac:chgData name="" userId="" providerId="" clId="Web-{2054E366-E0D4-4011-8F89-1035A73CB170}" dt="2020-01-31T15:43:55.852" v="5"/>
          <ac:spMkLst>
            <pc:docMk/>
            <pc:sldMk cId="1329125441" sldId="269"/>
            <ac:spMk id="12" creationId="{00000000-0000-0000-0000-000000000000}"/>
          </ac:spMkLst>
        </pc:spChg>
      </pc:sldChg>
      <pc:sldChg chg="delSp">
        <pc:chgData name="" userId="" providerId="" clId="Web-{2054E366-E0D4-4011-8F89-1035A73CB170}" dt="2020-01-31T15:43:58.399" v="6"/>
        <pc:sldMkLst>
          <pc:docMk/>
          <pc:sldMk cId="1151170994" sldId="270"/>
        </pc:sldMkLst>
        <pc:spChg chg="del">
          <ac:chgData name="" userId="" providerId="" clId="Web-{2054E366-E0D4-4011-8F89-1035A73CB170}" dt="2020-01-31T15:43:58.399" v="6"/>
          <ac:spMkLst>
            <pc:docMk/>
            <pc:sldMk cId="1151170994" sldId="270"/>
            <ac:spMk id="12" creationId="{00000000-0000-0000-0000-000000000000}"/>
          </ac:spMkLst>
        </pc:spChg>
      </pc:sldChg>
      <pc:sldChg chg="delSp">
        <pc:chgData name="" userId="" providerId="" clId="Web-{2054E366-E0D4-4011-8F89-1035A73CB170}" dt="2020-01-31T15:44:00.805" v="7"/>
        <pc:sldMkLst>
          <pc:docMk/>
          <pc:sldMk cId="3779505830" sldId="271"/>
        </pc:sldMkLst>
        <pc:spChg chg="del">
          <ac:chgData name="" userId="" providerId="" clId="Web-{2054E366-E0D4-4011-8F89-1035A73CB170}" dt="2020-01-31T15:44:00.805" v="7"/>
          <ac:spMkLst>
            <pc:docMk/>
            <pc:sldMk cId="3779505830" sldId="271"/>
            <ac:spMk id="12" creationId="{00000000-0000-0000-0000-000000000000}"/>
          </ac:spMkLst>
        </pc:spChg>
      </pc:sldChg>
      <pc:sldChg chg="delSp">
        <pc:chgData name="" userId="" providerId="" clId="Web-{2054E366-E0D4-4011-8F89-1035A73CB170}" dt="2020-01-31T15:44:10.383" v="8"/>
        <pc:sldMkLst>
          <pc:docMk/>
          <pc:sldMk cId="70932621" sldId="274"/>
        </pc:sldMkLst>
        <pc:spChg chg="del">
          <ac:chgData name="" userId="" providerId="" clId="Web-{2054E366-E0D4-4011-8F89-1035A73CB170}" dt="2020-01-31T15:44:10.383" v="8"/>
          <ac:spMkLst>
            <pc:docMk/>
            <pc:sldMk cId="70932621" sldId="274"/>
            <ac:spMk id="5" creationId="{00000000-0000-0000-0000-000000000000}"/>
          </ac:spMkLst>
        </pc:spChg>
      </pc:sldChg>
      <pc:sldChg chg="delSp">
        <pc:chgData name="" userId="" providerId="" clId="Web-{2054E366-E0D4-4011-8F89-1035A73CB170}" dt="2020-01-31T15:44:25.368" v="9"/>
        <pc:sldMkLst>
          <pc:docMk/>
          <pc:sldMk cId="509822708" sldId="301"/>
        </pc:sldMkLst>
        <pc:spChg chg="del">
          <ac:chgData name="" userId="" providerId="" clId="Web-{2054E366-E0D4-4011-8F89-1035A73CB170}" dt="2020-01-31T15:44:25.368" v="9"/>
          <ac:spMkLst>
            <pc:docMk/>
            <pc:sldMk cId="509822708" sldId="301"/>
            <ac:spMk id="3" creationId="{00000000-0000-0000-0000-000000000000}"/>
          </ac:spMkLst>
        </pc:spChg>
      </pc:sldChg>
      <pc:sldChg chg="delSp">
        <pc:chgData name="" userId="" providerId="" clId="Web-{2054E366-E0D4-4011-8F89-1035A73CB170}" dt="2020-01-31T15:44:41.196" v="11"/>
        <pc:sldMkLst>
          <pc:docMk/>
          <pc:sldMk cId="2782880302" sldId="307"/>
        </pc:sldMkLst>
        <pc:spChg chg="del">
          <ac:chgData name="" userId="" providerId="" clId="Web-{2054E366-E0D4-4011-8F89-1035A73CB170}" dt="2020-01-31T15:44:41.196" v="11"/>
          <ac:spMkLst>
            <pc:docMk/>
            <pc:sldMk cId="2782880302" sldId="307"/>
            <ac:spMk id="4" creationId="{00000000-0000-0000-0000-000000000000}"/>
          </ac:spMkLst>
        </pc:spChg>
      </pc:sldChg>
      <pc:sldChg chg="delSp">
        <pc:chgData name="" userId="" providerId="" clId="Web-{2054E366-E0D4-4011-8F89-1035A73CB170}" dt="2020-01-31T15:44:52.461" v="12"/>
        <pc:sldMkLst>
          <pc:docMk/>
          <pc:sldMk cId="1219450028" sldId="313"/>
        </pc:sldMkLst>
        <pc:spChg chg="del">
          <ac:chgData name="" userId="" providerId="" clId="Web-{2054E366-E0D4-4011-8F89-1035A73CB170}" dt="2020-01-31T15:44:52.461" v="12"/>
          <ac:spMkLst>
            <pc:docMk/>
            <pc:sldMk cId="1219450028" sldId="313"/>
            <ac:spMk id="4" creationId="{00000000-0000-0000-0000-000000000000}"/>
          </ac:spMkLst>
        </pc:spChg>
      </pc:sldChg>
      <pc:sldChg chg="delSp">
        <pc:chgData name="" userId="" providerId="" clId="Web-{2054E366-E0D4-4011-8F89-1035A73CB170}" dt="2020-01-31T15:44:57.399" v="13"/>
        <pc:sldMkLst>
          <pc:docMk/>
          <pc:sldMk cId="457780797" sldId="315"/>
        </pc:sldMkLst>
        <pc:spChg chg="del">
          <ac:chgData name="" userId="" providerId="" clId="Web-{2054E366-E0D4-4011-8F89-1035A73CB170}" dt="2020-01-31T15:44:57.399" v="13"/>
          <ac:spMkLst>
            <pc:docMk/>
            <pc:sldMk cId="457780797" sldId="315"/>
            <ac:spMk id="8" creationId="{00000000-0000-0000-0000-000000000000}"/>
          </ac:spMkLst>
        </pc:spChg>
      </pc:sldChg>
      <pc:sldChg chg="delSp">
        <pc:chgData name="" userId="" providerId="" clId="Web-{2054E366-E0D4-4011-8F89-1035A73CB170}" dt="2020-01-31T15:45:07.930" v="15"/>
        <pc:sldMkLst>
          <pc:docMk/>
          <pc:sldMk cId="467265494" sldId="318"/>
        </pc:sldMkLst>
        <pc:spChg chg="del">
          <ac:chgData name="" userId="" providerId="" clId="Web-{2054E366-E0D4-4011-8F89-1035A73CB170}" dt="2020-01-31T15:45:07.930" v="15"/>
          <ac:spMkLst>
            <pc:docMk/>
            <pc:sldMk cId="467265494" sldId="318"/>
            <ac:spMk id="8" creationId="{00000000-0000-0000-0000-000000000000}"/>
          </ac:spMkLst>
        </pc:spChg>
      </pc:sldChg>
      <pc:sldChg chg="delSp">
        <pc:chgData name="" userId="" providerId="" clId="Web-{2054E366-E0D4-4011-8F89-1035A73CB170}" dt="2020-01-31T15:44:59.649" v="14"/>
        <pc:sldMkLst>
          <pc:docMk/>
          <pc:sldMk cId="164115047" sldId="324"/>
        </pc:sldMkLst>
        <pc:spChg chg="del">
          <ac:chgData name="" userId="" providerId="" clId="Web-{2054E366-E0D4-4011-8F89-1035A73CB170}" dt="2020-01-31T15:44:59.649" v="14"/>
          <ac:spMkLst>
            <pc:docMk/>
            <pc:sldMk cId="164115047" sldId="324"/>
            <ac:spMk id="8" creationId="{00000000-0000-0000-0000-000000000000}"/>
          </ac:spMkLst>
        </pc:spChg>
      </pc:sldChg>
      <pc:sldChg chg="delSp">
        <pc:chgData name="" userId="" providerId="" clId="Web-{2054E366-E0D4-4011-8F89-1035A73CB170}" dt="2020-01-31T15:43:50.289" v="3"/>
        <pc:sldMkLst>
          <pc:docMk/>
          <pc:sldMk cId="3283884399" sldId="334"/>
        </pc:sldMkLst>
        <pc:spChg chg="del">
          <ac:chgData name="" userId="" providerId="" clId="Web-{2054E366-E0D4-4011-8F89-1035A73CB170}" dt="2020-01-31T15:43:50.289" v="3"/>
          <ac:spMkLst>
            <pc:docMk/>
            <pc:sldMk cId="3283884399" sldId="334"/>
            <ac:spMk id="5" creationId="{00000000-0000-0000-0000-000000000000}"/>
          </ac:spMkLst>
        </pc:spChg>
      </pc:sldChg>
      <pc:sldChg chg="delSp">
        <pc:chgData name="" userId="" providerId="" clId="Web-{2054E366-E0D4-4011-8F89-1035A73CB170}" dt="2020-01-31T15:44:35.618" v="10"/>
        <pc:sldMkLst>
          <pc:docMk/>
          <pc:sldMk cId="278472791" sldId="345"/>
        </pc:sldMkLst>
        <pc:spChg chg="del">
          <ac:chgData name="" userId="" providerId="" clId="Web-{2054E366-E0D4-4011-8F89-1035A73CB170}" dt="2020-01-31T15:44:35.618" v="10"/>
          <ac:spMkLst>
            <pc:docMk/>
            <pc:sldMk cId="278472791" sldId="345"/>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3C7011-3C31-4224-B946-8211B9438B39}" type="datetimeFigureOut">
              <a:rPr lang="en-US" smtClean="0"/>
              <a:t>7/14/2020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07AF1-F6B3-4069-8FFB-0798D01A1A6A}" type="slidenum">
              <a:rPr lang="en-US" smtClean="0"/>
              <a:t>‹#›</a:t>
            </a:fld>
            <a:endParaRPr lang="en-US" dirty="0"/>
          </a:p>
        </p:txBody>
      </p:sp>
    </p:spTree>
    <p:extLst>
      <p:ext uri="{BB962C8B-B14F-4D97-AF65-F5344CB8AC3E}">
        <p14:creationId xmlns:p14="http://schemas.microsoft.com/office/powerpoint/2010/main" val="170166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latin typeface="+mn-lt"/>
                <a:ea typeface="+mn-ea"/>
                <a:cs typeface="+mn-cs"/>
              </a:rPr>
              <a:t> (Evans et al. Transpl Infect Dis. 2015 Dec;17(6))</a:t>
            </a:r>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13</a:t>
            </a:fld>
            <a:endParaRPr lang="en-US" dirty="0"/>
          </a:p>
        </p:txBody>
      </p:sp>
    </p:spTree>
    <p:extLst>
      <p:ext uri="{BB962C8B-B14F-4D97-AF65-F5344CB8AC3E}">
        <p14:creationId xmlns:p14="http://schemas.microsoft.com/office/powerpoint/2010/main" val="3665093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25</a:t>
            </a:fld>
            <a:endParaRPr lang="en-US" dirty="0"/>
          </a:p>
        </p:txBody>
      </p:sp>
    </p:spTree>
    <p:extLst>
      <p:ext uri="{BB962C8B-B14F-4D97-AF65-F5344CB8AC3E}">
        <p14:creationId xmlns:p14="http://schemas.microsoft.com/office/powerpoint/2010/main" val="1383700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30</a:t>
            </a:fld>
            <a:endParaRPr lang="en-US" dirty="0"/>
          </a:p>
        </p:txBody>
      </p:sp>
    </p:spTree>
    <p:extLst>
      <p:ext uri="{BB962C8B-B14F-4D97-AF65-F5344CB8AC3E}">
        <p14:creationId xmlns:p14="http://schemas.microsoft.com/office/powerpoint/2010/main" val="15584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31</a:t>
            </a:fld>
            <a:endParaRPr lang="en-US" dirty="0"/>
          </a:p>
        </p:txBody>
      </p:sp>
    </p:spTree>
    <p:extLst>
      <p:ext uri="{BB962C8B-B14F-4D97-AF65-F5344CB8AC3E}">
        <p14:creationId xmlns:p14="http://schemas.microsoft.com/office/powerpoint/2010/main" val="155848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32</a:t>
            </a:fld>
            <a:endParaRPr lang="en-US" dirty="0"/>
          </a:p>
        </p:txBody>
      </p:sp>
    </p:spTree>
    <p:extLst>
      <p:ext uri="{BB962C8B-B14F-4D97-AF65-F5344CB8AC3E}">
        <p14:creationId xmlns:p14="http://schemas.microsoft.com/office/powerpoint/2010/main" val="3968110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39</a:t>
            </a:fld>
            <a:endParaRPr lang="en-US" dirty="0"/>
          </a:p>
        </p:txBody>
      </p:sp>
    </p:spTree>
    <p:extLst>
      <p:ext uri="{BB962C8B-B14F-4D97-AF65-F5344CB8AC3E}">
        <p14:creationId xmlns:p14="http://schemas.microsoft.com/office/powerpoint/2010/main" val="155848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40</a:t>
            </a:fld>
            <a:endParaRPr lang="en-US" dirty="0"/>
          </a:p>
        </p:txBody>
      </p:sp>
    </p:spTree>
    <p:extLst>
      <p:ext uri="{BB962C8B-B14F-4D97-AF65-F5344CB8AC3E}">
        <p14:creationId xmlns:p14="http://schemas.microsoft.com/office/powerpoint/2010/main" val="3968110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41</a:t>
            </a:fld>
            <a:endParaRPr lang="en-US" dirty="0"/>
          </a:p>
        </p:txBody>
      </p:sp>
    </p:spTree>
    <p:extLst>
      <p:ext uri="{BB962C8B-B14F-4D97-AF65-F5344CB8AC3E}">
        <p14:creationId xmlns:p14="http://schemas.microsoft.com/office/powerpoint/2010/main" val="2861043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42</a:t>
            </a:fld>
            <a:endParaRPr lang="en-US" dirty="0"/>
          </a:p>
        </p:txBody>
      </p:sp>
    </p:spTree>
    <p:extLst>
      <p:ext uri="{BB962C8B-B14F-4D97-AF65-F5344CB8AC3E}">
        <p14:creationId xmlns:p14="http://schemas.microsoft.com/office/powerpoint/2010/main" val="157811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43</a:t>
            </a:fld>
            <a:endParaRPr lang="en-US" dirty="0"/>
          </a:p>
        </p:txBody>
      </p:sp>
    </p:spTree>
    <p:extLst>
      <p:ext uri="{BB962C8B-B14F-4D97-AF65-F5344CB8AC3E}">
        <p14:creationId xmlns:p14="http://schemas.microsoft.com/office/powerpoint/2010/main" val="157811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44</a:t>
            </a:fld>
            <a:endParaRPr lang="en-US" dirty="0"/>
          </a:p>
        </p:txBody>
      </p:sp>
    </p:spTree>
    <p:extLst>
      <p:ext uri="{BB962C8B-B14F-4D97-AF65-F5344CB8AC3E}">
        <p14:creationId xmlns:p14="http://schemas.microsoft.com/office/powerpoint/2010/main" val="60951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14</a:t>
            </a:fld>
            <a:endParaRPr lang="en-US" dirty="0"/>
          </a:p>
        </p:txBody>
      </p:sp>
    </p:spTree>
    <p:extLst>
      <p:ext uri="{BB962C8B-B14F-4D97-AF65-F5344CB8AC3E}">
        <p14:creationId xmlns:p14="http://schemas.microsoft.com/office/powerpoint/2010/main" val="2127642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45</a:t>
            </a:fld>
            <a:endParaRPr lang="en-US" dirty="0"/>
          </a:p>
        </p:txBody>
      </p:sp>
    </p:spTree>
    <p:extLst>
      <p:ext uri="{BB962C8B-B14F-4D97-AF65-F5344CB8AC3E}">
        <p14:creationId xmlns:p14="http://schemas.microsoft.com/office/powerpoint/2010/main" val="3193794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46</a:t>
            </a:fld>
            <a:endParaRPr lang="en-US" dirty="0"/>
          </a:p>
        </p:txBody>
      </p:sp>
    </p:spTree>
    <p:extLst>
      <p:ext uri="{BB962C8B-B14F-4D97-AF65-F5344CB8AC3E}">
        <p14:creationId xmlns:p14="http://schemas.microsoft.com/office/powerpoint/2010/main" val="155848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47</a:t>
            </a:fld>
            <a:endParaRPr lang="en-US" dirty="0"/>
          </a:p>
        </p:txBody>
      </p:sp>
    </p:spTree>
    <p:extLst>
      <p:ext uri="{BB962C8B-B14F-4D97-AF65-F5344CB8AC3E}">
        <p14:creationId xmlns:p14="http://schemas.microsoft.com/office/powerpoint/2010/main" val="15584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41407AF1-F6B3-4069-8FFB-0798D01A1A6A}" type="slidenum">
              <a:rPr lang="en-US" smtClean="0"/>
              <a:t>15</a:t>
            </a:fld>
            <a:endParaRPr lang="en-US" dirty="0"/>
          </a:p>
        </p:txBody>
      </p:sp>
    </p:spTree>
    <p:extLst>
      <p:ext uri="{BB962C8B-B14F-4D97-AF65-F5344CB8AC3E}">
        <p14:creationId xmlns:p14="http://schemas.microsoft.com/office/powerpoint/2010/main" val="3037304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16</a:t>
            </a:fld>
            <a:endParaRPr lang="en-US" dirty="0"/>
          </a:p>
        </p:txBody>
      </p:sp>
    </p:spTree>
    <p:extLst>
      <p:ext uri="{BB962C8B-B14F-4D97-AF65-F5344CB8AC3E}">
        <p14:creationId xmlns:p14="http://schemas.microsoft.com/office/powerpoint/2010/main" val="1414935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19</a:t>
            </a:fld>
            <a:endParaRPr lang="en-US" dirty="0"/>
          </a:p>
        </p:txBody>
      </p:sp>
    </p:spTree>
    <p:extLst>
      <p:ext uri="{BB962C8B-B14F-4D97-AF65-F5344CB8AC3E}">
        <p14:creationId xmlns:p14="http://schemas.microsoft.com/office/powerpoint/2010/main" val="299352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20</a:t>
            </a:fld>
            <a:endParaRPr lang="en-US" dirty="0"/>
          </a:p>
        </p:txBody>
      </p:sp>
    </p:spTree>
    <p:extLst>
      <p:ext uri="{BB962C8B-B14F-4D97-AF65-F5344CB8AC3E}">
        <p14:creationId xmlns:p14="http://schemas.microsoft.com/office/powerpoint/2010/main" val="3402345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21</a:t>
            </a:fld>
            <a:endParaRPr lang="en-US" dirty="0"/>
          </a:p>
        </p:txBody>
      </p:sp>
    </p:spTree>
    <p:extLst>
      <p:ext uri="{BB962C8B-B14F-4D97-AF65-F5344CB8AC3E}">
        <p14:creationId xmlns:p14="http://schemas.microsoft.com/office/powerpoint/2010/main" val="1692127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22</a:t>
            </a:fld>
            <a:endParaRPr lang="en-US" dirty="0"/>
          </a:p>
        </p:txBody>
      </p:sp>
    </p:spTree>
    <p:extLst>
      <p:ext uri="{BB962C8B-B14F-4D97-AF65-F5344CB8AC3E}">
        <p14:creationId xmlns:p14="http://schemas.microsoft.com/office/powerpoint/2010/main" val="220413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07AF1-F6B3-4069-8FFB-0798D01A1A6A}" type="slidenum">
              <a:rPr lang="en-US" smtClean="0"/>
              <a:t>23</a:t>
            </a:fld>
            <a:endParaRPr lang="en-US" dirty="0"/>
          </a:p>
        </p:txBody>
      </p:sp>
    </p:spTree>
    <p:extLst>
      <p:ext uri="{BB962C8B-B14F-4D97-AF65-F5344CB8AC3E}">
        <p14:creationId xmlns:p14="http://schemas.microsoft.com/office/powerpoint/2010/main" val="3113503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latin typeface="Arial Black"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3CE995-0A4B-41EA-8856-9419FFEDE2EA}"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F08DE-94B3-415A-AD1D-BA6A504B67D6}" type="slidenum">
              <a:rPr lang="en-US" smtClean="0"/>
              <a:t>‹#›</a:t>
            </a:fld>
            <a:endParaRPr lang="en-US" dirty="0"/>
          </a:p>
        </p:txBody>
      </p:sp>
    </p:spTree>
    <p:extLst>
      <p:ext uri="{BB962C8B-B14F-4D97-AF65-F5344CB8AC3E}">
        <p14:creationId xmlns:p14="http://schemas.microsoft.com/office/powerpoint/2010/main" val="422401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3CE995-0A4B-41EA-8856-9419FFEDE2EA}"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F08DE-94B3-415A-AD1D-BA6A504B67D6}" type="slidenum">
              <a:rPr lang="en-US" smtClean="0"/>
              <a:t>‹#›</a:t>
            </a:fld>
            <a:endParaRPr lang="en-US" dirty="0"/>
          </a:p>
        </p:txBody>
      </p:sp>
    </p:spTree>
    <p:extLst>
      <p:ext uri="{BB962C8B-B14F-4D97-AF65-F5344CB8AC3E}">
        <p14:creationId xmlns:p14="http://schemas.microsoft.com/office/powerpoint/2010/main" val="232589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3CE995-0A4B-41EA-8856-9419FFEDE2EA}"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F08DE-94B3-415A-AD1D-BA6A504B67D6}" type="slidenum">
              <a:rPr lang="en-US" smtClean="0"/>
              <a:t>‹#›</a:t>
            </a:fld>
            <a:endParaRPr lang="en-US" dirty="0"/>
          </a:p>
        </p:txBody>
      </p:sp>
    </p:spTree>
    <p:extLst>
      <p:ext uri="{BB962C8B-B14F-4D97-AF65-F5344CB8AC3E}">
        <p14:creationId xmlns:p14="http://schemas.microsoft.com/office/powerpoint/2010/main" val="317511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3CE995-0A4B-41EA-8856-9419FFEDE2EA}"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F08DE-94B3-415A-AD1D-BA6A504B67D6}" type="slidenum">
              <a:rPr lang="en-US" smtClean="0"/>
              <a:t>‹#›</a:t>
            </a:fld>
            <a:endParaRPr lang="en-US" dirty="0"/>
          </a:p>
        </p:txBody>
      </p:sp>
    </p:spTree>
    <p:extLst>
      <p:ext uri="{BB962C8B-B14F-4D97-AF65-F5344CB8AC3E}">
        <p14:creationId xmlns:p14="http://schemas.microsoft.com/office/powerpoint/2010/main" val="396522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3CE995-0A4B-41EA-8856-9419FFEDE2EA}"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F08DE-94B3-415A-AD1D-BA6A504B67D6}" type="slidenum">
              <a:rPr lang="en-US" smtClean="0"/>
              <a:t>‹#›</a:t>
            </a:fld>
            <a:endParaRPr lang="en-US" dirty="0"/>
          </a:p>
        </p:txBody>
      </p:sp>
    </p:spTree>
    <p:extLst>
      <p:ext uri="{BB962C8B-B14F-4D97-AF65-F5344CB8AC3E}">
        <p14:creationId xmlns:p14="http://schemas.microsoft.com/office/powerpoint/2010/main" val="184586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3CE995-0A4B-41EA-8856-9419FFEDE2EA}" type="datetimeFigureOut">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AF08DE-94B3-415A-AD1D-BA6A504B67D6}" type="slidenum">
              <a:rPr lang="en-US" smtClean="0"/>
              <a:t>‹#›</a:t>
            </a:fld>
            <a:endParaRPr lang="en-US" dirty="0"/>
          </a:p>
        </p:txBody>
      </p:sp>
    </p:spTree>
    <p:extLst>
      <p:ext uri="{BB962C8B-B14F-4D97-AF65-F5344CB8AC3E}">
        <p14:creationId xmlns:p14="http://schemas.microsoft.com/office/powerpoint/2010/main" val="163889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3CE995-0A4B-41EA-8856-9419FFEDE2EA}" type="datetimeFigureOut">
              <a:rPr lang="en-US" smtClean="0"/>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AF08DE-94B3-415A-AD1D-BA6A504B67D6}" type="slidenum">
              <a:rPr lang="en-US" smtClean="0"/>
              <a:t>‹#›</a:t>
            </a:fld>
            <a:endParaRPr lang="en-US" dirty="0"/>
          </a:p>
        </p:txBody>
      </p:sp>
    </p:spTree>
    <p:extLst>
      <p:ext uri="{BB962C8B-B14F-4D97-AF65-F5344CB8AC3E}">
        <p14:creationId xmlns:p14="http://schemas.microsoft.com/office/powerpoint/2010/main" val="17654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3CE995-0A4B-41EA-8856-9419FFEDE2EA}" type="datetimeFigureOut">
              <a:rPr lang="en-US" smtClean="0"/>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AF08DE-94B3-415A-AD1D-BA6A504B67D6}" type="slidenum">
              <a:rPr lang="en-US" smtClean="0"/>
              <a:t>‹#›</a:t>
            </a:fld>
            <a:endParaRPr lang="en-US" dirty="0"/>
          </a:p>
        </p:txBody>
      </p:sp>
    </p:spTree>
    <p:extLst>
      <p:ext uri="{BB962C8B-B14F-4D97-AF65-F5344CB8AC3E}">
        <p14:creationId xmlns:p14="http://schemas.microsoft.com/office/powerpoint/2010/main" val="100838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CE995-0A4B-41EA-8856-9419FFEDE2EA}" type="datetimeFigureOut">
              <a:rPr lang="en-US" smtClean="0"/>
              <a:t>7/14/2020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AF08DE-94B3-415A-AD1D-BA6A504B67D6}" type="slidenum">
              <a:rPr lang="en-US" smtClean="0"/>
              <a:t>‹#›</a:t>
            </a:fld>
            <a:endParaRPr lang="en-US" dirty="0"/>
          </a:p>
        </p:txBody>
      </p:sp>
    </p:spTree>
    <p:extLst>
      <p:ext uri="{BB962C8B-B14F-4D97-AF65-F5344CB8AC3E}">
        <p14:creationId xmlns:p14="http://schemas.microsoft.com/office/powerpoint/2010/main" val="77803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3CE995-0A4B-41EA-8856-9419FFEDE2EA}" type="datetimeFigureOut">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AF08DE-94B3-415A-AD1D-BA6A504B67D6}" type="slidenum">
              <a:rPr lang="en-US" smtClean="0"/>
              <a:t>‹#›</a:t>
            </a:fld>
            <a:endParaRPr lang="en-US" dirty="0"/>
          </a:p>
        </p:txBody>
      </p:sp>
    </p:spTree>
    <p:extLst>
      <p:ext uri="{BB962C8B-B14F-4D97-AF65-F5344CB8AC3E}">
        <p14:creationId xmlns:p14="http://schemas.microsoft.com/office/powerpoint/2010/main" val="76129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3CE995-0A4B-41EA-8856-9419FFEDE2EA}" type="datetimeFigureOut">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AF08DE-94B3-415A-AD1D-BA6A504B67D6}" type="slidenum">
              <a:rPr lang="en-US" smtClean="0"/>
              <a:t>‹#›</a:t>
            </a:fld>
            <a:endParaRPr lang="en-US" dirty="0"/>
          </a:p>
        </p:txBody>
      </p:sp>
    </p:spTree>
    <p:extLst>
      <p:ext uri="{BB962C8B-B14F-4D97-AF65-F5344CB8AC3E}">
        <p14:creationId xmlns:p14="http://schemas.microsoft.com/office/powerpoint/2010/main" val="424371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CE995-0A4B-41EA-8856-9419FFEDE2EA}" type="datetimeFigureOut">
              <a:rPr lang="en-US" smtClean="0"/>
              <a:t>7/14/2020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F08DE-94B3-415A-AD1D-BA6A504B67D6}" type="slidenum">
              <a:rPr lang="en-US" smtClean="0"/>
              <a:t>‹#›</a:t>
            </a:fld>
            <a:endParaRPr lang="en-US" dirty="0"/>
          </a:p>
        </p:txBody>
      </p:sp>
    </p:spTree>
    <p:extLst>
      <p:ext uri="{BB962C8B-B14F-4D97-AF65-F5344CB8AC3E}">
        <p14:creationId xmlns:p14="http://schemas.microsoft.com/office/powerpoint/2010/main" val="217439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accent1"/>
          </a:solidFill>
          <a:latin typeface="Arial Black" pitchFamily="34" charset="0"/>
          <a:ea typeface="+mj-ea"/>
          <a:cs typeface="+mj-cs"/>
        </a:defRPr>
      </a:lvl1pPr>
    </p:titleStyle>
    <p:bodyStyle>
      <a:lvl1pPr marL="342900" indent="-342900" algn="l" defTabSz="914400" rtl="0" eaLnBrk="1" latinLnBrk="0" hangingPunct="1">
        <a:spcBef>
          <a:spcPct val="20000"/>
        </a:spcBef>
        <a:buClr>
          <a:srgbClr val="FF0000"/>
        </a:buClr>
        <a:buFont typeface="Wingdings" pitchFamily="2" charset="2"/>
        <a:buChar char="q"/>
        <a:defRPr sz="3200" kern="1200">
          <a:solidFill>
            <a:schemeClr val="accent1"/>
          </a:solidFill>
          <a:latin typeface="Arial Black"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q"/>
        <a:defRPr sz="2800" kern="1200">
          <a:solidFill>
            <a:schemeClr val="accent1"/>
          </a:solidFill>
          <a:latin typeface="Arial Black" pitchFamily="34" charset="0"/>
          <a:ea typeface="+mn-ea"/>
          <a:cs typeface="+mn-cs"/>
        </a:defRPr>
      </a:lvl2pPr>
      <a:lvl3pPr marL="1143000" indent="-228600" algn="l" defTabSz="914400" rtl="0" eaLnBrk="1" latinLnBrk="0" hangingPunct="1">
        <a:spcBef>
          <a:spcPct val="20000"/>
        </a:spcBef>
        <a:buClr>
          <a:srgbClr val="FF0000"/>
        </a:buClr>
        <a:buFont typeface="Wingdings" pitchFamily="2" charset="2"/>
        <a:buChar char="q"/>
        <a:defRPr sz="2400" kern="1200">
          <a:solidFill>
            <a:schemeClr val="accent1"/>
          </a:solidFill>
          <a:latin typeface="Arial Black" pitchFamily="34" charset="0"/>
          <a:ea typeface="+mn-ea"/>
          <a:cs typeface="+mn-cs"/>
        </a:defRPr>
      </a:lvl3pPr>
      <a:lvl4pPr marL="1600200" indent="-228600" algn="l" defTabSz="914400" rtl="0" eaLnBrk="1" latinLnBrk="0" hangingPunct="1">
        <a:spcBef>
          <a:spcPct val="20000"/>
        </a:spcBef>
        <a:buClr>
          <a:srgbClr val="FF0000"/>
        </a:buClr>
        <a:buFont typeface="Wingdings" pitchFamily="2" charset="2"/>
        <a:buChar char="q"/>
        <a:defRPr sz="2000" kern="1200">
          <a:solidFill>
            <a:schemeClr val="accent1"/>
          </a:solidFill>
          <a:latin typeface="Arial Black" pitchFamily="34" charset="0"/>
          <a:ea typeface="+mn-ea"/>
          <a:cs typeface="+mn-cs"/>
        </a:defRPr>
      </a:lvl4pPr>
      <a:lvl5pPr marL="2057400" indent="-228600" algn="l" defTabSz="914400" rtl="0" eaLnBrk="1" latinLnBrk="0" hangingPunct="1">
        <a:spcBef>
          <a:spcPct val="20000"/>
        </a:spcBef>
        <a:buClr>
          <a:srgbClr val="FF0000"/>
        </a:buClr>
        <a:buFont typeface="Wingdings" pitchFamily="2" charset="2"/>
        <a:buChar char="q"/>
        <a:defRPr sz="2000" kern="1200">
          <a:solidFill>
            <a:schemeClr val="accent1"/>
          </a:solidFill>
          <a:latin typeface="Arial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15.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3.xml"/><Relationship Id="rId4" Type="http://schemas.openxmlformats.org/officeDocument/2006/relationships/slide" Target="slide14.xml"/></Relationships>
</file>

<file path=ppt/slides/_rels/slide11.xml.rels><?xml version="1.0" encoding="UTF-8" standalone="yes"?>
<Relationships xmlns="http://schemas.openxmlformats.org/package/2006/relationships"><Relationship Id="rId3" Type="http://schemas.openxmlformats.org/officeDocument/2006/relationships/hyperlink" Target="http://www.ncbi.nlm.nih.gov/pubmed/10516703" TargetMode="External"/><Relationship Id="rId2" Type="http://schemas.openxmlformats.org/officeDocument/2006/relationships/hyperlink" Target="http://www.ncbi.nlm.nih.gov/pubmed/22487221" TargetMode="Externa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1.png"/><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hyperlink" Target="http://www.ncbi.nlm.nih.gov/pubmed/2636975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1.png"/><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www.ncbi.nlm.nih.gov/pubmed/26418240" TargetMode="External"/><Relationship Id="rId7"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10.xml"/><Relationship Id="rId4" Type="http://schemas.openxmlformats.org/officeDocument/2006/relationships/hyperlink" Target="http://www.ncbi.nlm.nih.gov/pubmed/25712369"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slide" Target="slide22.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slide" Target="slide20.xml"/><Relationship Id="rId9" Type="http://schemas.openxmlformats.org/officeDocument/2006/relationships/slide" Target="slide23.xml"/></Relationships>
</file>

<file path=ppt/slides/_rels/slide19.xml.rels><?xml version="1.0" encoding="UTF-8" standalone="yes"?>
<Relationships xmlns="http://schemas.openxmlformats.org/package/2006/relationships"><Relationship Id="rId3" Type="http://schemas.openxmlformats.org/officeDocument/2006/relationships/hyperlink" Target="http://www.ncbi.nlm.nih.gov/pubmed/26408788"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6.png"/><Relationship Id="rId4" Type="http://schemas.openxmlformats.org/officeDocument/2006/relationships/slide" Target="slide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cbi.nlm.nih.gov/pubmed/26408788"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6.png"/><Relationship Id="rId4" Type="http://schemas.openxmlformats.org/officeDocument/2006/relationships/slide" Target="slide24.xml"/></Relationships>
</file>

<file path=ppt/slides/_rels/slide21.xml.rels><?xml version="1.0" encoding="UTF-8" standalone="yes"?>
<Relationships xmlns="http://schemas.openxmlformats.org/package/2006/relationships"><Relationship Id="rId3" Type="http://schemas.openxmlformats.org/officeDocument/2006/relationships/hyperlink" Target="http://www.ncbi.nlm.nih.gov/pubmed/26408788"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6.png"/><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hyperlink" Target="http://www.ncbi.nlm.nih.gov/pubmed/26408788" TargetMode="External"/><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6.png"/><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hyperlink" Target="http://www.ncbi.nlm.nih.gov/pubmed/26408788" TargetMode="External"/><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6.pn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slide" Target="slide30.xml"/><Relationship Id="rId7" Type="http://schemas.openxmlformats.org/officeDocument/2006/relationships/slide" Target="slide28.xml"/><Relationship Id="rId12"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image" Target="../media/image10.png"/><Relationship Id="rId5" Type="http://schemas.openxmlformats.org/officeDocument/2006/relationships/slide" Target="slide29.xml"/><Relationship Id="rId10" Type="http://schemas.openxmlformats.org/officeDocument/2006/relationships/slide" Target="slide27.xml"/><Relationship Id="rId4" Type="http://schemas.openxmlformats.org/officeDocument/2006/relationships/image" Target="../media/image7.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5.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5.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5.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slide" Target="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31.xml"/><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5.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3.xml"/><Relationship Id="rId7" Type="http://schemas.openxmlformats.org/officeDocument/2006/relationships/slide" Target="slide3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34.xml"/><Relationship Id="rId4" Type="http://schemas.openxmlformats.org/officeDocument/2006/relationships/image" Target="../media/image18.png"/><Relationship Id="rId9" Type="http://schemas.openxmlformats.org/officeDocument/2006/relationships/slide" Target="slide35.xml"/></Relationships>
</file>

<file path=ppt/slides/_rels/slide33.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hyperlink" Target="http://www.ncbi.nlm.nih.gov/pubmed/24425204"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3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32.xml"/></Relationships>
</file>

<file path=ppt/slides/_rels/slide35.xml.rels><?xml version="1.0" encoding="UTF-8" standalone="yes"?>
<Relationships xmlns="http://schemas.openxmlformats.org/package/2006/relationships"><Relationship Id="rId3" Type="http://schemas.openxmlformats.org/officeDocument/2006/relationships/hyperlink" Target="http://www.ncbi.nlm.nih.gov/pubmed/22329494" TargetMode="External"/><Relationship Id="rId7" Type="http://schemas.openxmlformats.org/officeDocument/2006/relationships/image" Target="../media/image7.png"/><Relationship Id="rId2" Type="http://schemas.openxmlformats.org/officeDocument/2006/relationships/hyperlink" Target="http://www.ncbi.nlm.nih.gov/pubmed/25498852" TargetMode="Externa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image" Target="../media/image6.png"/><Relationship Id="rId4" Type="http://schemas.openxmlformats.org/officeDocument/2006/relationships/slide" Target="slide40.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slide" Target="slide3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40.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hyperlink" Target="http://www.ncbi.nlm.nih.gov/pubmed/25550391" TargetMode="External"/><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hyperlink" Target="http://www.ncbi.nlm.nih.gov/pubmed/23408690" TargetMode="External"/><Relationship Id="rId4" Type="http://schemas.openxmlformats.org/officeDocument/2006/relationships/hyperlink" Target="http://www.ncbi.nlm.nih.gov/pubmed/24410938"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41.xml"/><Relationship Id="rId7" Type="http://schemas.openxmlformats.org/officeDocument/2006/relationships/slide" Target="slide4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42.xml"/><Relationship Id="rId4" Type="http://schemas.openxmlformats.org/officeDocument/2006/relationships/image" Target="../media/image18.png"/><Relationship Id="rId9" Type="http://schemas.openxmlformats.org/officeDocument/2006/relationships/slide" Target="slide43.xml"/></Relationships>
</file>

<file path=ppt/slides/_rels/slide41.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40.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40.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40.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40.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hyperlink" Target="http://www.ncbi.nlm.nih.gov/pubmed/8479489" TargetMode="External"/><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image" Target="../media/image6.png"/><Relationship Id="rId4" Type="http://schemas.openxmlformats.org/officeDocument/2006/relationships/slide" Target="slide47.xml"/></Relationships>
</file>

<file path=ppt/slides/_rels/slide46.xml.rels><?xml version="1.0" encoding="UTF-8" standalone="yes"?>
<Relationships xmlns="http://schemas.openxmlformats.org/package/2006/relationships"><Relationship Id="rId3" Type="http://schemas.openxmlformats.org/officeDocument/2006/relationships/hyperlink" Target="http://www.ncbi.nlm.nih.gov/pubmed/17893600" TargetMode="External"/><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image" Target="../media/image6.png"/><Relationship Id="rId4" Type="http://schemas.openxmlformats.org/officeDocument/2006/relationships/slide" Target="slide4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onlinelibrary.wiley.com/doi/10.1111/imj.12599/abstract" TargetMode="External"/><Relationship Id="rId2" Type="http://schemas.openxmlformats.org/officeDocument/2006/relationships/hyperlink" Target="http://www.cochrane.org/CD005590/GYNAECA_antibiotic-treatment-for-the-prevention-of-pneumocystis-pneumonia-pcp-in-non-hiv-immunocompromised-patient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50.xml.rels><?xml version="1.0" encoding="UTF-8" standalone="yes"?>
<Relationships xmlns="http://schemas.openxmlformats.org/package/2006/relationships"><Relationship Id="rId2" Type="http://schemas.openxmlformats.org/officeDocument/2006/relationships/hyperlink" Target="mailto:tanvi.sharma@childrens.harvad.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103" y="2492375"/>
            <a:ext cx="8829037" cy="1470025"/>
          </a:xfrm>
        </p:spPr>
        <p:txBody>
          <a:bodyPr>
            <a:noAutofit/>
          </a:bodyPr>
          <a:lstStyle/>
          <a:p>
            <a:r>
              <a:rPr lang="en-US" sz="4800" dirty="0">
                <a:solidFill>
                  <a:srgbClr val="06E04F"/>
                </a:solidFill>
              </a:rPr>
              <a:t>Every breath you take</a:t>
            </a:r>
            <a:br>
              <a:rPr lang="en-US" sz="4800" dirty="0">
                <a:solidFill>
                  <a:srgbClr val="06E04F"/>
                </a:solidFill>
              </a:rPr>
            </a:br>
            <a:r>
              <a:rPr lang="en-US" sz="1000" dirty="0">
                <a:solidFill>
                  <a:srgbClr val="06E04F"/>
                </a:solidFill>
              </a:rPr>
              <a:t/>
            </a:r>
            <a:br>
              <a:rPr lang="en-US" sz="1000" dirty="0">
                <a:solidFill>
                  <a:srgbClr val="06E04F"/>
                </a:solidFill>
              </a:rPr>
            </a:br>
            <a:r>
              <a:rPr lang="en-US" sz="2600" b="1" dirty="0">
                <a:solidFill>
                  <a:schemeClr val="tx1"/>
                </a:solidFill>
                <a:latin typeface="+mj-lt"/>
                <a:cs typeface="Arial"/>
              </a:rPr>
              <a:t>A Pediatric Transplant Infectious Diseases Learning Module</a:t>
            </a:r>
          </a:p>
        </p:txBody>
      </p:sp>
      <p:sp>
        <p:nvSpPr>
          <p:cNvPr id="3" name="Action Button: Forward or Next 2">
            <a:hlinkClick r:id="" action="ppaction://hlinkshowjump?jump=nextslide" highlightClick="1"/>
          </p:cNvPr>
          <p:cNvSpPr/>
          <p:nvPr/>
        </p:nvSpPr>
        <p:spPr>
          <a:xfrm>
            <a:off x="8229600" y="6172200"/>
            <a:ext cx="609600" cy="457200"/>
          </a:xfrm>
          <a:prstGeom prst="actionButtonForwardNext">
            <a:avLst/>
          </a:prstGeom>
          <a:solidFill>
            <a:srgbClr val="06E04F"/>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058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6E04F"/>
                </a:solidFill>
              </a:rPr>
              <a:t>Which drug?</a:t>
            </a:r>
          </a:p>
        </p:txBody>
      </p:sp>
      <p:pic>
        <p:nvPicPr>
          <p:cNvPr id="2051" name="Picture 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1" y="1219200"/>
            <a:ext cx="1033146" cy="76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3">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4572000"/>
            <a:ext cx="1033146" cy="76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3">
            <a:hlinkClick r:id="rId5" action="ppaction://hlinksldjump"/>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1" y="3429001"/>
            <a:ext cx="1033146" cy="76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a:hlinkClick r:id="rId6" action="ppaction://hlinksldjump"/>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2286001"/>
            <a:ext cx="1033147" cy="76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600200" y="1371600"/>
            <a:ext cx="1981200" cy="461665"/>
          </a:xfrm>
          <a:prstGeom prst="rect">
            <a:avLst/>
          </a:prstGeom>
          <a:noFill/>
        </p:spPr>
        <p:txBody>
          <a:bodyPr wrap="square" rtlCol="0">
            <a:spAutoFit/>
          </a:bodyPr>
          <a:lstStyle/>
          <a:p>
            <a:r>
              <a:rPr lang="en-US" sz="2400" dirty="0">
                <a:latin typeface="+mj-lt"/>
              </a:rPr>
              <a:t>atovaquone</a:t>
            </a:r>
          </a:p>
        </p:txBody>
      </p:sp>
      <p:sp>
        <p:nvSpPr>
          <p:cNvPr id="11" name="TextBox 10"/>
          <p:cNvSpPr txBox="1"/>
          <p:nvPr/>
        </p:nvSpPr>
        <p:spPr>
          <a:xfrm>
            <a:off x="1600200" y="2293203"/>
            <a:ext cx="7239000" cy="769441"/>
          </a:xfrm>
          <a:prstGeom prst="rect">
            <a:avLst/>
          </a:prstGeom>
          <a:noFill/>
        </p:spPr>
        <p:txBody>
          <a:bodyPr wrap="square" rtlCol="0">
            <a:spAutoFit/>
          </a:bodyPr>
          <a:lstStyle/>
          <a:p>
            <a:r>
              <a:rPr lang="en-US" sz="2400" dirty="0" smtClean="0">
                <a:latin typeface="+mj-lt"/>
              </a:rPr>
              <a:t>trimethoprim-sulfamethoxazole </a:t>
            </a:r>
            <a:endParaRPr lang="en-US" sz="2400" dirty="0">
              <a:latin typeface="+mj-lt"/>
            </a:endParaRPr>
          </a:p>
          <a:p>
            <a:r>
              <a:rPr lang="en-US" sz="2000" dirty="0">
                <a:latin typeface="+mj-lt"/>
              </a:rPr>
              <a:t>(aka Septra, Bactrim, TMP-SMX, co-trimoxazole)</a:t>
            </a:r>
          </a:p>
        </p:txBody>
      </p:sp>
      <p:sp>
        <p:nvSpPr>
          <p:cNvPr id="12" name="TextBox 11"/>
          <p:cNvSpPr txBox="1"/>
          <p:nvPr/>
        </p:nvSpPr>
        <p:spPr>
          <a:xfrm>
            <a:off x="1600200" y="3576935"/>
            <a:ext cx="1981200" cy="461665"/>
          </a:xfrm>
          <a:prstGeom prst="rect">
            <a:avLst/>
          </a:prstGeom>
          <a:noFill/>
        </p:spPr>
        <p:txBody>
          <a:bodyPr wrap="square" rtlCol="0">
            <a:spAutoFit/>
          </a:bodyPr>
          <a:lstStyle/>
          <a:p>
            <a:r>
              <a:rPr lang="en-US" sz="2400" dirty="0">
                <a:latin typeface="+mj-lt"/>
              </a:rPr>
              <a:t>dapsone</a:t>
            </a:r>
          </a:p>
        </p:txBody>
      </p:sp>
      <p:sp>
        <p:nvSpPr>
          <p:cNvPr id="13" name="TextBox 12"/>
          <p:cNvSpPr txBox="1"/>
          <p:nvPr/>
        </p:nvSpPr>
        <p:spPr>
          <a:xfrm>
            <a:off x="1600200" y="4724400"/>
            <a:ext cx="1981200" cy="461665"/>
          </a:xfrm>
          <a:prstGeom prst="rect">
            <a:avLst/>
          </a:prstGeom>
          <a:noFill/>
        </p:spPr>
        <p:txBody>
          <a:bodyPr wrap="square" rtlCol="0">
            <a:spAutoFit/>
          </a:bodyPr>
          <a:lstStyle/>
          <a:p>
            <a:r>
              <a:rPr lang="en-US" sz="2400" dirty="0">
                <a:latin typeface="+mj-lt"/>
              </a:rPr>
              <a:t>posaconazole</a:t>
            </a:r>
          </a:p>
        </p:txBody>
      </p:sp>
      <p:pic>
        <p:nvPicPr>
          <p:cNvPr id="14" name="Picture 3">
            <a:hlinkClick r:id="rId7" action="ppaction://hlinksldjump"/>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5715000"/>
            <a:ext cx="1033146" cy="76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1600200" y="5879068"/>
            <a:ext cx="1981200" cy="461665"/>
          </a:xfrm>
          <a:prstGeom prst="rect">
            <a:avLst/>
          </a:prstGeom>
          <a:noFill/>
        </p:spPr>
        <p:txBody>
          <a:bodyPr wrap="square" rtlCol="0">
            <a:spAutoFit/>
          </a:bodyPr>
          <a:lstStyle/>
          <a:p>
            <a:r>
              <a:rPr lang="en-US" sz="2400" dirty="0">
                <a:latin typeface="+mj-lt"/>
              </a:rPr>
              <a:t>pentamadine</a:t>
            </a:r>
          </a:p>
        </p:txBody>
      </p:sp>
    </p:spTree>
    <p:extLst>
      <p:ext uri="{BB962C8B-B14F-4D97-AF65-F5344CB8AC3E}">
        <p14:creationId xmlns:p14="http://schemas.microsoft.com/office/powerpoint/2010/main" val="527346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6E04F"/>
                </a:solidFill>
              </a:rPr>
              <a:t>atovaquone</a:t>
            </a:r>
          </a:p>
        </p:txBody>
      </p:sp>
      <p:sp>
        <p:nvSpPr>
          <p:cNvPr id="3" name="Content Placeholder 2"/>
          <p:cNvSpPr>
            <a:spLocks noGrp="1"/>
          </p:cNvSpPr>
          <p:nvPr>
            <p:ph idx="1"/>
          </p:nvPr>
        </p:nvSpPr>
        <p:spPr>
          <a:xfrm>
            <a:off x="457200" y="1447800"/>
            <a:ext cx="8229600" cy="4678363"/>
          </a:xfrm>
        </p:spPr>
        <p:txBody>
          <a:bodyPr/>
          <a:lstStyle/>
          <a:p>
            <a:pPr marL="0" indent="0">
              <a:buNone/>
            </a:pPr>
            <a:r>
              <a:rPr lang="en-US" sz="2600" dirty="0">
                <a:solidFill>
                  <a:schemeClr val="tx1"/>
                </a:solidFill>
                <a:latin typeface="+mj-lt"/>
              </a:rPr>
              <a:t>Atovaquone is a drug best known for its use in prevention and treatment of malaria. It is also an effective and safe alternative drug for prevention of PCP in patients who are unable to take TMP-SMX.</a:t>
            </a:r>
          </a:p>
          <a:p>
            <a:pPr marL="0" indent="0">
              <a:buNone/>
            </a:pPr>
            <a:r>
              <a:rPr lang="en-US" sz="1400" dirty="0">
                <a:solidFill>
                  <a:schemeClr val="tx1"/>
                </a:solidFill>
                <a:latin typeface="+mj-lt"/>
              </a:rPr>
              <a:t>(</a:t>
            </a:r>
            <a:r>
              <a:rPr lang="en-US" sz="1400" dirty="0">
                <a:solidFill>
                  <a:schemeClr val="tx1"/>
                </a:solidFill>
                <a:latin typeface="+mj-lt"/>
                <a:hlinkClick r:id="rId2"/>
              </a:rPr>
              <a:t>Gabardi et al. </a:t>
            </a:r>
            <a:r>
              <a:rPr lang="tr-TR" sz="1400" dirty="0" err="1">
                <a:solidFill>
                  <a:schemeClr val="tx1"/>
                </a:solidFill>
                <a:latin typeface="+mj-lt"/>
                <a:hlinkClick r:id="rId2"/>
              </a:rPr>
              <a:t>Clin</a:t>
            </a:r>
            <a:r>
              <a:rPr lang="tr-TR" sz="1400" dirty="0">
                <a:solidFill>
                  <a:schemeClr val="tx1"/>
                </a:solidFill>
                <a:latin typeface="+mj-lt"/>
                <a:hlinkClick r:id="rId2"/>
              </a:rPr>
              <a:t> </a:t>
            </a:r>
            <a:r>
              <a:rPr lang="tr-TR" sz="1400" dirty="0" err="1">
                <a:solidFill>
                  <a:schemeClr val="tx1"/>
                </a:solidFill>
                <a:latin typeface="+mj-lt"/>
                <a:hlinkClick r:id="rId2"/>
              </a:rPr>
              <a:t>Transplant</a:t>
            </a:r>
            <a:r>
              <a:rPr lang="tr-TR" sz="1400" dirty="0">
                <a:solidFill>
                  <a:schemeClr val="tx1"/>
                </a:solidFill>
                <a:latin typeface="+mj-lt"/>
                <a:hlinkClick r:id="rId2"/>
              </a:rPr>
              <a:t>. 2012 May-Jun;26(3) </a:t>
            </a:r>
            <a:r>
              <a:rPr lang="tr-TR" sz="1400" dirty="0">
                <a:solidFill>
                  <a:schemeClr val="tx1"/>
                </a:solidFill>
                <a:latin typeface="+mj-lt"/>
              </a:rPr>
              <a:t>&amp; </a:t>
            </a:r>
            <a:r>
              <a:rPr lang="tr-TR" sz="1400" dirty="0" err="1">
                <a:solidFill>
                  <a:schemeClr val="tx1"/>
                </a:solidFill>
                <a:latin typeface="+mj-lt"/>
                <a:hlinkClick r:id="rId3"/>
              </a:rPr>
              <a:t>Colby</a:t>
            </a:r>
            <a:r>
              <a:rPr lang="tr-TR" sz="1400" dirty="0">
                <a:solidFill>
                  <a:schemeClr val="tx1"/>
                </a:solidFill>
                <a:latin typeface="+mj-lt"/>
                <a:hlinkClick r:id="rId3"/>
              </a:rPr>
              <a:t> et al Bone </a:t>
            </a:r>
            <a:r>
              <a:rPr lang="tr-TR" sz="1400" dirty="0" err="1">
                <a:solidFill>
                  <a:schemeClr val="tx1"/>
                </a:solidFill>
                <a:latin typeface="+mj-lt"/>
                <a:hlinkClick r:id="rId3"/>
              </a:rPr>
              <a:t>Marrow</a:t>
            </a:r>
            <a:r>
              <a:rPr lang="tr-TR" sz="1400" dirty="0">
                <a:solidFill>
                  <a:schemeClr val="tx1"/>
                </a:solidFill>
                <a:latin typeface="+mj-lt"/>
                <a:hlinkClick r:id="rId3"/>
              </a:rPr>
              <a:t> </a:t>
            </a:r>
            <a:r>
              <a:rPr lang="tr-TR" sz="1400" dirty="0" err="1">
                <a:solidFill>
                  <a:schemeClr val="tx1"/>
                </a:solidFill>
                <a:latin typeface="+mj-lt"/>
                <a:hlinkClick r:id="rId3"/>
              </a:rPr>
              <a:t>Transplant</a:t>
            </a:r>
            <a:r>
              <a:rPr lang="tr-TR" sz="1400" dirty="0">
                <a:solidFill>
                  <a:schemeClr val="tx1"/>
                </a:solidFill>
                <a:latin typeface="+mj-lt"/>
                <a:hlinkClick r:id="rId3"/>
              </a:rPr>
              <a:t>. 1999 Oct;24(8)</a:t>
            </a:r>
            <a:r>
              <a:rPr lang="tr-TR" sz="1400" dirty="0">
                <a:solidFill>
                  <a:schemeClr val="tx1"/>
                </a:solidFill>
                <a:latin typeface="+mj-lt"/>
              </a:rPr>
              <a:t>)</a:t>
            </a:r>
            <a:endParaRPr lang="en-US" sz="1400" dirty="0">
              <a:solidFill>
                <a:schemeClr val="tx1"/>
              </a:solidFill>
              <a:latin typeface="+mj-lt"/>
            </a:endParaRPr>
          </a:p>
        </p:txBody>
      </p:sp>
      <p:pic>
        <p:nvPicPr>
          <p:cNvPr id="8" name="Picture 7">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91002" y="5220344"/>
            <a:ext cx="1015470" cy="74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a:hlinkClick r:id="rId6" action="ppaction://hlinksldjump"/>
          </p:cNvPr>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6410589" y="5210512"/>
            <a:ext cx="1015470" cy="74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1715943" y="6035058"/>
            <a:ext cx="1809849" cy="369332"/>
          </a:xfrm>
          <a:prstGeom prst="rect">
            <a:avLst/>
          </a:prstGeom>
          <a:noFill/>
        </p:spPr>
        <p:txBody>
          <a:bodyPr wrap="square" rtlCol="0">
            <a:spAutoFit/>
          </a:bodyPr>
          <a:lstStyle/>
          <a:p>
            <a:pPr algn="ctr"/>
            <a:r>
              <a:rPr lang="en-US" dirty="0">
                <a:latin typeface="Arial Black" pitchFamily="34" charset="0"/>
              </a:rPr>
              <a:t>Go back.</a:t>
            </a:r>
          </a:p>
        </p:txBody>
      </p:sp>
      <p:sp>
        <p:nvSpPr>
          <p:cNvPr id="11" name="TextBox 10"/>
          <p:cNvSpPr txBox="1"/>
          <p:nvPr/>
        </p:nvSpPr>
        <p:spPr>
          <a:xfrm>
            <a:off x="6039187" y="6092568"/>
            <a:ext cx="1809847" cy="369332"/>
          </a:xfrm>
          <a:prstGeom prst="rect">
            <a:avLst/>
          </a:prstGeom>
          <a:noFill/>
        </p:spPr>
        <p:txBody>
          <a:bodyPr wrap="square" rtlCol="0">
            <a:spAutoFit/>
          </a:bodyPr>
          <a:lstStyle/>
          <a:p>
            <a:pPr algn="ctr"/>
            <a:r>
              <a:rPr lang="en-US" dirty="0">
                <a:latin typeface="Arial Black" pitchFamily="34" charset="0"/>
              </a:rPr>
              <a:t>Move on.</a:t>
            </a:r>
          </a:p>
        </p:txBody>
      </p:sp>
    </p:spTree>
    <p:extLst>
      <p:ext uri="{BB962C8B-B14F-4D97-AF65-F5344CB8AC3E}">
        <p14:creationId xmlns:p14="http://schemas.microsoft.com/office/powerpoint/2010/main" val="154612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6E04F"/>
                </a:solidFill>
              </a:rPr>
              <a:t>trimethoprim-sulfamethoxazole</a:t>
            </a:r>
          </a:p>
        </p:txBody>
      </p:sp>
      <p:sp>
        <p:nvSpPr>
          <p:cNvPr id="3" name="Content Placeholder 2"/>
          <p:cNvSpPr>
            <a:spLocks noGrp="1"/>
          </p:cNvSpPr>
          <p:nvPr>
            <p:ph idx="1"/>
          </p:nvPr>
        </p:nvSpPr>
        <p:spPr>
          <a:xfrm>
            <a:off x="457200" y="1600200"/>
            <a:ext cx="8325364" cy="4525963"/>
          </a:xfrm>
        </p:spPr>
        <p:txBody>
          <a:bodyPr>
            <a:normAutofit/>
          </a:bodyPr>
          <a:lstStyle/>
          <a:p>
            <a:pPr marL="0" indent="0">
              <a:buNone/>
            </a:pPr>
            <a:r>
              <a:rPr lang="en-US" sz="2400" dirty="0">
                <a:solidFill>
                  <a:schemeClr val="tx1"/>
                </a:solidFill>
                <a:latin typeface="+mj-lt"/>
              </a:rPr>
              <a:t>Whatever you choose to call it, the combination of trimethoprim and </a:t>
            </a:r>
            <a:r>
              <a:rPr lang="en-US" sz="2400" dirty="0" smtClean="0">
                <a:solidFill>
                  <a:schemeClr val="tx1"/>
                </a:solidFill>
                <a:latin typeface="+mj-lt"/>
              </a:rPr>
              <a:t>sulfamethoxazole </a:t>
            </a:r>
            <a:r>
              <a:rPr lang="en-US" sz="2400" dirty="0">
                <a:solidFill>
                  <a:schemeClr val="tx1"/>
                </a:solidFill>
                <a:latin typeface="+mj-lt"/>
              </a:rPr>
              <a:t>is the drug of choice for PCP prophylaxis.  </a:t>
            </a:r>
          </a:p>
        </p:txBody>
      </p:sp>
      <p:pic>
        <p:nvPicPr>
          <p:cNvPr id="8" name="Picture 7">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1002" y="5220344"/>
            <a:ext cx="1015470" cy="74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a:hlinkClick r:id="rId4" action="ppaction://hlinksldjump"/>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6410589" y="5210512"/>
            <a:ext cx="1015470" cy="74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1715943" y="6035058"/>
            <a:ext cx="1809849" cy="369332"/>
          </a:xfrm>
          <a:prstGeom prst="rect">
            <a:avLst/>
          </a:prstGeom>
          <a:noFill/>
        </p:spPr>
        <p:txBody>
          <a:bodyPr wrap="square" rtlCol="0">
            <a:spAutoFit/>
          </a:bodyPr>
          <a:lstStyle/>
          <a:p>
            <a:pPr algn="ctr"/>
            <a:r>
              <a:rPr lang="en-US" dirty="0">
                <a:latin typeface="Arial Black" pitchFamily="34" charset="0"/>
              </a:rPr>
              <a:t>Go back.</a:t>
            </a:r>
          </a:p>
        </p:txBody>
      </p:sp>
      <p:sp>
        <p:nvSpPr>
          <p:cNvPr id="11" name="TextBox 10"/>
          <p:cNvSpPr txBox="1"/>
          <p:nvPr/>
        </p:nvSpPr>
        <p:spPr>
          <a:xfrm>
            <a:off x="6039187" y="6092568"/>
            <a:ext cx="1809847" cy="369332"/>
          </a:xfrm>
          <a:prstGeom prst="rect">
            <a:avLst/>
          </a:prstGeom>
          <a:noFill/>
        </p:spPr>
        <p:txBody>
          <a:bodyPr wrap="square" rtlCol="0">
            <a:spAutoFit/>
          </a:bodyPr>
          <a:lstStyle/>
          <a:p>
            <a:pPr algn="ctr"/>
            <a:r>
              <a:rPr lang="en-US" dirty="0">
                <a:latin typeface="Arial Black" pitchFamily="34" charset="0"/>
              </a:rPr>
              <a:t>Move on.</a:t>
            </a:r>
          </a:p>
        </p:txBody>
      </p:sp>
    </p:spTree>
    <p:extLst>
      <p:ext uri="{BB962C8B-B14F-4D97-AF65-F5344CB8AC3E}">
        <p14:creationId xmlns:p14="http://schemas.microsoft.com/office/powerpoint/2010/main" val="1329125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6E04F"/>
                </a:solidFill>
              </a:rPr>
              <a:t>dapsone</a:t>
            </a:r>
          </a:p>
        </p:txBody>
      </p:sp>
      <p:sp>
        <p:nvSpPr>
          <p:cNvPr id="3" name="Content Placeholder 2"/>
          <p:cNvSpPr>
            <a:spLocks noGrp="1"/>
          </p:cNvSpPr>
          <p:nvPr>
            <p:ph idx="1"/>
          </p:nvPr>
        </p:nvSpPr>
        <p:spPr>
          <a:xfrm>
            <a:off x="457200" y="1295401"/>
            <a:ext cx="8229600" cy="3723386"/>
          </a:xfrm>
        </p:spPr>
        <p:txBody>
          <a:bodyPr>
            <a:noAutofit/>
          </a:bodyPr>
          <a:lstStyle/>
          <a:p>
            <a:pPr>
              <a:buFontTx/>
              <a:buChar char="-"/>
            </a:pPr>
            <a:r>
              <a:rPr lang="en-US" sz="2200" dirty="0">
                <a:solidFill>
                  <a:schemeClr val="tx1"/>
                </a:solidFill>
                <a:latin typeface="+mj-lt"/>
              </a:rPr>
              <a:t>Like TMP-SMX, dapsone acts against </a:t>
            </a:r>
            <a:r>
              <a:rPr lang="en-US" sz="2200" i="1" dirty="0">
                <a:solidFill>
                  <a:schemeClr val="tx1"/>
                </a:solidFill>
                <a:latin typeface="+mj-lt"/>
              </a:rPr>
              <a:t>P. jirovecii </a:t>
            </a:r>
            <a:r>
              <a:rPr lang="en-US" sz="2200" dirty="0">
                <a:solidFill>
                  <a:schemeClr val="tx1"/>
                </a:solidFill>
                <a:latin typeface="+mj-lt"/>
              </a:rPr>
              <a:t>folate metabolism</a:t>
            </a:r>
          </a:p>
          <a:p>
            <a:pPr>
              <a:buFontTx/>
              <a:buChar char="-"/>
            </a:pPr>
            <a:r>
              <a:rPr lang="en-US" sz="2200" dirty="0">
                <a:solidFill>
                  <a:schemeClr val="tx1"/>
                </a:solidFill>
                <a:latin typeface="+mj-lt"/>
              </a:rPr>
              <a:t>Breakthrough PCP is more common with dapsone than TMP-SMX</a:t>
            </a:r>
          </a:p>
          <a:p>
            <a:pPr>
              <a:buFontTx/>
              <a:buChar char="-"/>
            </a:pPr>
            <a:r>
              <a:rPr lang="en-US" sz="2200" dirty="0">
                <a:solidFill>
                  <a:schemeClr val="tx1"/>
                </a:solidFill>
                <a:latin typeface="+mj-lt"/>
              </a:rPr>
              <a:t>Adverse reactions are relatively common: agranulocytosis, aplastic or hemolytic anemia, rash, nausea and sulfone syndrome (rash, fever, hepatitis, lymphadenopathy and methemoglobinemia)</a:t>
            </a:r>
          </a:p>
          <a:p>
            <a:pPr>
              <a:buFontTx/>
              <a:buChar char="-"/>
            </a:pPr>
            <a:r>
              <a:rPr lang="en-US" sz="2200" dirty="0">
                <a:solidFill>
                  <a:schemeClr val="tx1"/>
                </a:solidFill>
                <a:latin typeface="+mj-lt"/>
              </a:rPr>
              <a:t>Don’t give to patients with G6PD deficiency or after severe side-effects with TMP-SMX (e.g. DRESS, SJS, TENS)</a:t>
            </a:r>
          </a:p>
          <a:p>
            <a:pPr>
              <a:buFontTx/>
              <a:buChar char="-"/>
            </a:pPr>
            <a:r>
              <a:rPr lang="en-US" sz="2200" dirty="0">
                <a:solidFill>
                  <a:schemeClr val="tx1"/>
                </a:solidFill>
                <a:latin typeface="+mj-lt"/>
              </a:rPr>
              <a:t>Not myelosuppressive</a:t>
            </a:r>
          </a:p>
          <a:p>
            <a:pPr>
              <a:buFontTx/>
              <a:buChar char="-"/>
            </a:pPr>
            <a:r>
              <a:rPr lang="en-US" sz="2200" dirty="0">
                <a:solidFill>
                  <a:schemeClr val="tx1"/>
                </a:solidFill>
                <a:latin typeface="+mj-lt"/>
              </a:rPr>
              <a:t>Azole antifungal agents elevate levels - avoid using them together</a:t>
            </a:r>
          </a:p>
          <a:p>
            <a:pPr>
              <a:buFontTx/>
              <a:buChar char="-"/>
            </a:pPr>
            <a:endParaRPr lang="en-US" sz="800" dirty="0">
              <a:solidFill>
                <a:schemeClr val="tx1"/>
              </a:solidFill>
              <a:latin typeface="+mj-lt"/>
            </a:endParaRPr>
          </a:p>
          <a:p>
            <a:pPr marL="0" indent="0">
              <a:buNone/>
            </a:pPr>
            <a:r>
              <a:rPr lang="en-US" sz="1400" dirty="0">
                <a:solidFill>
                  <a:schemeClr val="tx1"/>
                </a:solidFill>
                <a:latin typeface="+mj-lt"/>
              </a:rPr>
              <a:t> (</a:t>
            </a:r>
            <a:r>
              <a:rPr lang="en-US" sz="1400" dirty="0">
                <a:solidFill>
                  <a:schemeClr val="tx1"/>
                </a:solidFill>
                <a:latin typeface="+mj-lt"/>
                <a:hlinkClick r:id="rId3"/>
              </a:rPr>
              <a:t>Evans et al. Transpl Infect Dis. 2015 Dec;17(6)</a:t>
            </a:r>
            <a:r>
              <a:rPr lang="en-US" sz="1400" dirty="0">
                <a:solidFill>
                  <a:schemeClr val="tx1"/>
                </a:solidFill>
                <a:latin typeface="+mj-lt"/>
              </a:rPr>
              <a:t>)</a:t>
            </a:r>
          </a:p>
          <a:p>
            <a:pPr marL="0" indent="0">
              <a:buNone/>
            </a:pPr>
            <a:r>
              <a:rPr lang="en-US" sz="2200" dirty="0">
                <a:solidFill>
                  <a:schemeClr val="tx1"/>
                </a:solidFill>
                <a:latin typeface="+mj-lt"/>
              </a:rPr>
              <a:t> </a:t>
            </a:r>
          </a:p>
        </p:txBody>
      </p:sp>
      <p:pic>
        <p:nvPicPr>
          <p:cNvPr id="8" name="Picture 7">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91002" y="5361436"/>
            <a:ext cx="1015470" cy="74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a:hlinkClick r:id="rId6" action="ppaction://hlinksldjump"/>
          </p:cNvPr>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6410589" y="5351604"/>
            <a:ext cx="1015470" cy="74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1715943" y="6176150"/>
            <a:ext cx="1809849" cy="369332"/>
          </a:xfrm>
          <a:prstGeom prst="rect">
            <a:avLst/>
          </a:prstGeom>
          <a:noFill/>
        </p:spPr>
        <p:txBody>
          <a:bodyPr wrap="square" rtlCol="0">
            <a:spAutoFit/>
          </a:bodyPr>
          <a:lstStyle/>
          <a:p>
            <a:pPr algn="ctr"/>
            <a:r>
              <a:rPr lang="en-US" dirty="0">
                <a:latin typeface="Arial Black" pitchFamily="34" charset="0"/>
              </a:rPr>
              <a:t>Go back.</a:t>
            </a:r>
          </a:p>
        </p:txBody>
      </p:sp>
      <p:sp>
        <p:nvSpPr>
          <p:cNvPr id="11" name="TextBox 10"/>
          <p:cNvSpPr txBox="1"/>
          <p:nvPr/>
        </p:nvSpPr>
        <p:spPr>
          <a:xfrm>
            <a:off x="6039187" y="6233660"/>
            <a:ext cx="1809847" cy="369332"/>
          </a:xfrm>
          <a:prstGeom prst="rect">
            <a:avLst/>
          </a:prstGeom>
          <a:noFill/>
        </p:spPr>
        <p:txBody>
          <a:bodyPr wrap="square" rtlCol="0">
            <a:spAutoFit/>
          </a:bodyPr>
          <a:lstStyle/>
          <a:p>
            <a:pPr algn="ctr"/>
            <a:r>
              <a:rPr lang="en-US" dirty="0">
                <a:latin typeface="Arial Black" pitchFamily="34" charset="0"/>
              </a:rPr>
              <a:t>Move on.</a:t>
            </a:r>
          </a:p>
        </p:txBody>
      </p:sp>
    </p:spTree>
    <p:extLst>
      <p:ext uri="{BB962C8B-B14F-4D97-AF65-F5344CB8AC3E}">
        <p14:creationId xmlns:p14="http://schemas.microsoft.com/office/powerpoint/2010/main" val="1151170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6E04F"/>
                </a:solidFill>
              </a:rPr>
              <a:t>posaconazole</a:t>
            </a:r>
          </a:p>
        </p:txBody>
      </p:sp>
      <p:sp>
        <p:nvSpPr>
          <p:cNvPr id="3" name="Content Placeholder 2"/>
          <p:cNvSpPr>
            <a:spLocks noGrp="1"/>
          </p:cNvSpPr>
          <p:nvPr>
            <p:ph idx="1"/>
          </p:nvPr>
        </p:nvSpPr>
        <p:spPr>
          <a:xfrm>
            <a:off x="457200" y="1341437"/>
            <a:ext cx="8229600" cy="4678363"/>
          </a:xfrm>
        </p:spPr>
        <p:txBody>
          <a:bodyPr>
            <a:normAutofit/>
          </a:bodyPr>
          <a:lstStyle/>
          <a:p>
            <a:pPr marL="0" indent="0">
              <a:buNone/>
            </a:pPr>
            <a:r>
              <a:rPr lang="en-US" sz="2500" dirty="0">
                <a:solidFill>
                  <a:schemeClr val="tx1"/>
                </a:solidFill>
                <a:latin typeface="+mj-lt"/>
              </a:rPr>
              <a:t>Posaconazole is a triazole drug with broad activity against yeast and molds, including many of the agents of mucormycosis. Like all triazoles, posaconazole inhibits the synthesis of ergosterol, a key component of the plasma membranes of most fungi, but not </a:t>
            </a:r>
            <a:r>
              <a:rPr lang="en-US" sz="2500" i="1" dirty="0">
                <a:solidFill>
                  <a:schemeClr val="tx1"/>
                </a:solidFill>
                <a:latin typeface="+mj-lt"/>
              </a:rPr>
              <a:t>Pneumocystis</a:t>
            </a:r>
            <a:r>
              <a:rPr lang="en-US" sz="2500" dirty="0">
                <a:solidFill>
                  <a:schemeClr val="tx1"/>
                </a:solidFill>
                <a:latin typeface="+mj-lt"/>
              </a:rPr>
              <a:t>. As more pediatric pharmacokinetic data has become available, posaconazole has establised an important and growing role in fungal prophylaxis, but not for PCP.</a:t>
            </a:r>
          </a:p>
          <a:p>
            <a:pPr marL="0" indent="0">
              <a:buNone/>
            </a:pPr>
            <a:endParaRPr lang="en-US" sz="2400" dirty="0">
              <a:solidFill>
                <a:schemeClr val="tx1"/>
              </a:solidFill>
              <a:latin typeface="+mj-lt"/>
            </a:endParaRPr>
          </a:p>
        </p:txBody>
      </p:sp>
      <p:pic>
        <p:nvPicPr>
          <p:cNvPr id="8" name="Picture 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91002" y="5220344"/>
            <a:ext cx="1015470" cy="74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a:hlinkClick r:id="rId5" action="ppaction://hlinksldjump"/>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6410589" y="5210512"/>
            <a:ext cx="1015470" cy="74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1715943" y="6035058"/>
            <a:ext cx="1809849" cy="369332"/>
          </a:xfrm>
          <a:prstGeom prst="rect">
            <a:avLst/>
          </a:prstGeom>
          <a:noFill/>
        </p:spPr>
        <p:txBody>
          <a:bodyPr wrap="square" rtlCol="0">
            <a:spAutoFit/>
          </a:bodyPr>
          <a:lstStyle/>
          <a:p>
            <a:pPr algn="ctr"/>
            <a:r>
              <a:rPr lang="en-US" dirty="0">
                <a:latin typeface="Arial Black" pitchFamily="34" charset="0"/>
              </a:rPr>
              <a:t>Go back.</a:t>
            </a:r>
          </a:p>
        </p:txBody>
      </p:sp>
      <p:sp>
        <p:nvSpPr>
          <p:cNvPr id="11" name="TextBox 10"/>
          <p:cNvSpPr txBox="1"/>
          <p:nvPr/>
        </p:nvSpPr>
        <p:spPr>
          <a:xfrm>
            <a:off x="6039187" y="6092568"/>
            <a:ext cx="1809847" cy="369332"/>
          </a:xfrm>
          <a:prstGeom prst="rect">
            <a:avLst/>
          </a:prstGeom>
          <a:noFill/>
        </p:spPr>
        <p:txBody>
          <a:bodyPr wrap="square" rtlCol="0">
            <a:spAutoFit/>
          </a:bodyPr>
          <a:lstStyle/>
          <a:p>
            <a:pPr algn="ctr"/>
            <a:r>
              <a:rPr lang="en-US" dirty="0">
                <a:latin typeface="Arial Black" pitchFamily="34" charset="0"/>
              </a:rPr>
              <a:t>Move on.</a:t>
            </a:r>
          </a:p>
        </p:txBody>
      </p:sp>
    </p:spTree>
    <p:extLst>
      <p:ext uri="{BB962C8B-B14F-4D97-AF65-F5344CB8AC3E}">
        <p14:creationId xmlns:p14="http://schemas.microsoft.com/office/powerpoint/2010/main" val="377950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6E04F"/>
                </a:solidFill>
              </a:rPr>
              <a:t>pentamadine</a:t>
            </a:r>
          </a:p>
        </p:txBody>
      </p:sp>
      <p:sp>
        <p:nvSpPr>
          <p:cNvPr id="3" name="Content Placeholder 2"/>
          <p:cNvSpPr>
            <a:spLocks noGrp="1"/>
          </p:cNvSpPr>
          <p:nvPr>
            <p:ph idx="1"/>
          </p:nvPr>
        </p:nvSpPr>
        <p:spPr>
          <a:xfrm>
            <a:off x="457200" y="1371600"/>
            <a:ext cx="8229600" cy="4754563"/>
          </a:xfrm>
        </p:spPr>
        <p:txBody>
          <a:bodyPr>
            <a:normAutofit/>
          </a:bodyPr>
          <a:lstStyle/>
          <a:p>
            <a:pPr>
              <a:buFontTx/>
              <a:buChar char="-"/>
            </a:pPr>
            <a:r>
              <a:rPr lang="en-US" sz="2200" dirty="0">
                <a:solidFill>
                  <a:srgbClr val="000000"/>
                </a:solidFill>
                <a:latin typeface="+mj-lt"/>
              </a:rPr>
              <a:t>Usually nebulised monthly or fortnightly for prophylaxis, though more recent papers have described safe and effective IV use</a:t>
            </a:r>
          </a:p>
          <a:p>
            <a:pPr>
              <a:buFontTx/>
              <a:buChar char="-"/>
            </a:pPr>
            <a:r>
              <a:rPr lang="en-US" sz="2200" dirty="0">
                <a:solidFill>
                  <a:srgbClr val="000000"/>
                </a:solidFill>
                <a:latin typeface="+mj-lt"/>
              </a:rPr>
              <a:t>Inhaled beta-agonists are given first to avoid coughing and wheeze (otherwise usually well-tolerated)</a:t>
            </a:r>
          </a:p>
          <a:p>
            <a:pPr>
              <a:buFontTx/>
              <a:buChar char="-"/>
            </a:pPr>
            <a:r>
              <a:rPr lang="en-US" sz="2200" dirty="0">
                <a:solidFill>
                  <a:srgbClr val="000000"/>
                </a:solidFill>
                <a:latin typeface="+mj-lt"/>
              </a:rPr>
              <a:t>Avoid in asthmatic patients and children under 5 years of age</a:t>
            </a:r>
          </a:p>
          <a:p>
            <a:pPr>
              <a:buFontTx/>
              <a:buChar char="-"/>
            </a:pPr>
            <a:r>
              <a:rPr lang="en-US" sz="2200" dirty="0">
                <a:solidFill>
                  <a:srgbClr val="000000"/>
                </a:solidFill>
                <a:latin typeface="+mj-lt"/>
              </a:rPr>
              <a:t>May be better tolerated than TMP-SMX and dapsone, but is less effective</a:t>
            </a:r>
          </a:p>
          <a:p>
            <a:pPr>
              <a:buFontTx/>
              <a:buChar char="-"/>
            </a:pPr>
            <a:endParaRPr lang="en-US" sz="1400" dirty="0">
              <a:solidFill>
                <a:srgbClr val="000000"/>
              </a:solidFill>
              <a:latin typeface="+mj-lt"/>
            </a:endParaRPr>
          </a:p>
          <a:p>
            <a:pPr marL="0" indent="0">
              <a:buNone/>
            </a:pPr>
            <a:r>
              <a:rPr lang="en-US" sz="1400" dirty="0">
                <a:solidFill>
                  <a:srgbClr val="000000"/>
                </a:solidFill>
                <a:latin typeface="+mj-lt"/>
              </a:rPr>
              <a:t>(</a:t>
            </a:r>
            <a:r>
              <a:rPr lang="en-US" sz="1400" dirty="0">
                <a:solidFill>
                  <a:srgbClr val="000000"/>
                </a:solidFill>
                <a:latin typeface="+mj-lt"/>
                <a:hlinkClick r:id="rId3"/>
              </a:rPr>
              <a:t>Levy et al. Pediatr Infect Dis J. 2016 Feb;35(2) </a:t>
            </a:r>
            <a:r>
              <a:rPr lang="en-US" sz="1400" dirty="0">
                <a:solidFill>
                  <a:srgbClr val="000000"/>
                </a:solidFill>
                <a:latin typeface="+mj-lt"/>
              </a:rPr>
              <a:t>&amp; </a:t>
            </a:r>
            <a:r>
              <a:rPr lang="en-US" sz="1400" dirty="0">
                <a:solidFill>
                  <a:srgbClr val="000000"/>
                </a:solidFill>
                <a:latin typeface="+mj-lt"/>
                <a:hlinkClick r:id="rId4"/>
              </a:rPr>
              <a:t>Clark et al. Pediatr Transplant. 2015 May;19(3)</a:t>
            </a:r>
            <a:r>
              <a:rPr lang="en-US" sz="1400" dirty="0">
                <a:solidFill>
                  <a:srgbClr val="000000"/>
                </a:solidFill>
                <a:latin typeface="+mj-lt"/>
              </a:rPr>
              <a:t>)</a:t>
            </a:r>
          </a:p>
          <a:p>
            <a:pPr marL="0" indent="0">
              <a:buNone/>
            </a:pPr>
            <a:endParaRPr lang="en-US" sz="1400" dirty="0">
              <a:solidFill>
                <a:srgbClr val="000000"/>
              </a:solidFill>
              <a:latin typeface="+mj-lt"/>
            </a:endParaRPr>
          </a:p>
          <a:p>
            <a:pPr>
              <a:buFontTx/>
              <a:buChar char="-"/>
            </a:pPr>
            <a:endParaRPr lang="en-US" sz="1400" dirty="0">
              <a:solidFill>
                <a:srgbClr val="000000"/>
              </a:solidFill>
              <a:latin typeface="+mj-lt"/>
            </a:endParaRPr>
          </a:p>
        </p:txBody>
      </p:sp>
      <p:pic>
        <p:nvPicPr>
          <p:cNvPr id="4"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91002" y="5220344"/>
            <a:ext cx="1015470" cy="74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3">
            <a:hlinkClick r:id="rId7" action="ppaction://hlinksldjump"/>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6410589" y="5210512"/>
            <a:ext cx="1015470" cy="74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715943" y="6035058"/>
            <a:ext cx="1809849" cy="369332"/>
          </a:xfrm>
          <a:prstGeom prst="rect">
            <a:avLst/>
          </a:prstGeom>
          <a:noFill/>
        </p:spPr>
        <p:txBody>
          <a:bodyPr wrap="square" rtlCol="0">
            <a:spAutoFit/>
          </a:bodyPr>
          <a:lstStyle/>
          <a:p>
            <a:pPr algn="ctr"/>
            <a:r>
              <a:rPr lang="en-US" dirty="0">
                <a:latin typeface="Arial Black" pitchFamily="34" charset="0"/>
              </a:rPr>
              <a:t>Go back.</a:t>
            </a:r>
          </a:p>
        </p:txBody>
      </p:sp>
      <p:sp>
        <p:nvSpPr>
          <p:cNvPr id="7" name="TextBox 6"/>
          <p:cNvSpPr txBox="1"/>
          <p:nvPr/>
        </p:nvSpPr>
        <p:spPr>
          <a:xfrm>
            <a:off x="6039187" y="6092568"/>
            <a:ext cx="1809847" cy="369332"/>
          </a:xfrm>
          <a:prstGeom prst="rect">
            <a:avLst/>
          </a:prstGeom>
          <a:noFill/>
        </p:spPr>
        <p:txBody>
          <a:bodyPr wrap="square" rtlCol="0">
            <a:spAutoFit/>
          </a:bodyPr>
          <a:lstStyle/>
          <a:p>
            <a:pPr algn="ctr"/>
            <a:r>
              <a:rPr lang="en-US" dirty="0">
                <a:latin typeface="Arial Black" pitchFamily="34" charset="0"/>
              </a:rPr>
              <a:t>Move on.</a:t>
            </a:r>
          </a:p>
        </p:txBody>
      </p:sp>
    </p:spTree>
    <p:extLst>
      <p:ext uri="{BB962C8B-B14F-4D97-AF65-F5344CB8AC3E}">
        <p14:creationId xmlns:p14="http://schemas.microsoft.com/office/powerpoint/2010/main" val="917176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800" dirty="0">
                <a:solidFill>
                  <a:srgbClr val="06E04F"/>
                </a:solidFill>
              </a:rPr>
              <a:t>TMP-SMX</a:t>
            </a:r>
          </a:p>
        </p:txBody>
      </p:sp>
      <p:sp>
        <p:nvSpPr>
          <p:cNvPr id="3" name="Content Placeholder 2"/>
          <p:cNvSpPr>
            <a:spLocks noGrp="1"/>
          </p:cNvSpPr>
          <p:nvPr>
            <p:ph idx="1"/>
          </p:nvPr>
        </p:nvSpPr>
        <p:spPr>
          <a:xfrm>
            <a:off x="457200" y="1295400"/>
            <a:ext cx="8229600" cy="5333999"/>
          </a:xfrm>
        </p:spPr>
        <p:txBody>
          <a:bodyPr>
            <a:normAutofit fontScale="92500" lnSpcReduction="10000"/>
          </a:bodyPr>
          <a:lstStyle/>
          <a:p>
            <a:pPr>
              <a:buFontTx/>
              <a:buChar char="-"/>
            </a:pPr>
            <a:r>
              <a:rPr lang="en-US" sz="2400" dirty="0">
                <a:solidFill>
                  <a:schemeClr val="tx1"/>
                </a:solidFill>
                <a:latin typeface="+mj-lt"/>
              </a:rPr>
              <a:t>TMP-SMX is the first-line agent for PCP prophylaxis in children as well as adults. It is the only agent demonstrated to be more effective than placebo in prospective RCTs </a:t>
            </a:r>
          </a:p>
          <a:p>
            <a:pPr>
              <a:buFontTx/>
              <a:buChar char="-"/>
            </a:pPr>
            <a:r>
              <a:rPr lang="en-US" sz="2400" dirty="0">
                <a:solidFill>
                  <a:schemeClr val="tx1"/>
                </a:solidFill>
                <a:latin typeface="+mj-lt"/>
              </a:rPr>
              <a:t>There is some evidence for superiority over other agents, especially in younger and HSCT patients</a:t>
            </a:r>
          </a:p>
          <a:p>
            <a:pPr>
              <a:buFontTx/>
              <a:buChar char="-"/>
            </a:pPr>
            <a:r>
              <a:rPr lang="en-US" sz="2400" dirty="0">
                <a:solidFill>
                  <a:schemeClr val="tx1"/>
                </a:solidFill>
                <a:latin typeface="+mj-lt"/>
              </a:rPr>
              <a:t>Adverse reactions: hypersensitivity, renal impairment, drug interactions, myelosuppression and gastrointestinal disturbance</a:t>
            </a:r>
          </a:p>
          <a:p>
            <a:pPr>
              <a:buFontTx/>
              <a:buChar char="-"/>
            </a:pPr>
            <a:r>
              <a:rPr lang="en-US" sz="2400" dirty="0">
                <a:solidFill>
                  <a:schemeClr val="tx1"/>
                </a:solidFill>
                <a:latin typeface="+mj-lt"/>
              </a:rPr>
              <a:t>Adverse reactions affect 5-15% of adults (highest in HIV patients) but are much less frequent in children</a:t>
            </a:r>
          </a:p>
          <a:p>
            <a:pPr>
              <a:buFontTx/>
              <a:buChar char="-"/>
            </a:pPr>
            <a:r>
              <a:rPr lang="en-US" sz="2400" dirty="0">
                <a:solidFill>
                  <a:schemeClr val="tx1"/>
                </a:solidFill>
                <a:latin typeface="+mj-lt"/>
              </a:rPr>
              <a:t>TMP-SMX does not</a:t>
            </a:r>
            <a:r>
              <a:rPr lang="en-US" sz="2400" i="1" dirty="0">
                <a:solidFill>
                  <a:schemeClr val="tx1"/>
                </a:solidFill>
                <a:latin typeface="+mj-lt"/>
              </a:rPr>
              <a:t> </a:t>
            </a:r>
            <a:r>
              <a:rPr lang="en-US" sz="2400" dirty="0">
                <a:solidFill>
                  <a:schemeClr val="tx1"/>
                </a:solidFill>
                <a:latin typeface="+mj-lt"/>
              </a:rPr>
              <a:t>affect degree or duration of neutropenia, or delay engraftment </a:t>
            </a:r>
          </a:p>
          <a:p>
            <a:pPr>
              <a:buFontTx/>
              <a:buChar char="-"/>
            </a:pPr>
            <a:r>
              <a:rPr lang="en-US" sz="2400" dirty="0">
                <a:solidFill>
                  <a:schemeClr val="tx1"/>
                </a:solidFill>
                <a:latin typeface="+mj-lt"/>
              </a:rPr>
              <a:t>Use with caution with renal and hepatic impairment, and G6PD deficiency</a:t>
            </a:r>
          </a:p>
          <a:p>
            <a:pPr>
              <a:buFontTx/>
              <a:buChar char="-"/>
            </a:pPr>
            <a:r>
              <a:rPr lang="en-US" sz="2400" dirty="0">
                <a:solidFill>
                  <a:schemeClr val="tx1"/>
                </a:solidFill>
                <a:latin typeface="+mj-lt"/>
              </a:rPr>
              <a:t>Oral desensitisation regimens are often successful but should not be attempted for patients with a history of DRESS, SJS, or TENS</a:t>
            </a:r>
          </a:p>
        </p:txBody>
      </p:sp>
      <p:sp>
        <p:nvSpPr>
          <p:cNvPr id="6" name="Action Button: Forward or Next 5">
            <a:hlinkClick r:id="" action="ppaction://hlinkshowjump?jump=nextslide" highlightClick="1"/>
          </p:cNvPr>
          <p:cNvSpPr/>
          <p:nvPr/>
        </p:nvSpPr>
        <p:spPr>
          <a:xfrm>
            <a:off x="8229600" y="6172200"/>
            <a:ext cx="609600" cy="457200"/>
          </a:xfrm>
          <a:prstGeom prst="actionButtonForwardNext">
            <a:avLst/>
          </a:prstGeom>
          <a:solidFill>
            <a:srgbClr val="06E04F"/>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93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6E04F"/>
                </a:solidFill>
              </a:rPr>
              <a:t>There’s something missing</a:t>
            </a: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latin typeface="+mj-lt"/>
              </a:rPr>
              <a:t>The pharmacist calls about your script, "You've forgotten to write how often you want PJ to take the TMP-SMX."</a:t>
            </a:r>
          </a:p>
        </p:txBody>
      </p:sp>
      <p:sp>
        <p:nvSpPr>
          <p:cNvPr id="5" name="Action Button: Forward or Next 4">
            <a:hlinkClick r:id="" action="ppaction://hlinkshowjump?jump=nextslide" highlightClick="1"/>
          </p:cNvPr>
          <p:cNvSpPr/>
          <p:nvPr/>
        </p:nvSpPr>
        <p:spPr>
          <a:xfrm>
            <a:off x="8229600" y="6172200"/>
            <a:ext cx="609600" cy="457200"/>
          </a:xfrm>
          <a:prstGeom prst="actionButtonForwardNext">
            <a:avLst/>
          </a:prstGeom>
          <a:solidFill>
            <a:srgbClr val="06E04F"/>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9555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dirty="0">
                <a:solidFill>
                  <a:srgbClr val="06E04F"/>
                </a:solidFill>
              </a:rPr>
              <a:t>Dosing schedule</a:t>
            </a:r>
          </a:p>
        </p:txBody>
      </p:sp>
      <p:sp>
        <p:nvSpPr>
          <p:cNvPr id="3" name="Content Placeholder 2"/>
          <p:cNvSpPr>
            <a:spLocks noGrp="1"/>
          </p:cNvSpPr>
          <p:nvPr>
            <p:ph idx="1"/>
          </p:nvPr>
        </p:nvSpPr>
        <p:spPr/>
        <p:txBody>
          <a:bodyPr>
            <a:normAutofit fontScale="92500" lnSpcReduction="10000"/>
          </a:bodyPr>
          <a:lstStyle/>
          <a:p>
            <a:pPr marL="0" indent="0">
              <a:lnSpc>
                <a:spcPct val="150000"/>
              </a:lnSpc>
              <a:buNone/>
            </a:pPr>
            <a:r>
              <a:rPr lang="en-US" dirty="0">
                <a:latin typeface="+mj-lt"/>
              </a:rPr>
              <a:t>	</a:t>
            </a:r>
            <a:r>
              <a:rPr lang="en-US" sz="2000" dirty="0">
                <a:solidFill>
                  <a:schemeClr val="tx1"/>
                </a:solidFill>
                <a:latin typeface="+mj-lt"/>
              </a:rPr>
              <a:t>Twice a day, every day</a:t>
            </a:r>
          </a:p>
          <a:p>
            <a:pPr marL="0" indent="0">
              <a:lnSpc>
                <a:spcPct val="150000"/>
              </a:lnSpc>
              <a:buNone/>
            </a:pPr>
            <a:r>
              <a:rPr lang="en-US" sz="2000" dirty="0">
                <a:solidFill>
                  <a:schemeClr val="tx1"/>
                </a:solidFill>
                <a:latin typeface="+mj-lt"/>
              </a:rPr>
              <a:t>	</a:t>
            </a:r>
          </a:p>
          <a:p>
            <a:pPr marL="0" indent="0">
              <a:lnSpc>
                <a:spcPct val="150000"/>
              </a:lnSpc>
              <a:buNone/>
            </a:pPr>
            <a:r>
              <a:rPr lang="en-US" sz="2000" dirty="0">
                <a:solidFill>
                  <a:schemeClr val="tx1"/>
                </a:solidFill>
                <a:latin typeface="+mj-lt"/>
              </a:rPr>
              <a:t>	Twice a day, on three consecutive days per week</a:t>
            </a:r>
          </a:p>
          <a:p>
            <a:pPr marL="0" indent="0">
              <a:lnSpc>
                <a:spcPct val="150000"/>
              </a:lnSpc>
              <a:buNone/>
            </a:pPr>
            <a:r>
              <a:rPr lang="en-US" sz="2000" dirty="0">
                <a:solidFill>
                  <a:schemeClr val="tx1"/>
                </a:solidFill>
                <a:latin typeface="+mj-lt"/>
              </a:rPr>
              <a:t>	</a:t>
            </a:r>
          </a:p>
          <a:p>
            <a:pPr marL="0" indent="0">
              <a:lnSpc>
                <a:spcPct val="150000"/>
              </a:lnSpc>
              <a:buNone/>
            </a:pPr>
            <a:r>
              <a:rPr lang="en-US" sz="2000" dirty="0">
                <a:solidFill>
                  <a:schemeClr val="tx1"/>
                </a:solidFill>
                <a:latin typeface="+mj-lt"/>
              </a:rPr>
              <a:t>	Twice a day, on two consecutive days per week</a:t>
            </a:r>
          </a:p>
          <a:p>
            <a:pPr marL="0" indent="0">
              <a:lnSpc>
                <a:spcPct val="150000"/>
              </a:lnSpc>
              <a:buNone/>
            </a:pPr>
            <a:r>
              <a:rPr lang="en-US" sz="2000" dirty="0">
                <a:solidFill>
                  <a:schemeClr val="tx1"/>
                </a:solidFill>
                <a:latin typeface="+mj-lt"/>
              </a:rPr>
              <a:t>	</a:t>
            </a:r>
          </a:p>
          <a:p>
            <a:pPr marL="0" indent="0">
              <a:lnSpc>
                <a:spcPct val="150000"/>
              </a:lnSpc>
              <a:buNone/>
            </a:pPr>
            <a:r>
              <a:rPr lang="en-US" sz="2000" dirty="0">
                <a:solidFill>
                  <a:schemeClr val="tx1"/>
                </a:solidFill>
                <a:latin typeface="+mj-lt"/>
              </a:rPr>
              <a:t>	Twice a day on one day per week</a:t>
            </a:r>
          </a:p>
          <a:p>
            <a:pPr marL="0" indent="0">
              <a:lnSpc>
                <a:spcPct val="150000"/>
              </a:lnSpc>
              <a:buNone/>
            </a:pPr>
            <a:r>
              <a:rPr lang="en-US" sz="2000" dirty="0">
                <a:solidFill>
                  <a:schemeClr val="tx1"/>
                </a:solidFill>
                <a:latin typeface="+mj-lt"/>
              </a:rPr>
              <a:t>	</a:t>
            </a:r>
          </a:p>
          <a:p>
            <a:pPr marL="0" indent="0">
              <a:lnSpc>
                <a:spcPct val="150000"/>
              </a:lnSpc>
              <a:buNone/>
            </a:pPr>
            <a:r>
              <a:rPr lang="en-US" sz="2000" dirty="0">
                <a:solidFill>
                  <a:schemeClr val="tx1"/>
                </a:solidFill>
                <a:latin typeface="+mj-lt"/>
              </a:rPr>
              <a:t>	Um, I don’t know</a:t>
            </a:r>
            <a:endParaRPr lang="en-US" sz="2000" i="1" dirty="0">
              <a:latin typeface="+mj-lt"/>
            </a:endParaRPr>
          </a:p>
        </p:txBody>
      </p:sp>
      <p:pic>
        <p:nvPicPr>
          <p:cNvPr id="8" name="Picture 2">
            <a:hlinkClick r:id="rId2" action="ppaction://hlinksldjump"/>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00610" y="1905000"/>
            <a:ext cx="466190" cy="342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a:hlinkClick r:id="rId4" action="ppaction://hlinksldjump"/>
          </p:cNvPr>
          <p:cNvPicPr>
            <a:picLocks noChangeAspect="1" noChangeArrowheads="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48168" y="2819400"/>
            <a:ext cx="518632" cy="38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a:hlinkClick r:id="rId6" action="ppaction://hlinksldjump"/>
          </p:cNvPr>
          <p:cNvPicPr>
            <a:picLocks noChangeAspect="1" noChangeArrowheads="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48168" y="3733800"/>
            <a:ext cx="518632" cy="38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a:hlinkClick r:id="rId7" action="ppaction://hlinksldjump"/>
          </p:cNvPr>
          <p:cNvPicPr>
            <a:picLocks noChangeAspect="1" noChangeArrowheads="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40230" y="4718568"/>
            <a:ext cx="526570" cy="386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a:hlinkClick r:id="rId9" action="ppaction://hlinksldjump"/>
          </p:cNvPr>
          <p:cNvPicPr>
            <a:picLocks noChangeAspect="1" noChangeArrowheads="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33400" y="5638800"/>
            <a:ext cx="533400" cy="3918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0374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6E04F"/>
                </a:solidFill>
              </a:rPr>
              <a:t>twice a day, every day </a:t>
            </a:r>
          </a:p>
        </p:txBody>
      </p:sp>
      <p:sp>
        <p:nvSpPr>
          <p:cNvPr id="3" name="Content Placeholder 2"/>
          <p:cNvSpPr>
            <a:spLocks noGrp="1"/>
          </p:cNvSpPr>
          <p:nvPr>
            <p:ph idx="1"/>
          </p:nvPr>
        </p:nvSpPr>
        <p:spPr>
          <a:xfrm>
            <a:off x="533400" y="1447800"/>
            <a:ext cx="8229600" cy="4525963"/>
          </a:xfrm>
        </p:spPr>
        <p:txBody>
          <a:bodyPr>
            <a:normAutofit/>
          </a:bodyPr>
          <a:lstStyle/>
          <a:p>
            <a:pPr marL="0" indent="0">
              <a:buNone/>
            </a:pPr>
            <a:r>
              <a:rPr lang="en-US" sz="2800" dirty="0">
                <a:solidFill>
                  <a:srgbClr val="000000"/>
                </a:solidFill>
                <a:latin typeface="+mj-lt"/>
              </a:rPr>
              <a:t>This is an acceptable dosing schedule for PCP prophylaxis, supported by RCT data and recommended by guidelines, though there is similar level evidence for less frequent dosing which might be associated with better compliance, and possibly fewer adverse effects. This regimen may be preferred for prevention of other non-PCP infectious complications (e.g. toxoplasmosis).</a:t>
            </a:r>
          </a:p>
          <a:p>
            <a:pPr marL="0" indent="0">
              <a:buNone/>
            </a:pPr>
            <a:r>
              <a:rPr lang="en-US" sz="1400" dirty="0">
                <a:solidFill>
                  <a:srgbClr val="000000"/>
                </a:solidFill>
                <a:latin typeface="+mj-lt"/>
              </a:rPr>
              <a:t>(</a:t>
            </a:r>
            <a:r>
              <a:rPr lang="en-US" sz="1400" dirty="0">
                <a:solidFill>
                  <a:srgbClr val="000000"/>
                </a:solidFill>
                <a:latin typeface="+mj-lt"/>
                <a:hlinkClick r:id="rId3"/>
              </a:rPr>
              <a:t>Boast et al. Arch Dis Child. 2015 Nov;100(11)</a:t>
            </a:r>
            <a:r>
              <a:rPr lang="en-US" sz="1400" dirty="0">
                <a:solidFill>
                  <a:srgbClr val="000000"/>
                </a:solidFill>
                <a:latin typeface="+mj-lt"/>
              </a:rPr>
              <a:t>)</a:t>
            </a:r>
          </a:p>
        </p:txBody>
      </p:sp>
      <p:pic>
        <p:nvPicPr>
          <p:cNvPr id="8"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48501" y="5257800"/>
            <a:ext cx="1181099" cy="874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6404212" y="6183868"/>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0" name="TextBox 9"/>
          <p:cNvSpPr txBox="1"/>
          <p:nvPr/>
        </p:nvSpPr>
        <p:spPr>
          <a:xfrm>
            <a:off x="228600" y="6135469"/>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1" name="Picture 2">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14400" y="5181600"/>
            <a:ext cx="1205541" cy="885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267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6E04F"/>
                </a:solidFill>
              </a:rPr>
              <a:t>Background</a:t>
            </a:r>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dirty="0">
                <a:solidFill>
                  <a:schemeClr val="tx1"/>
                </a:solidFill>
                <a:latin typeface="+mj-lt"/>
              </a:rPr>
              <a:t>PJ is a 3-year-old who had a liver transplant at the age of 18 months (extra-hepatic biliary atresia, failed-Kasai). She has been an inpatient in your hospital with late acute rejection. She has responded well to high-dose (‘pulse’) corticosteroids and increased doses of tacrolimus and mycophenolate mofetil.</a:t>
            </a:r>
          </a:p>
        </p:txBody>
      </p:sp>
      <p:sp>
        <p:nvSpPr>
          <p:cNvPr id="4" name="Action Button: Forward or Next 3">
            <a:hlinkClick r:id="" action="ppaction://hlinkshowjump?jump=nextslide" highlightClick="1"/>
          </p:cNvPr>
          <p:cNvSpPr/>
          <p:nvPr/>
        </p:nvSpPr>
        <p:spPr>
          <a:xfrm>
            <a:off x="8229600" y="6172200"/>
            <a:ext cx="609600" cy="457200"/>
          </a:xfrm>
          <a:prstGeom prst="actionButtonForwardNext">
            <a:avLst/>
          </a:prstGeom>
          <a:solidFill>
            <a:srgbClr val="06E04F"/>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5259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6E04F"/>
                </a:solidFill>
              </a:rPr>
              <a:t>twice a day, three consecutive days each week </a:t>
            </a:r>
          </a:p>
        </p:txBody>
      </p:sp>
      <p:sp>
        <p:nvSpPr>
          <p:cNvPr id="3" name="Content Placeholder 2"/>
          <p:cNvSpPr>
            <a:spLocks noGrp="1"/>
          </p:cNvSpPr>
          <p:nvPr>
            <p:ph idx="1"/>
          </p:nvPr>
        </p:nvSpPr>
        <p:spPr>
          <a:xfrm>
            <a:off x="533400" y="1447800"/>
            <a:ext cx="8229600" cy="4525963"/>
          </a:xfrm>
        </p:spPr>
        <p:txBody>
          <a:bodyPr>
            <a:normAutofit/>
          </a:bodyPr>
          <a:lstStyle/>
          <a:p>
            <a:pPr marL="0" indent="0">
              <a:buNone/>
            </a:pPr>
            <a:r>
              <a:rPr lang="en-US" sz="3000" dirty="0">
                <a:solidFill>
                  <a:schemeClr val="tx1"/>
                </a:solidFill>
                <a:latin typeface="+mj-lt"/>
              </a:rPr>
              <a:t>This is an acceptable dosing schedule, supported by RCT data, though there is similar level evidence for less frequent dosing which might be associated with better compliance, and possibly fewer adverse effects. There is also evidence that regimen is also sufficient for prevention of toxoplasmosis when required.</a:t>
            </a:r>
          </a:p>
          <a:p>
            <a:pPr marL="0" indent="0">
              <a:buNone/>
            </a:pPr>
            <a:endParaRPr lang="en-US" sz="800" dirty="0">
              <a:solidFill>
                <a:schemeClr val="tx1"/>
              </a:solidFill>
              <a:latin typeface="+mj-lt"/>
            </a:endParaRPr>
          </a:p>
          <a:p>
            <a:pPr marL="0" lvl="0" indent="0">
              <a:buNone/>
            </a:pPr>
            <a:r>
              <a:rPr lang="en-US" sz="1400" dirty="0">
                <a:solidFill>
                  <a:srgbClr val="000000"/>
                </a:solidFill>
                <a:latin typeface="Calibri"/>
              </a:rPr>
              <a:t>(</a:t>
            </a:r>
            <a:r>
              <a:rPr lang="en-US" sz="1400" dirty="0">
                <a:solidFill>
                  <a:srgbClr val="000000"/>
                </a:solidFill>
                <a:latin typeface="Calibri"/>
                <a:hlinkClick r:id="rId3"/>
              </a:rPr>
              <a:t>Boast et al. Arch Dis Child. 2015 Nov;100(11)</a:t>
            </a:r>
            <a:r>
              <a:rPr lang="en-US" sz="1400" dirty="0">
                <a:solidFill>
                  <a:srgbClr val="000000"/>
                </a:solidFill>
                <a:latin typeface="Calibri"/>
              </a:rPr>
              <a:t>)</a:t>
            </a:r>
          </a:p>
          <a:p>
            <a:pPr marL="0" indent="0">
              <a:buNone/>
            </a:pPr>
            <a:endParaRPr lang="en-US" sz="2400" dirty="0">
              <a:solidFill>
                <a:schemeClr val="tx1"/>
              </a:solidFill>
              <a:latin typeface="+mj-lt"/>
            </a:endParaRPr>
          </a:p>
        </p:txBody>
      </p:sp>
      <p:pic>
        <p:nvPicPr>
          <p:cNvPr id="8"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48501" y="5318268"/>
            <a:ext cx="1181099" cy="874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6404212" y="6244336"/>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0" name="TextBox 9"/>
          <p:cNvSpPr txBox="1"/>
          <p:nvPr/>
        </p:nvSpPr>
        <p:spPr>
          <a:xfrm>
            <a:off x="228600" y="6195937"/>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1" name="Picture 2">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14400" y="5242068"/>
            <a:ext cx="1205541" cy="885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463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6E04F"/>
                </a:solidFill>
              </a:rPr>
              <a:t>twice a day, two consecutive days each week</a:t>
            </a:r>
          </a:p>
        </p:txBody>
      </p:sp>
      <p:sp>
        <p:nvSpPr>
          <p:cNvPr id="3" name="Content Placeholder 2"/>
          <p:cNvSpPr>
            <a:spLocks noGrp="1"/>
          </p:cNvSpPr>
          <p:nvPr>
            <p:ph idx="1"/>
          </p:nvPr>
        </p:nvSpPr>
        <p:spPr>
          <a:xfrm>
            <a:off x="533400" y="1447800"/>
            <a:ext cx="8229600" cy="4525963"/>
          </a:xfrm>
        </p:spPr>
        <p:txBody>
          <a:bodyPr/>
          <a:lstStyle/>
          <a:p>
            <a:pPr marL="0" indent="0">
              <a:buNone/>
            </a:pPr>
            <a:r>
              <a:rPr lang="en-US" dirty="0">
                <a:solidFill>
                  <a:schemeClr val="tx1"/>
                </a:solidFill>
                <a:latin typeface="+mj-lt"/>
              </a:rPr>
              <a:t>This is an acceptable dosing schedule for PCP prophylaxis, supported by RCT data.</a:t>
            </a:r>
          </a:p>
          <a:p>
            <a:pPr marL="0" indent="0">
              <a:buNone/>
            </a:pPr>
            <a:endParaRPr lang="en-US" sz="800" dirty="0">
              <a:solidFill>
                <a:schemeClr val="tx1"/>
              </a:solidFill>
              <a:latin typeface="+mj-lt"/>
            </a:endParaRPr>
          </a:p>
          <a:p>
            <a:pPr marL="0" lvl="0" indent="0">
              <a:buNone/>
            </a:pPr>
            <a:r>
              <a:rPr lang="en-US" sz="1400" dirty="0">
                <a:solidFill>
                  <a:srgbClr val="000000"/>
                </a:solidFill>
                <a:latin typeface="Calibri"/>
              </a:rPr>
              <a:t>(</a:t>
            </a:r>
            <a:r>
              <a:rPr lang="en-US" sz="1400" dirty="0">
                <a:solidFill>
                  <a:srgbClr val="000000"/>
                </a:solidFill>
                <a:latin typeface="Calibri"/>
                <a:hlinkClick r:id="rId3"/>
              </a:rPr>
              <a:t>Boast et al. Arch Dis Child. 2015 Nov;100(11)</a:t>
            </a:r>
            <a:r>
              <a:rPr lang="en-US" sz="1400" dirty="0">
                <a:solidFill>
                  <a:srgbClr val="000000"/>
                </a:solidFill>
                <a:latin typeface="Calibri"/>
              </a:rPr>
              <a:t>)</a:t>
            </a:r>
          </a:p>
          <a:p>
            <a:pPr marL="0" indent="0">
              <a:buNone/>
            </a:pPr>
            <a:endParaRPr lang="en-US" sz="1400" dirty="0">
              <a:solidFill>
                <a:schemeClr val="tx1"/>
              </a:solidFill>
              <a:latin typeface="+mj-lt"/>
            </a:endParaRPr>
          </a:p>
        </p:txBody>
      </p:sp>
      <p:pic>
        <p:nvPicPr>
          <p:cNvPr id="8"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48501" y="5257800"/>
            <a:ext cx="1181099" cy="874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6404212" y="6183868"/>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0" name="TextBox 9"/>
          <p:cNvSpPr txBox="1"/>
          <p:nvPr/>
        </p:nvSpPr>
        <p:spPr>
          <a:xfrm>
            <a:off x="228600" y="6135469"/>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1" name="Picture 2">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14400" y="5181600"/>
            <a:ext cx="1205541" cy="885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1117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a:solidFill>
                  <a:srgbClr val="06E04F"/>
                </a:solidFill>
              </a:rPr>
              <a:t>twice a day, </a:t>
            </a:r>
            <a:br>
              <a:rPr lang="en-US" dirty="0">
                <a:solidFill>
                  <a:srgbClr val="06E04F"/>
                </a:solidFill>
              </a:rPr>
            </a:br>
            <a:r>
              <a:rPr lang="en-US" dirty="0">
                <a:solidFill>
                  <a:srgbClr val="06E04F"/>
                </a:solidFill>
              </a:rPr>
              <a:t>one day each week </a:t>
            </a:r>
          </a:p>
        </p:txBody>
      </p:sp>
      <p:sp>
        <p:nvSpPr>
          <p:cNvPr id="3" name="Content Placeholder 2"/>
          <p:cNvSpPr>
            <a:spLocks noGrp="1"/>
          </p:cNvSpPr>
          <p:nvPr>
            <p:ph idx="1"/>
          </p:nvPr>
        </p:nvSpPr>
        <p:spPr>
          <a:xfrm>
            <a:off x="381000" y="1570037"/>
            <a:ext cx="8382000" cy="4525963"/>
          </a:xfrm>
        </p:spPr>
        <p:txBody>
          <a:bodyPr>
            <a:normAutofit/>
          </a:bodyPr>
          <a:lstStyle/>
          <a:p>
            <a:pPr marL="0" indent="0">
              <a:buNone/>
            </a:pPr>
            <a:r>
              <a:rPr lang="en-US" dirty="0">
                <a:solidFill>
                  <a:schemeClr val="tx1"/>
                </a:solidFill>
                <a:latin typeface="+mj-lt"/>
              </a:rPr>
              <a:t>There is observational data from retrospective studies suggesting that dosing on one day a week is effective as PCP prophylaxis. There is stronger (RCT) evidence for dosing on 7, 3, and 2 days per week. Future studies may prove the effectiveness of dosing on 1 day per week.</a:t>
            </a:r>
          </a:p>
          <a:p>
            <a:pPr marL="0" indent="0">
              <a:buNone/>
            </a:pPr>
            <a:endParaRPr lang="en-US" sz="800" dirty="0">
              <a:solidFill>
                <a:schemeClr val="tx1"/>
              </a:solidFill>
              <a:latin typeface="+mj-lt"/>
            </a:endParaRPr>
          </a:p>
          <a:p>
            <a:pPr marL="0" lvl="0" indent="0">
              <a:buNone/>
            </a:pPr>
            <a:r>
              <a:rPr lang="en-US" sz="1400" dirty="0">
                <a:solidFill>
                  <a:srgbClr val="000000"/>
                </a:solidFill>
                <a:latin typeface="Calibri"/>
              </a:rPr>
              <a:t>(</a:t>
            </a:r>
            <a:r>
              <a:rPr lang="en-US" sz="1400" dirty="0">
                <a:solidFill>
                  <a:srgbClr val="000000"/>
                </a:solidFill>
                <a:latin typeface="Calibri"/>
                <a:hlinkClick r:id="rId3"/>
              </a:rPr>
              <a:t>Boast et al. Arch Dis Child. 2015 Nov;100(11)</a:t>
            </a:r>
            <a:r>
              <a:rPr lang="en-US" sz="1400" dirty="0">
                <a:solidFill>
                  <a:srgbClr val="000000"/>
                </a:solidFill>
                <a:latin typeface="Calibri"/>
              </a:rPr>
              <a:t>)</a:t>
            </a:r>
          </a:p>
          <a:p>
            <a:pPr marL="0" indent="0">
              <a:buNone/>
            </a:pPr>
            <a:endParaRPr lang="en-US" sz="2400" dirty="0">
              <a:solidFill>
                <a:schemeClr val="tx1"/>
              </a:solidFill>
              <a:latin typeface="+mj-lt"/>
            </a:endParaRPr>
          </a:p>
        </p:txBody>
      </p:sp>
      <p:pic>
        <p:nvPicPr>
          <p:cNvPr id="12"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48501" y="5257800"/>
            <a:ext cx="1181099" cy="874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6404212" y="6183868"/>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4" name="TextBox 13"/>
          <p:cNvSpPr txBox="1"/>
          <p:nvPr/>
        </p:nvSpPr>
        <p:spPr>
          <a:xfrm>
            <a:off x="228600" y="6135469"/>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5" name="Picture 2">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14400" y="5181600"/>
            <a:ext cx="1205541" cy="885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0163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6E04F"/>
                </a:solidFill>
              </a:rPr>
              <a:t>"Um, I don't know" </a:t>
            </a:r>
          </a:p>
        </p:txBody>
      </p:sp>
      <p:sp>
        <p:nvSpPr>
          <p:cNvPr id="3" name="Content Placeholder 2"/>
          <p:cNvSpPr>
            <a:spLocks noGrp="1"/>
          </p:cNvSpPr>
          <p:nvPr>
            <p:ph idx="1"/>
          </p:nvPr>
        </p:nvSpPr>
        <p:spPr>
          <a:xfrm>
            <a:off x="381000" y="1219200"/>
            <a:ext cx="8382000" cy="5257800"/>
          </a:xfrm>
        </p:spPr>
        <p:txBody>
          <a:bodyPr>
            <a:normAutofit/>
          </a:bodyPr>
          <a:lstStyle/>
          <a:p>
            <a:pPr marL="0" indent="0">
              <a:buNone/>
            </a:pPr>
            <a:r>
              <a:rPr lang="en-US" sz="2800" dirty="0">
                <a:solidFill>
                  <a:schemeClr val="tx1"/>
                </a:solidFill>
                <a:latin typeface="+mj-lt"/>
              </a:rPr>
              <a:t>Correct! Don't worry. Nobody really knows. While there is relatively strong evidence </a:t>
            </a:r>
            <a:r>
              <a:rPr lang="en-US" sz="2800" dirty="0">
                <a:solidFill>
                  <a:prstClr val="black"/>
                </a:solidFill>
                <a:latin typeface="Calibri"/>
              </a:rPr>
              <a:t>for dosing on 7, 3, and 2 days per week, recent</a:t>
            </a:r>
            <a:r>
              <a:rPr lang="en-US" sz="2800" dirty="0">
                <a:solidFill>
                  <a:schemeClr val="tx1"/>
                </a:solidFill>
                <a:latin typeface="+mj-lt"/>
              </a:rPr>
              <a:t> observational data from retrospective studies suggest that dosing on 1 day a week may also be effective. Future studies may prove the effectiveness of less frequent dosing. Your transplant unit likely has a protocol based on current best-evidence-based guidelines.</a:t>
            </a:r>
            <a:endParaRPr lang="en-US" sz="1400" dirty="0">
              <a:solidFill>
                <a:schemeClr val="tx1"/>
              </a:solidFill>
              <a:latin typeface="+mj-lt"/>
            </a:endParaRPr>
          </a:p>
          <a:p>
            <a:pPr marL="0" lvl="0" indent="0">
              <a:buNone/>
            </a:pPr>
            <a:r>
              <a:rPr lang="en-US" sz="1400" dirty="0">
                <a:solidFill>
                  <a:srgbClr val="000000"/>
                </a:solidFill>
                <a:latin typeface="Calibri"/>
              </a:rPr>
              <a:t>(</a:t>
            </a:r>
            <a:r>
              <a:rPr lang="en-US" sz="1400" dirty="0">
                <a:solidFill>
                  <a:srgbClr val="000000"/>
                </a:solidFill>
                <a:latin typeface="Calibri"/>
                <a:hlinkClick r:id="rId3"/>
              </a:rPr>
              <a:t>Boast et al. Arch Dis Child. 2015 Nov;100(11)</a:t>
            </a:r>
            <a:r>
              <a:rPr lang="en-US" sz="1400" dirty="0">
                <a:solidFill>
                  <a:srgbClr val="000000"/>
                </a:solidFill>
                <a:latin typeface="Calibri"/>
              </a:rPr>
              <a:t>)</a:t>
            </a:r>
          </a:p>
          <a:p>
            <a:pPr marL="0" indent="0">
              <a:buNone/>
            </a:pPr>
            <a:r>
              <a:rPr lang="en-US" sz="2800" dirty="0">
                <a:solidFill>
                  <a:schemeClr val="tx1"/>
                </a:solidFill>
                <a:latin typeface="+mj-lt"/>
              </a:rPr>
              <a:t> </a:t>
            </a:r>
          </a:p>
        </p:txBody>
      </p:sp>
      <p:pic>
        <p:nvPicPr>
          <p:cNvPr id="8"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48501" y="5257800"/>
            <a:ext cx="1181099" cy="874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6404212" y="6183868"/>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0" name="TextBox 9"/>
          <p:cNvSpPr txBox="1"/>
          <p:nvPr/>
        </p:nvSpPr>
        <p:spPr>
          <a:xfrm>
            <a:off x="228600" y="6135469"/>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1" name="Picture 2">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14400" y="5181600"/>
            <a:ext cx="1205541" cy="885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717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0"/>
            <a:ext cx="8610600" cy="1143000"/>
          </a:xfrm>
        </p:spPr>
        <p:txBody>
          <a:bodyPr>
            <a:noAutofit/>
          </a:bodyPr>
          <a:lstStyle/>
          <a:p>
            <a:pPr algn="l"/>
            <a:r>
              <a:rPr lang="en-US" sz="3600" dirty="0">
                <a:solidFill>
                  <a:srgbClr val="000000"/>
                </a:solidFill>
                <a:latin typeface="+mj-lt"/>
              </a:rPr>
              <a:t>PJ comes in to the hospital a few months later. She ran out of TMP-SMX a few weeks ago. Over the last few days she has been getting increasingly breathless. She is obviously tachypneic and her oxygen saturation in air is 84%. She doesn’t have a fever and there are no prominent abnormal breath sounds.</a:t>
            </a:r>
          </a:p>
        </p:txBody>
      </p:sp>
    </p:spTree>
    <p:extLst>
      <p:ext uri="{BB962C8B-B14F-4D97-AF65-F5344CB8AC3E}">
        <p14:creationId xmlns:p14="http://schemas.microsoft.com/office/powerpoint/2010/main" val="509822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91831" y="1371600"/>
            <a:ext cx="2498969" cy="26552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Z</a:t>
            </a:r>
          </a:p>
        </p:txBody>
      </p:sp>
      <p:sp>
        <p:nvSpPr>
          <p:cNvPr id="21" name="Rectangle 20"/>
          <p:cNvSpPr/>
          <p:nvPr/>
        </p:nvSpPr>
        <p:spPr>
          <a:xfrm>
            <a:off x="3090333" y="2438400"/>
            <a:ext cx="2624667" cy="304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6477000" y="4114800"/>
            <a:ext cx="2667000" cy="27432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76200" y="4126523"/>
            <a:ext cx="2498969" cy="26552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Z</a:t>
            </a:r>
          </a:p>
        </p:txBody>
      </p:sp>
      <p:sp>
        <p:nvSpPr>
          <p:cNvPr id="2" name="Title 1"/>
          <p:cNvSpPr>
            <a:spLocks noGrp="1"/>
          </p:cNvSpPr>
          <p:nvPr>
            <p:ph type="title"/>
          </p:nvPr>
        </p:nvSpPr>
        <p:spPr>
          <a:xfrm>
            <a:off x="283308" y="152400"/>
            <a:ext cx="8839200" cy="1143000"/>
          </a:xfrm>
        </p:spPr>
        <p:txBody>
          <a:bodyPr>
            <a:noAutofit/>
          </a:bodyPr>
          <a:lstStyle/>
          <a:p>
            <a:pPr algn="l"/>
            <a:r>
              <a:rPr lang="en-US" sz="3600" dirty="0">
                <a:solidFill>
                  <a:srgbClr val="000000"/>
                </a:solidFill>
                <a:latin typeface="+mj-lt"/>
              </a:rPr>
              <a:t>You order a chest x-ray. Which x-ray is most typical for PCP?</a:t>
            </a:r>
          </a:p>
        </p:txBody>
      </p:sp>
      <p:pic>
        <p:nvPicPr>
          <p:cNvPr id="11" name="Picture 2">
            <a:hlinkClick r:id="rId3"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212969" y="6301425"/>
            <a:ext cx="2209800" cy="404175"/>
          </a:xfrm>
          <a:prstGeom prst="rect">
            <a:avLst/>
          </a:prstGeom>
          <a:solidFill>
            <a:srgbClr val="06E04F"/>
          </a:solidFill>
          <a:ln>
            <a:noFill/>
          </a:ln>
          <a:effectLst/>
        </p:spPr>
      </p:pic>
      <p:pic>
        <p:nvPicPr>
          <p:cNvPr id="12" name="Picture 2">
            <a:hlinkClick r:id="rId5"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152400" y="3581400"/>
            <a:ext cx="2362200" cy="432049"/>
          </a:xfrm>
          <a:prstGeom prst="rect">
            <a:avLst/>
          </a:prstGeom>
          <a:solidFill>
            <a:srgbClr val="06E04F"/>
          </a:solidFill>
          <a:ln>
            <a:noFill/>
          </a:ln>
          <a:effectLst/>
        </p:spPr>
      </p:pic>
      <p:pic>
        <p:nvPicPr>
          <p:cNvPr id="13" name="Picture 2">
            <a:hlinkClick r:id="rId6"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200400" y="5029200"/>
            <a:ext cx="2438400" cy="404175"/>
          </a:xfrm>
          <a:prstGeom prst="rect">
            <a:avLst/>
          </a:prstGeom>
          <a:solidFill>
            <a:srgbClr val="06E04F"/>
          </a:solidFill>
          <a:ln>
            <a:noFill/>
          </a:ln>
          <a:effectLst/>
        </p:spPr>
      </p:pic>
      <p:sp>
        <p:nvSpPr>
          <p:cNvPr id="6" name="Rectangle 5"/>
          <p:cNvSpPr/>
          <p:nvPr/>
        </p:nvSpPr>
        <p:spPr>
          <a:xfrm>
            <a:off x="6553201" y="1164865"/>
            <a:ext cx="2531623" cy="287373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2">
            <a:hlinkClick r:id="rId7"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621623" y="3532170"/>
            <a:ext cx="2394778" cy="438008"/>
          </a:xfrm>
          <a:prstGeom prst="rect">
            <a:avLst/>
          </a:prstGeom>
          <a:solidFill>
            <a:srgbClr val="06E04F"/>
          </a:solidFill>
          <a:ln>
            <a:noFill/>
          </a:ln>
          <a:effectLst/>
        </p:spPr>
      </p:pic>
      <p:pic>
        <p:nvPicPr>
          <p:cNvPr id="4" name="Picture 3">
            <a:hlinkClick r:id="rId7" action="ppaction://hlinksldjump"/>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621624" y="1233287"/>
            <a:ext cx="2387595" cy="2222049"/>
          </a:xfrm>
          <a:prstGeom prst="rect">
            <a:avLst/>
          </a:prstGeom>
        </p:spPr>
      </p:pic>
      <p:sp>
        <p:nvSpPr>
          <p:cNvPr id="5" name="Rectangle 4"/>
          <p:cNvSpPr/>
          <p:nvPr/>
        </p:nvSpPr>
        <p:spPr>
          <a:xfrm>
            <a:off x="6749223" y="3555636"/>
            <a:ext cx="2394778" cy="414543"/>
          </a:xfrm>
          <a:prstGeom prst="rect">
            <a:avLst/>
          </a:prstGeom>
        </p:spPr>
        <p:txBody>
          <a:bodyPr wrap="square">
            <a:spAutoFit/>
          </a:bodyPr>
          <a:lstStyle/>
          <a:p>
            <a:r>
              <a:rPr lang="en-US" sz="1000" i="1" dirty="0"/>
              <a:t>Courtesy Dr Behrang Amini , Radiopaedia.org, rID: 35823</a:t>
            </a:r>
          </a:p>
        </p:txBody>
      </p:sp>
      <p:pic>
        <p:nvPicPr>
          <p:cNvPr id="8" name="Picture 7">
            <a:hlinkClick r:id="rId3" action="ppaction://hlinksldjump"/>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2969" y="4114800"/>
            <a:ext cx="2231671" cy="2133600"/>
          </a:xfrm>
          <a:prstGeom prst="rect">
            <a:avLst/>
          </a:prstGeom>
        </p:spPr>
      </p:pic>
      <p:sp>
        <p:nvSpPr>
          <p:cNvPr id="9" name="TextBox 8">
            <a:hlinkClick r:id="rId3" action="ppaction://hlinksldjump"/>
          </p:cNvPr>
          <p:cNvSpPr txBox="1"/>
          <p:nvPr/>
        </p:nvSpPr>
        <p:spPr>
          <a:xfrm>
            <a:off x="365369" y="6290102"/>
            <a:ext cx="1981200" cy="415498"/>
          </a:xfrm>
          <a:prstGeom prst="rect">
            <a:avLst/>
          </a:prstGeom>
          <a:noFill/>
        </p:spPr>
        <p:txBody>
          <a:bodyPr wrap="square" rtlCol="0">
            <a:spAutoFit/>
          </a:bodyPr>
          <a:lstStyle/>
          <a:p>
            <a:r>
              <a:rPr lang="en-US" sz="1050" i="1" dirty="0"/>
              <a:t>Courtesy Dr Jeremy Jones, Radiopaedia.org, rID: 41667</a:t>
            </a:r>
          </a:p>
        </p:txBody>
      </p:sp>
      <p:pic>
        <p:nvPicPr>
          <p:cNvPr id="16" name="Picture 15">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6553200" y="4146062"/>
            <a:ext cx="2514600" cy="2181783"/>
          </a:xfrm>
          <a:prstGeom prst="rect">
            <a:avLst/>
          </a:prstGeom>
        </p:spPr>
      </p:pic>
      <p:pic>
        <p:nvPicPr>
          <p:cNvPr id="10" name="Picture 2">
            <a:hlinkClick r:id="rId10"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553200" y="6398077"/>
            <a:ext cx="2514600" cy="383723"/>
          </a:xfrm>
          <a:prstGeom prst="rect">
            <a:avLst/>
          </a:prstGeom>
          <a:solidFill>
            <a:srgbClr val="06E04F"/>
          </a:solidFill>
          <a:ln>
            <a:noFill/>
          </a:ln>
          <a:effectLst/>
        </p:spPr>
      </p:pic>
      <p:sp>
        <p:nvSpPr>
          <p:cNvPr id="18" name="Rectangle 17"/>
          <p:cNvSpPr/>
          <p:nvPr/>
        </p:nvSpPr>
        <p:spPr>
          <a:xfrm>
            <a:off x="6781800" y="6381690"/>
            <a:ext cx="4572000" cy="400110"/>
          </a:xfrm>
          <a:prstGeom prst="rect">
            <a:avLst/>
          </a:prstGeom>
        </p:spPr>
        <p:txBody>
          <a:bodyPr>
            <a:spAutoFit/>
          </a:bodyPr>
          <a:lstStyle/>
          <a:p>
            <a:r>
              <a:rPr lang="en-US" sz="1000" i="1" dirty="0"/>
              <a:t>Case Courtesy A.Prof Frank Gaillard, </a:t>
            </a:r>
          </a:p>
          <a:p>
            <a:r>
              <a:rPr lang="en-US" sz="1000" i="1" dirty="0"/>
              <a:t>Radiopaedia.org, rID: 15390</a:t>
            </a:r>
          </a:p>
        </p:txBody>
      </p:sp>
      <p:sp>
        <p:nvSpPr>
          <p:cNvPr id="19" name="Rectangle 18"/>
          <p:cNvSpPr/>
          <p:nvPr/>
        </p:nvSpPr>
        <p:spPr>
          <a:xfrm>
            <a:off x="3505200" y="5010090"/>
            <a:ext cx="4572000" cy="400110"/>
          </a:xfrm>
          <a:prstGeom prst="rect">
            <a:avLst/>
          </a:prstGeom>
        </p:spPr>
        <p:txBody>
          <a:bodyPr>
            <a:spAutoFit/>
          </a:bodyPr>
          <a:lstStyle/>
          <a:p>
            <a:r>
              <a:rPr lang="en-US" sz="1000" i="1" dirty="0"/>
              <a:t>Courtesy Dr Ayush Goel, </a:t>
            </a:r>
          </a:p>
          <a:p>
            <a:r>
              <a:rPr lang="en-US" sz="1000" i="1" dirty="0"/>
              <a:t>Radiopaedia.org, rID: 35156</a:t>
            </a:r>
          </a:p>
        </p:txBody>
      </p:sp>
      <p:pic>
        <p:nvPicPr>
          <p:cNvPr id="20" name="Picture 19">
            <a:hlinkClick r:id="rId6" action="ppaction://hlinksldjump"/>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200400" y="2556006"/>
            <a:ext cx="2438400" cy="2473193"/>
          </a:xfrm>
          <a:prstGeom prst="rect">
            <a:avLst/>
          </a:prstGeom>
        </p:spPr>
      </p:pic>
      <p:sp>
        <p:nvSpPr>
          <p:cNvPr id="22" name="Rectangle 21"/>
          <p:cNvSpPr/>
          <p:nvPr/>
        </p:nvSpPr>
        <p:spPr>
          <a:xfrm>
            <a:off x="381000" y="3581400"/>
            <a:ext cx="4572000" cy="553998"/>
          </a:xfrm>
          <a:prstGeom prst="rect">
            <a:avLst/>
          </a:prstGeom>
        </p:spPr>
        <p:txBody>
          <a:bodyPr>
            <a:spAutoFit/>
          </a:bodyPr>
          <a:lstStyle/>
          <a:p>
            <a:r>
              <a:rPr lang="en-US" sz="1000" i="1" dirty="0"/>
              <a:t>Courtesy Dr Sajoscha Sorrentino, </a:t>
            </a:r>
          </a:p>
          <a:p>
            <a:r>
              <a:rPr lang="en-US" sz="1000" i="1" dirty="0"/>
              <a:t>Radiopaedia.org, rID: 14979</a:t>
            </a:r>
          </a:p>
          <a:p>
            <a:endParaRPr lang="en-US" sz="1000" i="1" dirty="0"/>
          </a:p>
        </p:txBody>
      </p:sp>
      <p:pic>
        <p:nvPicPr>
          <p:cNvPr id="23" name="Picture 22">
            <a:hlinkClick r:id="rId5" action="ppaction://hlinksldjump"/>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52401" y="1421121"/>
            <a:ext cx="2362200" cy="2160279"/>
          </a:xfrm>
          <a:prstGeom prst="rect">
            <a:avLst/>
          </a:prstGeom>
        </p:spPr>
      </p:pic>
      <p:sp>
        <p:nvSpPr>
          <p:cNvPr id="26" name="TextBox 25"/>
          <p:cNvSpPr txBox="1"/>
          <p:nvPr/>
        </p:nvSpPr>
        <p:spPr>
          <a:xfrm>
            <a:off x="2590800" y="6474023"/>
            <a:ext cx="3810000" cy="307777"/>
          </a:xfrm>
          <a:prstGeom prst="rect">
            <a:avLst/>
          </a:prstGeom>
          <a:noFill/>
        </p:spPr>
        <p:txBody>
          <a:bodyPr wrap="square" rtlCol="0">
            <a:spAutoFit/>
          </a:bodyPr>
          <a:lstStyle/>
          <a:p>
            <a:r>
              <a:rPr lang="en-US" sz="1400" i="1" dirty="0"/>
              <a:t>All images used under a Creative Commons license</a:t>
            </a:r>
          </a:p>
        </p:txBody>
      </p:sp>
      <p:sp>
        <p:nvSpPr>
          <p:cNvPr id="3" name="TextBox 2"/>
          <p:cNvSpPr txBox="1"/>
          <p:nvPr/>
        </p:nvSpPr>
        <p:spPr>
          <a:xfrm>
            <a:off x="161261" y="1410904"/>
            <a:ext cx="685359" cy="584776"/>
          </a:xfrm>
          <a:prstGeom prst="rect">
            <a:avLst/>
          </a:prstGeom>
          <a:noFill/>
          <a:ln>
            <a:noFill/>
          </a:ln>
        </p:spPr>
        <p:txBody>
          <a:bodyPr wrap="square" rtlCol="0">
            <a:spAutoFit/>
          </a:bodyPr>
          <a:lstStyle/>
          <a:p>
            <a:r>
              <a:rPr lang="en-US" sz="3200" b="1" dirty="0">
                <a:ln w="6350" cmpd="sng">
                  <a:solidFill>
                    <a:schemeClr val="tx1"/>
                  </a:solidFill>
                </a:ln>
                <a:solidFill>
                  <a:srgbClr val="FFFF00"/>
                </a:solidFill>
                <a:latin typeface="Arial Black"/>
                <a:cs typeface="Arial Black"/>
              </a:rPr>
              <a:t>A</a:t>
            </a:r>
          </a:p>
        </p:txBody>
      </p:sp>
      <p:sp>
        <p:nvSpPr>
          <p:cNvPr id="27" name="TextBox 26"/>
          <p:cNvSpPr txBox="1"/>
          <p:nvPr/>
        </p:nvSpPr>
        <p:spPr>
          <a:xfrm>
            <a:off x="6542365" y="4183554"/>
            <a:ext cx="685359" cy="584776"/>
          </a:xfrm>
          <a:prstGeom prst="rect">
            <a:avLst/>
          </a:prstGeom>
          <a:noFill/>
          <a:ln>
            <a:noFill/>
          </a:ln>
        </p:spPr>
        <p:txBody>
          <a:bodyPr wrap="square" rtlCol="0">
            <a:spAutoFit/>
          </a:bodyPr>
          <a:lstStyle/>
          <a:p>
            <a:r>
              <a:rPr lang="en-US" sz="3200" b="1" dirty="0">
                <a:ln w="6350" cmpd="sng">
                  <a:solidFill>
                    <a:schemeClr val="tx1"/>
                  </a:solidFill>
                </a:ln>
                <a:solidFill>
                  <a:srgbClr val="FFFF00"/>
                </a:solidFill>
                <a:latin typeface="Arial Black"/>
                <a:cs typeface="Arial Black"/>
              </a:rPr>
              <a:t>E</a:t>
            </a:r>
          </a:p>
        </p:txBody>
      </p:sp>
      <p:sp>
        <p:nvSpPr>
          <p:cNvPr id="28" name="TextBox 27"/>
          <p:cNvSpPr txBox="1"/>
          <p:nvPr/>
        </p:nvSpPr>
        <p:spPr>
          <a:xfrm>
            <a:off x="6634292" y="1272277"/>
            <a:ext cx="685359" cy="584776"/>
          </a:xfrm>
          <a:prstGeom prst="rect">
            <a:avLst/>
          </a:prstGeom>
          <a:noFill/>
          <a:ln>
            <a:noFill/>
          </a:ln>
        </p:spPr>
        <p:txBody>
          <a:bodyPr wrap="square" rtlCol="0">
            <a:spAutoFit/>
          </a:bodyPr>
          <a:lstStyle/>
          <a:p>
            <a:r>
              <a:rPr lang="en-US" sz="3200" b="1" dirty="0">
                <a:ln w="6350" cmpd="sng">
                  <a:solidFill>
                    <a:schemeClr val="tx1"/>
                  </a:solidFill>
                </a:ln>
                <a:solidFill>
                  <a:srgbClr val="FFFF00"/>
                </a:solidFill>
                <a:latin typeface="Arial Black"/>
                <a:cs typeface="Arial Black"/>
              </a:rPr>
              <a:t>D</a:t>
            </a:r>
          </a:p>
        </p:txBody>
      </p:sp>
      <p:sp>
        <p:nvSpPr>
          <p:cNvPr id="29" name="TextBox 28"/>
          <p:cNvSpPr txBox="1"/>
          <p:nvPr/>
        </p:nvSpPr>
        <p:spPr>
          <a:xfrm>
            <a:off x="3218794" y="2513089"/>
            <a:ext cx="685359" cy="584776"/>
          </a:xfrm>
          <a:prstGeom prst="rect">
            <a:avLst/>
          </a:prstGeom>
          <a:noFill/>
          <a:ln>
            <a:noFill/>
          </a:ln>
        </p:spPr>
        <p:txBody>
          <a:bodyPr wrap="square" rtlCol="0">
            <a:spAutoFit/>
          </a:bodyPr>
          <a:lstStyle/>
          <a:p>
            <a:r>
              <a:rPr lang="en-US" sz="3200" b="1" dirty="0">
                <a:ln w="6350" cmpd="sng">
                  <a:solidFill>
                    <a:schemeClr val="tx1"/>
                  </a:solidFill>
                </a:ln>
                <a:solidFill>
                  <a:srgbClr val="FFFF00"/>
                </a:solidFill>
                <a:latin typeface="Arial Black"/>
                <a:cs typeface="Arial Black"/>
              </a:rPr>
              <a:t>C</a:t>
            </a:r>
          </a:p>
        </p:txBody>
      </p:sp>
      <p:sp>
        <p:nvSpPr>
          <p:cNvPr id="30" name="TextBox 29"/>
          <p:cNvSpPr txBox="1"/>
          <p:nvPr/>
        </p:nvSpPr>
        <p:spPr>
          <a:xfrm>
            <a:off x="186290" y="4177171"/>
            <a:ext cx="685359" cy="584776"/>
          </a:xfrm>
          <a:prstGeom prst="rect">
            <a:avLst/>
          </a:prstGeom>
          <a:noFill/>
          <a:ln>
            <a:noFill/>
          </a:ln>
        </p:spPr>
        <p:txBody>
          <a:bodyPr wrap="square" rtlCol="0">
            <a:spAutoFit/>
          </a:bodyPr>
          <a:lstStyle/>
          <a:p>
            <a:r>
              <a:rPr lang="en-US" sz="3200" b="1" dirty="0">
                <a:ln w="6350" cmpd="sng">
                  <a:solidFill>
                    <a:schemeClr val="tx1"/>
                  </a:solidFill>
                </a:ln>
                <a:solidFill>
                  <a:srgbClr val="FFFF00"/>
                </a:solidFill>
                <a:latin typeface="Arial Black"/>
                <a:cs typeface="Arial Black"/>
              </a:rPr>
              <a:t>B</a:t>
            </a:r>
          </a:p>
        </p:txBody>
      </p:sp>
    </p:spTree>
    <p:extLst>
      <p:ext uri="{BB962C8B-B14F-4D97-AF65-F5344CB8AC3E}">
        <p14:creationId xmlns:p14="http://schemas.microsoft.com/office/powerpoint/2010/main" val="2589393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43600" y="110609"/>
            <a:ext cx="6441228" cy="3623191"/>
            <a:chOff x="6705600" y="76200"/>
            <a:chExt cx="4876800" cy="2743200"/>
          </a:xfrm>
        </p:grpSpPr>
        <p:sp>
          <p:nvSpPr>
            <p:cNvPr id="8" name="Rectangle 7"/>
            <p:cNvSpPr/>
            <p:nvPr/>
          </p:nvSpPr>
          <p:spPr>
            <a:xfrm>
              <a:off x="6705600" y="76200"/>
              <a:ext cx="2362200" cy="27432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81800" y="120868"/>
              <a:ext cx="2209800" cy="2241331"/>
            </a:xfrm>
            <a:prstGeom prst="rect">
              <a:avLst/>
            </a:prstGeom>
          </p:spPr>
        </p:pic>
        <p:sp>
          <p:nvSpPr>
            <p:cNvPr id="11" name="Rectangle 10"/>
            <p:cNvSpPr/>
            <p:nvPr/>
          </p:nvSpPr>
          <p:spPr>
            <a:xfrm>
              <a:off x="7010400" y="2419290"/>
              <a:ext cx="4572000" cy="400110"/>
            </a:xfrm>
            <a:prstGeom prst="rect">
              <a:avLst/>
            </a:prstGeom>
          </p:spPr>
          <p:txBody>
            <a:bodyPr>
              <a:spAutoFit/>
            </a:bodyPr>
            <a:lstStyle/>
            <a:p>
              <a:r>
                <a:rPr lang="en-US" sz="1000" dirty="0">
                  <a:solidFill>
                    <a:srgbClr val="FFFFFF"/>
                  </a:solidFill>
                </a:rPr>
                <a:t>Courtesy Dr Ayush Goel, </a:t>
              </a:r>
            </a:p>
            <a:p>
              <a:r>
                <a:rPr lang="en-US" sz="1000" dirty="0">
                  <a:solidFill>
                    <a:srgbClr val="FFFFFF"/>
                  </a:solidFill>
                </a:rPr>
                <a:t>Radiopaedia.org, rID: 35156</a:t>
              </a:r>
            </a:p>
          </p:txBody>
        </p:sp>
      </p:grpSp>
      <p:sp>
        <p:nvSpPr>
          <p:cNvPr id="15" name="Content Placeholder 2"/>
          <p:cNvSpPr>
            <a:spLocks noGrp="1"/>
          </p:cNvSpPr>
          <p:nvPr>
            <p:ph idx="1"/>
          </p:nvPr>
        </p:nvSpPr>
        <p:spPr>
          <a:xfrm>
            <a:off x="228600" y="457200"/>
            <a:ext cx="5486400" cy="4525963"/>
          </a:xfrm>
        </p:spPr>
        <p:txBody>
          <a:bodyPr/>
          <a:lstStyle/>
          <a:p>
            <a:pPr marL="0" indent="0">
              <a:buNone/>
            </a:pPr>
            <a:r>
              <a:rPr lang="en-US" dirty="0">
                <a:solidFill>
                  <a:srgbClr val="000000"/>
                </a:solidFill>
                <a:latin typeface="+mj-lt"/>
              </a:rPr>
              <a:t>This radiograph is not typical for PCP and shows a miliary pattern throughout both lung fields, as may be seen in miliary tuberculosis. </a:t>
            </a:r>
          </a:p>
        </p:txBody>
      </p:sp>
      <p:sp>
        <p:nvSpPr>
          <p:cNvPr id="12" name="TextBox 11"/>
          <p:cNvSpPr txBox="1"/>
          <p:nvPr/>
        </p:nvSpPr>
        <p:spPr>
          <a:xfrm>
            <a:off x="5575896" y="6530067"/>
            <a:ext cx="3810000" cy="307777"/>
          </a:xfrm>
          <a:prstGeom prst="rect">
            <a:avLst/>
          </a:prstGeom>
          <a:noFill/>
        </p:spPr>
        <p:txBody>
          <a:bodyPr wrap="square" rtlCol="0">
            <a:spAutoFit/>
          </a:bodyPr>
          <a:lstStyle/>
          <a:p>
            <a:r>
              <a:rPr lang="en-US" sz="1400" i="1" dirty="0"/>
              <a:t>Image used under a Creative Commons license</a:t>
            </a:r>
          </a:p>
        </p:txBody>
      </p:sp>
      <p:pic>
        <p:nvPicPr>
          <p:cNvPr id="13"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96101" y="5170644"/>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3"/>
          <p:cNvSpPr txBox="1"/>
          <p:nvPr/>
        </p:nvSpPr>
        <p:spPr>
          <a:xfrm>
            <a:off x="6251812" y="6045236"/>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6" name="TextBox 15"/>
          <p:cNvSpPr txBox="1"/>
          <p:nvPr/>
        </p:nvSpPr>
        <p:spPr>
          <a:xfrm>
            <a:off x="1295400" y="6045236"/>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7"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81200" y="5153454"/>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p:cNvSpPr txBox="1"/>
          <p:nvPr/>
        </p:nvSpPr>
        <p:spPr>
          <a:xfrm>
            <a:off x="6038822" y="222027"/>
            <a:ext cx="685359" cy="584776"/>
          </a:xfrm>
          <a:prstGeom prst="rect">
            <a:avLst/>
          </a:prstGeom>
          <a:noFill/>
          <a:ln>
            <a:noFill/>
          </a:ln>
        </p:spPr>
        <p:txBody>
          <a:bodyPr wrap="square" rtlCol="0">
            <a:spAutoFit/>
          </a:bodyPr>
          <a:lstStyle/>
          <a:p>
            <a:r>
              <a:rPr lang="en-US" sz="3200" b="1" dirty="0">
                <a:ln w="6350" cmpd="sng">
                  <a:solidFill>
                    <a:schemeClr val="tx1"/>
                  </a:solidFill>
                </a:ln>
                <a:solidFill>
                  <a:srgbClr val="FFFF00"/>
                </a:solidFill>
                <a:latin typeface="Arial Black"/>
                <a:cs typeface="Arial Black"/>
              </a:rPr>
              <a:t>C</a:t>
            </a:r>
          </a:p>
        </p:txBody>
      </p:sp>
    </p:spTree>
    <p:extLst>
      <p:ext uri="{BB962C8B-B14F-4D97-AF65-F5344CB8AC3E}">
        <p14:creationId xmlns:p14="http://schemas.microsoft.com/office/powerpoint/2010/main" val="1375825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5486400" cy="4525963"/>
          </a:xfrm>
        </p:spPr>
        <p:txBody>
          <a:bodyPr/>
          <a:lstStyle/>
          <a:p>
            <a:pPr marL="0" indent="0">
              <a:buNone/>
            </a:pPr>
            <a:r>
              <a:rPr lang="en-US" dirty="0">
                <a:solidFill>
                  <a:srgbClr val="000000"/>
                </a:solidFill>
                <a:latin typeface="+mj-lt"/>
              </a:rPr>
              <a:t>This radiograph shows a moderate-sized left pleural effusion, with a very clear air-fluid level. Pleural effusions are seen rarely in PCP.</a:t>
            </a:r>
          </a:p>
        </p:txBody>
      </p:sp>
      <p:sp>
        <p:nvSpPr>
          <p:cNvPr id="11" name="Rectangle 10"/>
          <p:cNvSpPr/>
          <p:nvPr/>
        </p:nvSpPr>
        <p:spPr>
          <a:xfrm>
            <a:off x="5638800" y="76200"/>
            <a:ext cx="3429000" cy="3352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42119" y="152400"/>
            <a:ext cx="3249481" cy="2819400"/>
          </a:xfrm>
          <a:prstGeom prst="rect">
            <a:avLst/>
          </a:prstGeom>
        </p:spPr>
      </p:pic>
      <p:sp>
        <p:nvSpPr>
          <p:cNvPr id="14" name="Rectangle 13"/>
          <p:cNvSpPr/>
          <p:nvPr/>
        </p:nvSpPr>
        <p:spPr>
          <a:xfrm>
            <a:off x="6248400" y="2971800"/>
            <a:ext cx="4572000" cy="400110"/>
          </a:xfrm>
          <a:prstGeom prst="rect">
            <a:avLst/>
          </a:prstGeom>
        </p:spPr>
        <p:txBody>
          <a:bodyPr>
            <a:spAutoFit/>
          </a:bodyPr>
          <a:lstStyle/>
          <a:p>
            <a:r>
              <a:rPr lang="en-US" sz="1000" i="1" dirty="0">
                <a:solidFill>
                  <a:srgbClr val="FFFFFF"/>
                </a:solidFill>
              </a:rPr>
              <a:t>Case Courtesy A.Prof Frank Gaillard, </a:t>
            </a:r>
          </a:p>
          <a:p>
            <a:r>
              <a:rPr lang="en-US" sz="1000" i="1" dirty="0">
                <a:solidFill>
                  <a:srgbClr val="FFFFFF"/>
                </a:solidFill>
              </a:rPr>
              <a:t>Radiopaedia.org, rID: 15390</a:t>
            </a:r>
          </a:p>
        </p:txBody>
      </p:sp>
      <p:sp>
        <p:nvSpPr>
          <p:cNvPr id="10" name="TextBox 9"/>
          <p:cNvSpPr txBox="1"/>
          <p:nvPr/>
        </p:nvSpPr>
        <p:spPr>
          <a:xfrm>
            <a:off x="5575896" y="6530067"/>
            <a:ext cx="3810000" cy="307777"/>
          </a:xfrm>
          <a:prstGeom prst="rect">
            <a:avLst/>
          </a:prstGeom>
          <a:noFill/>
        </p:spPr>
        <p:txBody>
          <a:bodyPr wrap="square" rtlCol="0">
            <a:spAutoFit/>
          </a:bodyPr>
          <a:lstStyle/>
          <a:p>
            <a:r>
              <a:rPr lang="en-US" sz="1400" i="1" dirty="0"/>
              <a:t>Image used under a Creative Commons license</a:t>
            </a:r>
          </a:p>
        </p:txBody>
      </p:sp>
      <p:pic>
        <p:nvPicPr>
          <p:cNvPr id="13"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96101" y="5170644"/>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6251812" y="6045236"/>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6" name="TextBox 15"/>
          <p:cNvSpPr txBox="1"/>
          <p:nvPr/>
        </p:nvSpPr>
        <p:spPr>
          <a:xfrm>
            <a:off x="1295400" y="6045236"/>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7"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81200" y="5153454"/>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p:cNvSpPr txBox="1"/>
          <p:nvPr/>
        </p:nvSpPr>
        <p:spPr>
          <a:xfrm>
            <a:off x="5755078" y="167987"/>
            <a:ext cx="685359" cy="584776"/>
          </a:xfrm>
          <a:prstGeom prst="rect">
            <a:avLst/>
          </a:prstGeom>
          <a:noFill/>
          <a:ln>
            <a:noFill/>
          </a:ln>
        </p:spPr>
        <p:txBody>
          <a:bodyPr wrap="square" rtlCol="0">
            <a:spAutoFit/>
          </a:bodyPr>
          <a:lstStyle/>
          <a:p>
            <a:r>
              <a:rPr lang="en-US" sz="3200" b="1" dirty="0">
                <a:ln w="6350" cmpd="sng">
                  <a:solidFill>
                    <a:schemeClr val="tx1"/>
                  </a:solidFill>
                </a:ln>
                <a:solidFill>
                  <a:srgbClr val="FFFF00"/>
                </a:solidFill>
                <a:latin typeface="Arial Black"/>
                <a:cs typeface="Arial Black"/>
              </a:rPr>
              <a:t>E</a:t>
            </a:r>
          </a:p>
        </p:txBody>
      </p:sp>
    </p:spTree>
    <p:extLst>
      <p:ext uri="{BB962C8B-B14F-4D97-AF65-F5344CB8AC3E}">
        <p14:creationId xmlns:p14="http://schemas.microsoft.com/office/powerpoint/2010/main" val="2878284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77651" y="98065"/>
            <a:ext cx="3290150" cy="355953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96006" y="166487"/>
            <a:ext cx="3096190" cy="2881513"/>
          </a:xfrm>
          <a:prstGeom prst="rect">
            <a:avLst/>
          </a:prstGeom>
        </p:spPr>
      </p:pic>
      <p:sp>
        <p:nvSpPr>
          <p:cNvPr id="12" name="Rectangle 11"/>
          <p:cNvSpPr/>
          <p:nvPr/>
        </p:nvSpPr>
        <p:spPr>
          <a:xfrm>
            <a:off x="6477000" y="3124200"/>
            <a:ext cx="2013778" cy="400110"/>
          </a:xfrm>
          <a:prstGeom prst="rect">
            <a:avLst/>
          </a:prstGeom>
        </p:spPr>
        <p:txBody>
          <a:bodyPr wrap="square">
            <a:spAutoFit/>
          </a:bodyPr>
          <a:lstStyle/>
          <a:p>
            <a:r>
              <a:rPr lang="en-US" sz="1000" i="1" dirty="0">
                <a:solidFill>
                  <a:srgbClr val="FFFFFF"/>
                </a:solidFill>
              </a:rPr>
              <a:t>Courtesy Dr Behrang Amini , Radiopaedia.org, rID: 35823</a:t>
            </a:r>
          </a:p>
        </p:txBody>
      </p:sp>
      <p:sp>
        <p:nvSpPr>
          <p:cNvPr id="14" name="Content Placeholder 2"/>
          <p:cNvSpPr txBox="1">
            <a:spLocks/>
          </p:cNvSpPr>
          <p:nvPr/>
        </p:nvSpPr>
        <p:spPr>
          <a:xfrm>
            <a:off x="228600" y="457200"/>
            <a:ext cx="5486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000"/>
              </a:buClr>
              <a:buFont typeface="Wingdings" pitchFamily="2" charset="2"/>
              <a:buChar char="q"/>
              <a:defRPr sz="3200" kern="1200">
                <a:solidFill>
                  <a:schemeClr val="accent1"/>
                </a:solidFill>
                <a:latin typeface="Arial Black"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q"/>
              <a:defRPr sz="2800" kern="1200">
                <a:solidFill>
                  <a:schemeClr val="accent1"/>
                </a:solidFill>
                <a:latin typeface="Arial Black" pitchFamily="34" charset="0"/>
                <a:ea typeface="+mn-ea"/>
                <a:cs typeface="+mn-cs"/>
              </a:defRPr>
            </a:lvl2pPr>
            <a:lvl3pPr marL="1143000" indent="-228600" algn="l" defTabSz="914400" rtl="0" eaLnBrk="1" latinLnBrk="0" hangingPunct="1">
              <a:spcBef>
                <a:spcPct val="20000"/>
              </a:spcBef>
              <a:buClr>
                <a:srgbClr val="FF0000"/>
              </a:buClr>
              <a:buFont typeface="Wingdings" pitchFamily="2" charset="2"/>
              <a:buChar char="q"/>
              <a:defRPr sz="2400" kern="1200">
                <a:solidFill>
                  <a:schemeClr val="accent1"/>
                </a:solidFill>
                <a:latin typeface="Arial Black" pitchFamily="34" charset="0"/>
                <a:ea typeface="+mn-ea"/>
                <a:cs typeface="+mn-cs"/>
              </a:defRPr>
            </a:lvl3pPr>
            <a:lvl4pPr marL="1600200" indent="-228600" algn="l" defTabSz="914400" rtl="0" eaLnBrk="1" latinLnBrk="0" hangingPunct="1">
              <a:spcBef>
                <a:spcPct val="20000"/>
              </a:spcBef>
              <a:buClr>
                <a:srgbClr val="FF0000"/>
              </a:buClr>
              <a:buFont typeface="Wingdings" pitchFamily="2" charset="2"/>
              <a:buChar char="q"/>
              <a:defRPr sz="2000" kern="1200">
                <a:solidFill>
                  <a:schemeClr val="accent1"/>
                </a:solidFill>
                <a:latin typeface="Arial Black" pitchFamily="34" charset="0"/>
                <a:ea typeface="+mn-ea"/>
                <a:cs typeface="+mn-cs"/>
              </a:defRPr>
            </a:lvl4pPr>
            <a:lvl5pPr marL="2057400" indent="-228600" algn="l" defTabSz="914400" rtl="0" eaLnBrk="1" latinLnBrk="0" hangingPunct="1">
              <a:spcBef>
                <a:spcPct val="20000"/>
              </a:spcBef>
              <a:buClr>
                <a:srgbClr val="FF0000"/>
              </a:buClr>
              <a:buFont typeface="Wingdings" pitchFamily="2" charset="2"/>
              <a:buChar char="q"/>
              <a:defRPr sz="2000" kern="1200">
                <a:solidFill>
                  <a:schemeClr val="accent1"/>
                </a:solidFill>
                <a:latin typeface="Arial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dirty="0">
                <a:solidFill>
                  <a:srgbClr val="000000"/>
                </a:solidFill>
                <a:latin typeface="+mj-lt"/>
              </a:rPr>
              <a:t>This radiograph is from a patient with PCP and shows typical features. Bilateral fine reticular interstitial changes can be seen.</a:t>
            </a:r>
          </a:p>
        </p:txBody>
      </p:sp>
      <p:sp>
        <p:nvSpPr>
          <p:cNvPr id="13" name="TextBox 12"/>
          <p:cNvSpPr txBox="1"/>
          <p:nvPr/>
        </p:nvSpPr>
        <p:spPr>
          <a:xfrm>
            <a:off x="5575896" y="6530067"/>
            <a:ext cx="3810000" cy="307777"/>
          </a:xfrm>
          <a:prstGeom prst="rect">
            <a:avLst/>
          </a:prstGeom>
          <a:noFill/>
        </p:spPr>
        <p:txBody>
          <a:bodyPr wrap="square" rtlCol="0">
            <a:spAutoFit/>
          </a:bodyPr>
          <a:lstStyle/>
          <a:p>
            <a:r>
              <a:rPr lang="en-US" sz="1400" i="1" dirty="0"/>
              <a:t>Image used under a Creative Commons license</a:t>
            </a:r>
          </a:p>
        </p:txBody>
      </p:sp>
      <p:pic>
        <p:nvPicPr>
          <p:cNvPr id="15"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96101" y="5170644"/>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15"/>
          <p:cNvSpPr txBox="1"/>
          <p:nvPr/>
        </p:nvSpPr>
        <p:spPr>
          <a:xfrm>
            <a:off x="6251812" y="6045236"/>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7" name="TextBox 16"/>
          <p:cNvSpPr txBox="1"/>
          <p:nvPr/>
        </p:nvSpPr>
        <p:spPr>
          <a:xfrm>
            <a:off x="1295400" y="6045236"/>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8"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81200" y="5153454"/>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extBox 18"/>
          <p:cNvSpPr txBox="1"/>
          <p:nvPr/>
        </p:nvSpPr>
        <p:spPr>
          <a:xfrm>
            <a:off x="5890195" y="195006"/>
            <a:ext cx="685359" cy="584776"/>
          </a:xfrm>
          <a:prstGeom prst="rect">
            <a:avLst/>
          </a:prstGeom>
          <a:noFill/>
          <a:ln>
            <a:noFill/>
          </a:ln>
        </p:spPr>
        <p:txBody>
          <a:bodyPr wrap="square" rtlCol="0">
            <a:spAutoFit/>
          </a:bodyPr>
          <a:lstStyle/>
          <a:p>
            <a:r>
              <a:rPr lang="en-US" sz="3200" b="1" dirty="0">
                <a:ln w="6350" cmpd="sng">
                  <a:solidFill>
                    <a:schemeClr val="tx1"/>
                  </a:solidFill>
                </a:ln>
                <a:solidFill>
                  <a:srgbClr val="FFFF00"/>
                </a:solidFill>
                <a:latin typeface="Arial Black"/>
                <a:cs typeface="Arial Black"/>
              </a:rPr>
              <a:t>D</a:t>
            </a:r>
          </a:p>
        </p:txBody>
      </p:sp>
    </p:spTree>
    <p:extLst>
      <p:ext uri="{BB962C8B-B14F-4D97-AF65-F5344CB8AC3E}">
        <p14:creationId xmlns:p14="http://schemas.microsoft.com/office/powerpoint/2010/main" val="744734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96101" y="5170644"/>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251812" y="6045236"/>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6" name="TextBox 5"/>
          <p:cNvSpPr txBox="1"/>
          <p:nvPr/>
        </p:nvSpPr>
        <p:spPr>
          <a:xfrm>
            <a:off x="1295400" y="6045236"/>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2050"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81200" y="5153454"/>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5715000" y="76200"/>
            <a:ext cx="3337169" cy="3429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Z</a:t>
            </a:r>
          </a:p>
        </p:txBody>
      </p:sp>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80546" y="125721"/>
            <a:ext cx="3195424" cy="2922279"/>
          </a:xfrm>
          <a:prstGeom prst="rect">
            <a:avLst/>
          </a:prstGeom>
        </p:spPr>
      </p:pic>
      <p:sp>
        <p:nvSpPr>
          <p:cNvPr id="7" name="Rectangle 6"/>
          <p:cNvSpPr/>
          <p:nvPr/>
        </p:nvSpPr>
        <p:spPr>
          <a:xfrm>
            <a:off x="6248400" y="3048000"/>
            <a:ext cx="4572000" cy="553998"/>
          </a:xfrm>
          <a:prstGeom prst="rect">
            <a:avLst/>
          </a:prstGeom>
        </p:spPr>
        <p:txBody>
          <a:bodyPr>
            <a:spAutoFit/>
          </a:bodyPr>
          <a:lstStyle/>
          <a:p>
            <a:r>
              <a:rPr lang="en-US" sz="1000" dirty="0">
                <a:solidFill>
                  <a:schemeClr val="bg1"/>
                </a:solidFill>
              </a:rPr>
              <a:t>Courtesy Dr Sajoscha Sorrentino, </a:t>
            </a:r>
          </a:p>
          <a:p>
            <a:r>
              <a:rPr lang="en-US" sz="1000" dirty="0">
                <a:solidFill>
                  <a:schemeClr val="bg1"/>
                </a:solidFill>
              </a:rPr>
              <a:t>Radiopaedia.org, rID: 14979</a:t>
            </a:r>
          </a:p>
          <a:p>
            <a:endParaRPr lang="en-US" sz="1000" dirty="0">
              <a:solidFill>
                <a:schemeClr val="bg1"/>
              </a:solidFill>
            </a:endParaRPr>
          </a:p>
        </p:txBody>
      </p:sp>
      <p:sp>
        <p:nvSpPr>
          <p:cNvPr id="14" name="Content Placeholder 2"/>
          <p:cNvSpPr txBox="1">
            <a:spLocks/>
          </p:cNvSpPr>
          <p:nvPr/>
        </p:nvSpPr>
        <p:spPr>
          <a:xfrm>
            <a:off x="152400" y="457200"/>
            <a:ext cx="5486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000"/>
              </a:buClr>
              <a:buFont typeface="Wingdings" pitchFamily="2" charset="2"/>
              <a:buChar char="q"/>
              <a:defRPr sz="3200" kern="1200">
                <a:solidFill>
                  <a:schemeClr val="accent1"/>
                </a:solidFill>
                <a:latin typeface="Arial Black"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q"/>
              <a:defRPr sz="2800" kern="1200">
                <a:solidFill>
                  <a:schemeClr val="accent1"/>
                </a:solidFill>
                <a:latin typeface="Arial Black" pitchFamily="34" charset="0"/>
                <a:ea typeface="+mn-ea"/>
                <a:cs typeface="+mn-cs"/>
              </a:defRPr>
            </a:lvl2pPr>
            <a:lvl3pPr marL="1143000" indent="-228600" algn="l" defTabSz="914400" rtl="0" eaLnBrk="1" latinLnBrk="0" hangingPunct="1">
              <a:spcBef>
                <a:spcPct val="20000"/>
              </a:spcBef>
              <a:buClr>
                <a:srgbClr val="FF0000"/>
              </a:buClr>
              <a:buFont typeface="Wingdings" pitchFamily="2" charset="2"/>
              <a:buChar char="q"/>
              <a:defRPr sz="2400" kern="1200">
                <a:solidFill>
                  <a:schemeClr val="accent1"/>
                </a:solidFill>
                <a:latin typeface="Arial Black" pitchFamily="34" charset="0"/>
                <a:ea typeface="+mn-ea"/>
                <a:cs typeface="+mn-cs"/>
              </a:defRPr>
            </a:lvl3pPr>
            <a:lvl4pPr marL="1600200" indent="-228600" algn="l" defTabSz="914400" rtl="0" eaLnBrk="1" latinLnBrk="0" hangingPunct="1">
              <a:spcBef>
                <a:spcPct val="20000"/>
              </a:spcBef>
              <a:buClr>
                <a:srgbClr val="FF0000"/>
              </a:buClr>
              <a:buFont typeface="Wingdings" pitchFamily="2" charset="2"/>
              <a:buChar char="q"/>
              <a:defRPr sz="2000" kern="1200">
                <a:solidFill>
                  <a:schemeClr val="accent1"/>
                </a:solidFill>
                <a:latin typeface="Arial Black" pitchFamily="34" charset="0"/>
                <a:ea typeface="+mn-ea"/>
                <a:cs typeface="+mn-cs"/>
              </a:defRPr>
            </a:lvl4pPr>
            <a:lvl5pPr marL="2057400" indent="-228600" algn="l" defTabSz="914400" rtl="0" eaLnBrk="1" latinLnBrk="0" hangingPunct="1">
              <a:spcBef>
                <a:spcPct val="20000"/>
              </a:spcBef>
              <a:buClr>
                <a:srgbClr val="FF0000"/>
              </a:buClr>
              <a:buFont typeface="Wingdings" pitchFamily="2" charset="2"/>
              <a:buChar char="q"/>
              <a:defRPr sz="2000" kern="1200">
                <a:solidFill>
                  <a:schemeClr val="accent1"/>
                </a:solidFill>
                <a:latin typeface="Arial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dirty="0">
                <a:solidFill>
                  <a:srgbClr val="000000"/>
                </a:solidFill>
                <a:latin typeface="+mj-lt"/>
              </a:rPr>
              <a:t>This radiograph shows right-middle lobe consolidation. While asymmetric consolidation may sometimes be seen in PCP, this is certainly not a typical PCP CXR.</a:t>
            </a:r>
          </a:p>
        </p:txBody>
      </p:sp>
      <p:sp>
        <p:nvSpPr>
          <p:cNvPr id="11" name="TextBox 10"/>
          <p:cNvSpPr txBox="1"/>
          <p:nvPr/>
        </p:nvSpPr>
        <p:spPr>
          <a:xfrm>
            <a:off x="5575896" y="6530067"/>
            <a:ext cx="3810000" cy="307777"/>
          </a:xfrm>
          <a:prstGeom prst="rect">
            <a:avLst/>
          </a:prstGeom>
          <a:noFill/>
        </p:spPr>
        <p:txBody>
          <a:bodyPr wrap="square" rtlCol="0">
            <a:spAutoFit/>
          </a:bodyPr>
          <a:lstStyle/>
          <a:p>
            <a:r>
              <a:rPr lang="en-US" sz="1400" i="1" dirty="0"/>
              <a:t>Image used under a Creative Commons license</a:t>
            </a:r>
          </a:p>
        </p:txBody>
      </p:sp>
      <p:sp>
        <p:nvSpPr>
          <p:cNvPr id="12" name="TextBox 11"/>
          <p:cNvSpPr txBox="1"/>
          <p:nvPr/>
        </p:nvSpPr>
        <p:spPr>
          <a:xfrm>
            <a:off x="5795613" y="154477"/>
            <a:ext cx="685359" cy="584776"/>
          </a:xfrm>
          <a:prstGeom prst="rect">
            <a:avLst/>
          </a:prstGeom>
          <a:noFill/>
          <a:ln>
            <a:noFill/>
          </a:ln>
        </p:spPr>
        <p:txBody>
          <a:bodyPr wrap="square" rtlCol="0">
            <a:spAutoFit/>
          </a:bodyPr>
          <a:lstStyle/>
          <a:p>
            <a:r>
              <a:rPr lang="en-US" sz="3200" b="1" dirty="0">
                <a:ln w="6350" cmpd="sng">
                  <a:solidFill>
                    <a:schemeClr val="tx1"/>
                  </a:solidFill>
                </a:ln>
                <a:solidFill>
                  <a:srgbClr val="FFFF00"/>
                </a:solidFill>
                <a:latin typeface="Arial Black"/>
                <a:cs typeface="Arial Black"/>
              </a:rPr>
              <a:t>A</a:t>
            </a:r>
          </a:p>
        </p:txBody>
      </p:sp>
    </p:spTree>
    <p:extLst>
      <p:ext uri="{BB962C8B-B14F-4D97-AF65-F5344CB8AC3E}">
        <p14:creationId xmlns:p14="http://schemas.microsoft.com/office/powerpoint/2010/main" val="89249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6E04F"/>
                </a:solidFill>
              </a:rPr>
              <a:t>Homeward bound</a:t>
            </a: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latin typeface="+mn-lt"/>
              </a:rPr>
              <a:t>Your pager beeps. It is the team pharmacist.</a:t>
            </a:r>
          </a:p>
          <a:p>
            <a:pPr marL="0" indent="0">
              <a:buNone/>
            </a:pPr>
            <a:endParaRPr lang="en-US" i="1" dirty="0">
              <a:solidFill>
                <a:schemeClr val="tx1"/>
              </a:solidFill>
              <a:latin typeface="+mn-lt"/>
            </a:endParaRPr>
          </a:p>
          <a:p>
            <a:pPr marL="0" indent="0">
              <a:buNone/>
            </a:pPr>
            <a:r>
              <a:rPr lang="en-US" i="1" dirty="0">
                <a:solidFill>
                  <a:schemeClr val="tx1"/>
                </a:solidFill>
                <a:latin typeface="+mn-lt"/>
              </a:rPr>
              <a:t>“re: PJ – PCP prophylaxis? Pls write script and leave for me if you want it.”</a:t>
            </a:r>
          </a:p>
        </p:txBody>
      </p:sp>
      <p:sp>
        <p:nvSpPr>
          <p:cNvPr id="4" name="Action Button: Forward or Next 3">
            <a:hlinkClick r:id="" action="ppaction://hlinkshowjump?jump=nextslide" highlightClick="1"/>
          </p:cNvPr>
          <p:cNvSpPr/>
          <p:nvPr/>
        </p:nvSpPr>
        <p:spPr>
          <a:xfrm>
            <a:off x="8229600" y="6172200"/>
            <a:ext cx="609600" cy="457200"/>
          </a:xfrm>
          <a:prstGeom prst="actionButtonForwardNext">
            <a:avLst/>
          </a:prstGeom>
          <a:solidFill>
            <a:srgbClr val="06E04F"/>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3671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248400" y="2895600"/>
            <a:ext cx="2819400" cy="26552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91769" y="5577828"/>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147480" y="6387888"/>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6" name="TextBox 5"/>
          <p:cNvSpPr txBox="1"/>
          <p:nvPr/>
        </p:nvSpPr>
        <p:spPr>
          <a:xfrm>
            <a:off x="-377714" y="6387888"/>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2050"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08086" y="5538998"/>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6477000" y="5105400"/>
            <a:ext cx="2819400" cy="400110"/>
          </a:xfrm>
          <a:prstGeom prst="rect">
            <a:avLst/>
          </a:prstGeom>
        </p:spPr>
        <p:txBody>
          <a:bodyPr wrap="square">
            <a:spAutoFit/>
          </a:bodyPr>
          <a:lstStyle/>
          <a:p>
            <a:r>
              <a:rPr lang="en-US" sz="1000" dirty="0">
                <a:solidFill>
                  <a:srgbClr val="FFFFFF"/>
                </a:solidFill>
              </a:rPr>
              <a:t>Courtesy Dr Fakhry Mahmoud Ebouda, </a:t>
            </a:r>
          </a:p>
          <a:p>
            <a:r>
              <a:rPr lang="en-US" sz="1000" dirty="0">
                <a:solidFill>
                  <a:srgbClr val="FFFFFF"/>
                </a:solidFill>
              </a:rPr>
              <a:t>Radiopaedia.org, rID: 29434</a:t>
            </a:r>
          </a:p>
        </p:txBody>
      </p:sp>
      <p:pic>
        <p:nvPicPr>
          <p:cNvPr id="8" name="Picture 7"/>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248400" y="2895600"/>
            <a:ext cx="2822902" cy="2184850"/>
          </a:xfrm>
          <a:prstGeom prst="rect">
            <a:avLst/>
          </a:prstGeom>
        </p:spPr>
      </p:pic>
      <p:sp>
        <p:nvSpPr>
          <p:cNvPr id="10" name="Rectangle 9"/>
          <p:cNvSpPr/>
          <p:nvPr/>
        </p:nvSpPr>
        <p:spPr>
          <a:xfrm>
            <a:off x="6568831" y="87923"/>
            <a:ext cx="2498969" cy="26552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705600" y="76200"/>
            <a:ext cx="2231671" cy="2133600"/>
          </a:xfrm>
          <a:prstGeom prst="rect">
            <a:avLst/>
          </a:prstGeom>
        </p:spPr>
      </p:pic>
      <p:sp>
        <p:nvSpPr>
          <p:cNvPr id="13" name="TextBox 12"/>
          <p:cNvSpPr txBox="1"/>
          <p:nvPr/>
        </p:nvSpPr>
        <p:spPr>
          <a:xfrm>
            <a:off x="6873631" y="2251502"/>
            <a:ext cx="1981200" cy="415498"/>
          </a:xfrm>
          <a:prstGeom prst="rect">
            <a:avLst/>
          </a:prstGeom>
          <a:noFill/>
        </p:spPr>
        <p:txBody>
          <a:bodyPr wrap="square" rtlCol="0">
            <a:spAutoFit/>
          </a:bodyPr>
          <a:lstStyle/>
          <a:p>
            <a:r>
              <a:rPr lang="en-US" sz="1050" dirty="0">
                <a:solidFill>
                  <a:schemeClr val="bg1"/>
                </a:solidFill>
              </a:rPr>
              <a:t>Courtesy Dr Jeremy Jones, Radiopaedia.org, rID: 41667</a:t>
            </a:r>
          </a:p>
        </p:txBody>
      </p:sp>
      <p:sp>
        <p:nvSpPr>
          <p:cNvPr id="18" name="Content Placeholder 2"/>
          <p:cNvSpPr txBox="1">
            <a:spLocks/>
          </p:cNvSpPr>
          <p:nvPr/>
        </p:nvSpPr>
        <p:spPr>
          <a:xfrm>
            <a:off x="228600" y="457200"/>
            <a:ext cx="5486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000"/>
              </a:buClr>
              <a:buFont typeface="Wingdings" pitchFamily="2" charset="2"/>
              <a:buChar char="q"/>
              <a:defRPr sz="3200" kern="1200">
                <a:solidFill>
                  <a:schemeClr val="accent1"/>
                </a:solidFill>
                <a:latin typeface="Arial Black" pitchFamily="34" charset="0"/>
                <a:ea typeface="+mn-ea"/>
                <a:cs typeface="+mn-cs"/>
              </a:defRPr>
            </a:lvl1pPr>
            <a:lvl2pPr marL="742950" indent="-285750" algn="l" defTabSz="914400" rtl="0" eaLnBrk="1" latinLnBrk="0" hangingPunct="1">
              <a:spcBef>
                <a:spcPct val="20000"/>
              </a:spcBef>
              <a:buClr>
                <a:srgbClr val="FF0000"/>
              </a:buClr>
              <a:buFont typeface="Wingdings" pitchFamily="2" charset="2"/>
              <a:buChar char="q"/>
              <a:defRPr sz="2800" kern="1200">
                <a:solidFill>
                  <a:schemeClr val="accent1"/>
                </a:solidFill>
                <a:latin typeface="Arial Black" pitchFamily="34" charset="0"/>
                <a:ea typeface="+mn-ea"/>
                <a:cs typeface="+mn-cs"/>
              </a:defRPr>
            </a:lvl2pPr>
            <a:lvl3pPr marL="1143000" indent="-228600" algn="l" defTabSz="914400" rtl="0" eaLnBrk="1" latinLnBrk="0" hangingPunct="1">
              <a:spcBef>
                <a:spcPct val="20000"/>
              </a:spcBef>
              <a:buClr>
                <a:srgbClr val="FF0000"/>
              </a:buClr>
              <a:buFont typeface="Wingdings" pitchFamily="2" charset="2"/>
              <a:buChar char="q"/>
              <a:defRPr sz="2400" kern="1200">
                <a:solidFill>
                  <a:schemeClr val="accent1"/>
                </a:solidFill>
                <a:latin typeface="Arial Black" pitchFamily="34" charset="0"/>
                <a:ea typeface="+mn-ea"/>
                <a:cs typeface="+mn-cs"/>
              </a:defRPr>
            </a:lvl3pPr>
            <a:lvl4pPr marL="1600200" indent="-228600" algn="l" defTabSz="914400" rtl="0" eaLnBrk="1" latinLnBrk="0" hangingPunct="1">
              <a:spcBef>
                <a:spcPct val="20000"/>
              </a:spcBef>
              <a:buClr>
                <a:srgbClr val="FF0000"/>
              </a:buClr>
              <a:buFont typeface="Wingdings" pitchFamily="2" charset="2"/>
              <a:buChar char="q"/>
              <a:defRPr sz="2000" kern="1200">
                <a:solidFill>
                  <a:schemeClr val="accent1"/>
                </a:solidFill>
                <a:latin typeface="Arial Black" pitchFamily="34" charset="0"/>
                <a:ea typeface="+mn-ea"/>
                <a:cs typeface="+mn-cs"/>
              </a:defRPr>
            </a:lvl4pPr>
            <a:lvl5pPr marL="2057400" indent="-228600" algn="l" defTabSz="914400" rtl="0" eaLnBrk="1" latinLnBrk="0" hangingPunct="1">
              <a:spcBef>
                <a:spcPct val="20000"/>
              </a:spcBef>
              <a:buClr>
                <a:srgbClr val="FF0000"/>
              </a:buClr>
              <a:buFont typeface="Wingdings" pitchFamily="2" charset="2"/>
              <a:buChar char="q"/>
              <a:defRPr sz="2000" kern="1200">
                <a:solidFill>
                  <a:schemeClr val="accent1"/>
                </a:solidFill>
                <a:latin typeface="Arial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dirty="0">
                <a:solidFill>
                  <a:srgbClr val="000000"/>
                </a:solidFill>
                <a:latin typeface="+mj-lt"/>
              </a:rPr>
              <a:t>This radiograph is normal. When clinical suspicion remains for PCP but CXR is normal or inconclusive, high resolution CT can be helpful. The HRCT image shown here (from a different patient) shows changes consistent with PCP.</a:t>
            </a:r>
          </a:p>
        </p:txBody>
      </p:sp>
      <p:sp>
        <p:nvSpPr>
          <p:cNvPr id="15" name="TextBox 14"/>
          <p:cNvSpPr txBox="1"/>
          <p:nvPr/>
        </p:nvSpPr>
        <p:spPr>
          <a:xfrm>
            <a:off x="5575896" y="6530067"/>
            <a:ext cx="3810000" cy="307777"/>
          </a:xfrm>
          <a:prstGeom prst="rect">
            <a:avLst/>
          </a:prstGeom>
          <a:noFill/>
        </p:spPr>
        <p:txBody>
          <a:bodyPr wrap="square" rtlCol="0">
            <a:spAutoFit/>
          </a:bodyPr>
          <a:lstStyle/>
          <a:p>
            <a:r>
              <a:rPr lang="en-US" sz="1400" i="1" dirty="0"/>
              <a:t>Image used under a Creative Commons license</a:t>
            </a:r>
          </a:p>
        </p:txBody>
      </p:sp>
      <p:sp>
        <p:nvSpPr>
          <p:cNvPr id="16" name="TextBox 15"/>
          <p:cNvSpPr txBox="1"/>
          <p:nvPr/>
        </p:nvSpPr>
        <p:spPr>
          <a:xfrm>
            <a:off x="6619824" y="127457"/>
            <a:ext cx="685359" cy="584776"/>
          </a:xfrm>
          <a:prstGeom prst="rect">
            <a:avLst/>
          </a:prstGeom>
          <a:noFill/>
          <a:ln>
            <a:noFill/>
          </a:ln>
        </p:spPr>
        <p:txBody>
          <a:bodyPr wrap="square" rtlCol="0">
            <a:spAutoFit/>
          </a:bodyPr>
          <a:lstStyle/>
          <a:p>
            <a:r>
              <a:rPr lang="en-US" sz="3200" b="1" dirty="0">
                <a:ln w="6350" cmpd="sng">
                  <a:solidFill>
                    <a:schemeClr val="tx1"/>
                  </a:solidFill>
                </a:ln>
                <a:solidFill>
                  <a:srgbClr val="FFFF00"/>
                </a:solidFill>
                <a:latin typeface="Arial Black"/>
                <a:cs typeface="Arial Black"/>
              </a:rPr>
              <a:t>B</a:t>
            </a:r>
            <a:endParaRPr lang="en-US" sz="3200" b="1" dirty="0">
              <a:ln w="6350" cmpd="sng">
                <a:solidFill>
                  <a:schemeClr val="tx1"/>
                </a:solidFill>
              </a:ln>
              <a:solidFill>
                <a:srgbClr val="FFFF00"/>
              </a:solidFill>
              <a:latin typeface="Arial Black"/>
              <a:cs typeface="Arial Black"/>
            </a:endParaRPr>
          </a:p>
        </p:txBody>
      </p:sp>
    </p:spTree>
    <p:extLst>
      <p:ext uri="{BB962C8B-B14F-4D97-AF65-F5344CB8AC3E}">
        <p14:creationId xmlns:p14="http://schemas.microsoft.com/office/powerpoint/2010/main" val="2747866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76200"/>
            <a:ext cx="8229600" cy="1143000"/>
          </a:xfrm>
        </p:spPr>
        <p:txBody>
          <a:bodyPr>
            <a:normAutofit/>
          </a:bodyPr>
          <a:lstStyle/>
          <a:p>
            <a:r>
              <a:rPr lang="en-US" dirty="0">
                <a:solidFill>
                  <a:srgbClr val="06E04F"/>
                </a:solidFill>
              </a:rPr>
              <a:t>Imaging in PCP</a:t>
            </a:r>
          </a:p>
        </p:txBody>
      </p:sp>
      <p:sp>
        <p:nvSpPr>
          <p:cNvPr id="11" name="Action Button: Forward or Next 10">
            <a:hlinkClick r:id="" action="ppaction://hlinkshowjump?jump=nextslide" highlightClick="1"/>
          </p:cNvPr>
          <p:cNvSpPr/>
          <p:nvPr/>
        </p:nvSpPr>
        <p:spPr>
          <a:xfrm>
            <a:off x="8229600" y="6172200"/>
            <a:ext cx="609600" cy="457200"/>
          </a:xfrm>
          <a:prstGeom prst="actionButtonForwardNext">
            <a:avLst/>
          </a:prstGeom>
          <a:solidFill>
            <a:srgbClr val="06E04F"/>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8600" y="1153955"/>
            <a:ext cx="8686800" cy="5170645"/>
          </a:xfrm>
          <a:prstGeom prst="rect">
            <a:avLst/>
          </a:prstGeom>
          <a:noFill/>
        </p:spPr>
        <p:txBody>
          <a:bodyPr wrap="square" rtlCol="0">
            <a:spAutoFit/>
          </a:bodyPr>
          <a:lstStyle/>
          <a:p>
            <a:pPr marL="285750" indent="-285750">
              <a:buFontTx/>
              <a:buChar char="-"/>
            </a:pPr>
            <a:r>
              <a:rPr lang="en-US" sz="2200" dirty="0"/>
              <a:t>The vast majority of chest x-rays (CXR) in patients with PCP are not normal</a:t>
            </a:r>
          </a:p>
          <a:p>
            <a:pPr marL="285750" indent="-285750">
              <a:buFontTx/>
              <a:buChar char="-"/>
            </a:pPr>
            <a:r>
              <a:rPr lang="en-US" sz="2200" dirty="0"/>
              <a:t>CXR appearances are often non-specific</a:t>
            </a:r>
          </a:p>
          <a:p>
            <a:pPr marL="285750" indent="-285750">
              <a:buFontTx/>
              <a:buChar char="-"/>
            </a:pPr>
            <a:r>
              <a:rPr lang="en-US" sz="2200" dirty="0"/>
              <a:t>CXR PCP features: fine reticular interstitial pattern (often perihilar), small pneumatoceles, sub-pleural blebs</a:t>
            </a:r>
          </a:p>
          <a:p>
            <a:pPr marL="285750" indent="-285750">
              <a:buFontTx/>
              <a:buChar char="-"/>
            </a:pPr>
            <a:r>
              <a:rPr lang="en-US" sz="2200" dirty="0"/>
              <a:t>High resolution computed tomography (HRCT): more sensitive, may be used to exclude PCP in patients with clinical suspicion for PCP but normal/ inconclusive CXR</a:t>
            </a:r>
          </a:p>
          <a:p>
            <a:pPr marL="285750" indent="-285750">
              <a:buFontTx/>
              <a:buChar char="-"/>
            </a:pPr>
            <a:r>
              <a:rPr lang="en-US" sz="2200" dirty="0"/>
              <a:t>Typical HRCT PCP features include perihilar/mid-zone ground-glass pattern, reticular opacities, septal thickening, pneumatoceles</a:t>
            </a:r>
          </a:p>
          <a:p>
            <a:pPr marL="285750" indent="-285750">
              <a:buFontTx/>
              <a:buChar char="-"/>
            </a:pPr>
            <a:r>
              <a:rPr lang="en-US" sz="2200" dirty="0"/>
              <a:t>Atypical HRCT features (more common with prophylaxis): consolidation, nodules, cavities, pleural effusions, lymphadenpathy</a:t>
            </a:r>
          </a:p>
          <a:p>
            <a:pPr marL="285750" indent="-285750">
              <a:buFontTx/>
              <a:buChar char="-"/>
            </a:pPr>
            <a:r>
              <a:rPr lang="en-US" sz="2200" dirty="0"/>
              <a:t>Upper-lobe cystic disease - patients on nebulised pentamadine prophylaxis</a:t>
            </a:r>
          </a:p>
          <a:p>
            <a:endParaRPr lang="en-US" sz="2200" dirty="0"/>
          </a:p>
        </p:txBody>
      </p:sp>
    </p:spTree>
    <p:extLst>
      <p:ext uri="{BB962C8B-B14F-4D97-AF65-F5344CB8AC3E}">
        <p14:creationId xmlns:p14="http://schemas.microsoft.com/office/powerpoint/2010/main" val="278472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l"/>
            <a:r>
              <a:rPr lang="en-US" sz="3200" dirty="0">
                <a:solidFill>
                  <a:srgbClr val="000000"/>
                </a:solidFill>
                <a:latin typeface="+mj-lt"/>
              </a:rPr>
              <a:t>You suspect PCP. What tests might be helpful in making the diagnosis?</a:t>
            </a:r>
          </a:p>
        </p:txBody>
      </p:sp>
      <p:sp>
        <p:nvSpPr>
          <p:cNvPr id="3" name="Content Placeholder 2"/>
          <p:cNvSpPr>
            <a:spLocks noGrp="1"/>
          </p:cNvSpPr>
          <p:nvPr>
            <p:ph idx="1"/>
          </p:nvPr>
        </p:nvSpPr>
        <p:spPr>
          <a:xfrm>
            <a:off x="457200" y="2103437"/>
            <a:ext cx="8686800" cy="4525963"/>
          </a:xfrm>
        </p:spPr>
        <p:txBody>
          <a:bodyPr/>
          <a:lstStyle/>
          <a:p>
            <a:pPr marL="514350" indent="-514350">
              <a:buFont typeface="+mj-lt"/>
              <a:buAutoNum type="alphaUcPeriod"/>
            </a:pPr>
            <a:r>
              <a:rPr lang="en-US" dirty="0">
                <a:solidFill>
                  <a:srgbClr val="000000"/>
                </a:solidFill>
                <a:latin typeface="+mj-lt"/>
              </a:rPr>
              <a:t> sputum culture</a:t>
            </a:r>
          </a:p>
          <a:p>
            <a:pPr marL="514350" indent="-514350">
              <a:buFont typeface="+mj-lt"/>
              <a:buAutoNum type="alphaUcPeriod"/>
            </a:pPr>
            <a:r>
              <a:rPr lang="en-US" dirty="0">
                <a:solidFill>
                  <a:srgbClr val="000000"/>
                </a:solidFill>
                <a:latin typeface="+mj-lt"/>
              </a:rPr>
              <a:t> lung biopsy</a:t>
            </a:r>
          </a:p>
          <a:p>
            <a:pPr marL="0" indent="0">
              <a:buNone/>
            </a:pPr>
            <a:r>
              <a:rPr lang="en-US" dirty="0">
                <a:solidFill>
                  <a:srgbClr val="000000"/>
                </a:solidFill>
                <a:latin typeface="+mj-lt"/>
              </a:rPr>
              <a:t>       β-d-glucan</a:t>
            </a:r>
          </a:p>
          <a:p>
            <a:pPr marL="0" indent="0">
              <a:buNone/>
            </a:pPr>
            <a:r>
              <a:rPr lang="en-US" dirty="0">
                <a:solidFill>
                  <a:srgbClr val="000000"/>
                </a:solidFill>
                <a:latin typeface="+mj-lt"/>
              </a:rPr>
              <a:t>       </a:t>
            </a:r>
            <a:r>
              <a:rPr lang="en-US" i="1" dirty="0">
                <a:solidFill>
                  <a:srgbClr val="000000"/>
                </a:solidFill>
                <a:latin typeface="+mj-lt"/>
              </a:rPr>
              <a:t>Pneumocystis jirovecii</a:t>
            </a:r>
            <a:r>
              <a:rPr lang="en-US" dirty="0">
                <a:solidFill>
                  <a:srgbClr val="000000"/>
                </a:solidFill>
                <a:latin typeface="+mj-lt"/>
              </a:rPr>
              <a:t> PCR on BAL fluid</a:t>
            </a:r>
          </a:p>
          <a:p>
            <a:pPr marL="514350" indent="-514350">
              <a:buFont typeface="+mj-lt"/>
              <a:buAutoNum type="alphaUcPeriod"/>
            </a:pPr>
            <a:r>
              <a:rPr lang="en-US" dirty="0">
                <a:solidFill>
                  <a:srgbClr val="000000"/>
                </a:solidFill>
                <a:latin typeface="+mj-lt"/>
              </a:rPr>
              <a:t> Special stains on BAL fluid</a:t>
            </a:r>
          </a:p>
          <a:p>
            <a:pPr marL="514350" indent="-514350">
              <a:buFont typeface="+mj-lt"/>
              <a:buAutoNum type="alphaUcPeriod"/>
            </a:pPr>
            <a:r>
              <a:rPr lang="en-US" dirty="0">
                <a:solidFill>
                  <a:srgbClr val="000000"/>
                </a:solidFill>
                <a:latin typeface="+mj-lt"/>
              </a:rPr>
              <a:t> </a:t>
            </a:r>
            <a:r>
              <a:rPr lang="en-US" sz="2400" i="1" dirty="0">
                <a:solidFill>
                  <a:srgbClr val="000000"/>
                </a:solidFill>
                <a:latin typeface="+mj-lt"/>
              </a:rPr>
              <a:t>Pneumocystis jirovecii </a:t>
            </a:r>
            <a:r>
              <a:rPr lang="en-US" sz="2400" dirty="0">
                <a:solidFill>
                  <a:srgbClr val="000000"/>
                </a:solidFill>
                <a:latin typeface="+mj-lt"/>
              </a:rPr>
              <a:t>PCR from nasopharyngeal swab/wash</a:t>
            </a:r>
          </a:p>
          <a:p>
            <a:pPr marL="514350" indent="-514350">
              <a:buFont typeface="+mj-lt"/>
              <a:buAutoNum type="alphaUcPeriod"/>
            </a:pPr>
            <a:endParaRPr lang="en-US" dirty="0"/>
          </a:p>
        </p:txBody>
      </p:sp>
      <p:pic>
        <p:nvPicPr>
          <p:cNvPr id="5" name="Picture 2">
            <a:hlinkClick r:id="rId3"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54441" y="2179637"/>
            <a:ext cx="602770" cy="442810"/>
          </a:xfrm>
          <a:prstGeom prst="rect">
            <a:avLst/>
          </a:prstGeom>
          <a:solidFill>
            <a:srgbClr val="06E04F"/>
          </a:solidFill>
          <a:ln>
            <a:noFill/>
          </a:ln>
          <a:effectLst/>
        </p:spPr>
      </p:pic>
      <p:pic>
        <p:nvPicPr>
          <p:cNvPr id="7" name="Picture 2">
            <a:hlinkClick r:id="rId5"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66921" y="2774847"/>
            <a:ext cx="602770" cy="442810"/>
          </a:xfrm>
          <a:prstGeom prst="rect">
            <a:avLst/>
          </a:prstGeom>
          <a:solidFill>
            <a:srgbClr val="06E04F"/>
          </a:solidFill>
          <a:ln>
            <a:noFill/>
          </a:ln>
          <a:effectLst/>
        </p:spPr>
      </p:pic>
      <p:pic>
        <p:nvPicPr>
          <p:cNvPr id="8" name="Picture 2">
            <a:hlinkClick r:id="rId6"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54441" y="3856037"/>
            <a:ext cx="602770" cy="442810"/>
          </a:xfrm>
          <a:prstGeom prst="rect">
            <a:avLst/>
          </a:prstGeom>
          <a:solidFill>
            <a:srgbClr val="06E04F"/>
          </a:solidFill>
          <a:ln>
            <a:noFill/>
          </a:ln>
          <a:effectLst/>
        </p:spPr>
      </p:pic>
      <p:pic>
        <p:nvPicPr>
          <p:cNvPr id="9" name="Picture 2">
            <a:hlinkClick r:id="rId7"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54441" y="4480027"/>
            <a:ext cx="602770" cy="442810"/>
          </a:xfrm>
          <a:prstGeom prst="rect">
            <a:avLst/>
          </a:prstGeom>
          <a:solidFill>
            <a:srgbClr val="06E04F"/>
          </a:solidFill>
          <a:ln>
            <a:noFill/>
          </a:ln>
          <a:effectLst/>
        </p:spPr>
      </p:pic>
      <p:pic>
        <p:nvPicPr>
          <p:cNvPr id="10" name="Picture 2">
            <a:hlinkClick r:id="rId8"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54441" y="5165827"/>
            <a:ext cx="602770" cy="442810"/>
          </a:xfrm>
          <a:prstGeom prst="rect">
            <a:avLst/>
          </a:prstGeom>
          <a:solidFill>
            <a:srgbClr val="06E04F"/>
          </a:solidFill>
          <a:ln>
            <a:noFill/>
          </a:ln>
          <a:effectLst/>
        </p:spPr>
      </p:pic>
      <p:pic>
        <p:nvPicPr>
          <p:cNvPr id="13" name="Picture 2">
            <a:hlinkClick r:id="rId9"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57200" y="3322637"/>
            <a:ext cx="602770" cy="442810"/>
          </a:xfrm>
          <a:prstGeom prst="rect">
            <a:avLst/>
          </a:prstGeom>
          <a:solidFill>
            <a:srgbClr val="06E04F"/>
          </a:solidFill>
          <a:ln>
            <a:noFill/>
          </a:ln>
          <a:effectLst/>
        </p:spPr>
      </p:pic>
    </p:spTree>
    <p:extLst>
      <p:ext uri="{BB962C8B-B14F-4D97-AF65-F5344CB8AC3E}">
        <p14:creationId xmlns:p14="http://schemas.microsoft.com/office/powerpoint/2010/main" val="2782880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6E04F"/>
                </a:solidFill>
              </a:rPr>
              <a:t>Sputum culture</a:t>
            </a:r>
          </a:p>
        </p:txBody>
      </p:sp>
      <p:sp>
        <p:nvSpPr>
          <p:cNvPr id="3" name="Content Placeholder 2"/>
          <p:cNvSpPr>
            <a:spLocks noGrp="1"/>
          </p:cNvSpPr>
          <p:nvPr>
            <p:ph idx="1"/>
          </p:nvPr>
        </p:nvSpPr>
        <p:spPr>
          <a:xfrm>
            <a:off x="533400" y="1295400"/>
            <a:ext cx="8229600" cy="4678363"/>
          </a:xfrm>
        </p:spPr>
        <p:txBody>
          <a:bodyPr>
            <a:normAutofit/>
          </a:bodyPr>
          <a:lstStyle/>
          <a:p>
            <a:pPr marL="0" indent="0">
              <a:buNone/>
            </a:pPr>
            <a:r>
              <a:rPr lang="en-US" sz="2600" dirty="0">
                <a:solidFill>
                  <a:srgbClr val="000000"/>
                </a:solidFill>
                <a:latin typeface="+mj-lt"/>
              </a:rPr>
              <a:t>Standard clinical sputum culture methods will not identify </a:t>
            </a:r>
            <a:r>
              <a:rPr lang="en-US" sz="2600" i="1" dirty="0">
                <a:solidFill>
                  <a:srgbClr val="000000"/>
                </a:solidFill>
                <a:latin typeface="+mj-lt"/>
              </a:rPr>
              <a:t>Pneumocystis jirovecii</a:t>
            </a:r>
            <a:r>
              <a:rPr lang="en-US" sz="2600" dirty="0">
                <a:solidFill>
                  <a:srgbClr val="000000"/>
                </a:solidFill>
                <a:latin typeface="+mj-lt"/>
              </a:rPr>
              <a:t>. However, induced sputum (with nebulised saline) may provide good samples from older children for </a:t>
            </a:r>
            <a:r>
              <a:rPr lang="en-US" sz="2600" i="1" dirty="0">
                <a:solidFill>
                  <a:srgbClr val="000000"/>
                </a:solidFill>
                <a:latin typeface="+mj-lt"/>
              </a:rPr>
              <a:t>Pneumocystis </a:t>
            </a:r>
            <a:r>
              <a:rPr lang="en-US" sz="2600" dirty="0">
                <a:solidFill>
                  <a:srgbClr val="000000"/>
                </a:solidFill>
                <a:latin typeface="+mj-lt"/>
              </a:rPr>
              <a:t>identification by non-culture techniques. Sensitivity of induced sputum for diagnosis of PCP is less in non-HIV patients, and more invasive testing (usually bronchoalveolar lavage, BAL) is often required.</a:t>
            </a:r>
          </a:p>
          <a:p>
            <a:pPr marL="0" indent="0">
              <a:buNone/>
            </a:pPr>
            <a:endParaRPr lang="en-US" sz="800" dirty="0">
              <a:solidFill>
                <a:srgbClr val="000000"/>
              </a:solidFill>
              <a:latin typeface="+mj-lt"/>
            </a:endParaRPr>
          </a:p>
          <a:p>
            <a:pPr marL="0" indent="0">
              <a:buNone/>
            </a:pPr>
            <a:r>
              <a:rPr lang="en-US" sz="1600" dirty="0">
                <a:solidFill>
                  <a:srgbClr val="000000"/>
                </a:solidFill>
                <a:latin typeface="+mj-lt"/>
              </a:rPr>
              <a:t>(</a:t>
            </a:r>
            <a:r>
              <a:rPr lang="en-US" sz="1600" dirty="0">
                <a:solidFill>
                  <a:srgbClr val="000000"/>
                </a:solidFill>
                <a:latin typeface="+mj-lt"/>
                <a:hlinkClick r:id="rId2"/>
              </a:rPr>
              <a:t>Das et al. J Trop Pediatr. 2014 Jun;60(3)</a:t>
            </a:r>
            <a:r>
              <a:rPr lang="en-US" sz="1600" dirty="0">
                <a:solidFill>
                  <a:srgbClr val="000000"/>
                </a:solidFill>
                <a:latin typeface="+mj-lt"/>
              </a:rPr>
              <a:t>)</a:t>
            </a:r>
          </a:p>
        </p:txBody>
      </p:sp>
      <p:pic>
        <p:nvPicPr>
          <p:cNvPr id="4"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96101" y="5260877"/>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251812" y="6135469"/>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6" name="TextBox 5"/>
          <p:cNvSpPr txBox="1"/>
          <p:nvPr/>
        </p:nvSpPr>
        <p:spPr>
          <a:xfrm>
            <a:off x="1295400" y="6135469"/>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2050"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81200" y="5243687"/>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632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6E04F"/>
                </a:solidFill>
              </a:rPr>
              <a:t>Lung biopsy</a:t>
            </a:r>
          </a:p>
        </p:txBody>
      </p:sp>
      <p:sp>
        <p:nvSpPr>
          <p:cNvPr id="3" name="Content Placeholder 2"/>
          <p:cNvSpPr>
            <a:spLocks noGrp="1"/>
          </p:cNvSpPr>
          <p:nvPr>
            <p:ph idx="1"/>
          </p:nvPr>
        </p:nvSpPr>
        <p:spPr>
          <a:xfrm>
            <a:off x="533400" y="1447800"/>
            <a:ext cx="8229600" cy="4525963"/>
          </a:xfrm>
        </p:spPr>
        <p:txBody>
          <a:bodyPr>
            <a:normAutofit/>
          </a:bodyPr>
          <a:lstStyle/>
          <a:p>
            <a:pPr marL="0" indent="0">
              <a:buNone/>
            </a:pPr>
            <a:r>
              <a:rPr lang="en-US" sz="2800" dirty="0">
                <a:solidFill>
                  <a:srgbClr val="000000"/>
                </a:solidFill>
                <a:latin typeface="+mj-lt"/>
              </a:rPr>
              <a:t>Historically, percutaneous and/or open lung biopsy were the definitive diagnostic tests for PCP, with demonstration of characteristic histopathology (including stains). With the development of less invasive diagnostic techniques with acceptable sensitivity and specificity, biopsy is rarely required now, though it may identify some atypical cases.</a:t>
            </a:r>
          </a:p>
          <a:p>
            <a:pPr marL="0" indent="0">
              <a:buNone/>
            </a:pPr>
            <a:endParaRPr lang="en-US" sz="2400" dirty="0">
              <a:solidFill>
                <a:srgbClr val="000000"/>
              </a:solidFill>
              <a:latin typeface="+mj-lt"/>
            </a:endParaRPr>
          </a:p>
        </p:txBody>
      </p:sp>
      <p:pic>
        <p:nvPicPr>
          <p:cNvPr id="8"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96101" y="5260877"/>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6251812" y="6135469"/>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0" name="TextBox 9"/>
          <p:cNvSpPr txBox="1"/>
          <p:nvPr/>
        </p:nvSpPr>
        <p:spPr>
          <a:xfrm>
            <a:off x="1295400" y="6135469"/>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1"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81200" y="5243687"/>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302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6000" dirty="0">
                <a:solidFill>
                  <a:srgbClr val="06E04F"/>
                </a:solidFill>
              </a:rPr>
              <a:t>β-d-glucan</a:t>
            </a:r>
          </a:p>
        </p:txBody>
      </p:sp>
      <p:sp>
        <p:nvSpPr>
          <p:cNvPr id="3" name="Content Placeholder 2"/>
          <p:cNvSpPr>
            <a:spLocks noGrp="1"/>
          </p:cNvSpPr>
          <p:nvPr>
            <p:ph idx="1"/>
          </p:nvPr>
        </p:nvSpPr>
        <p:spPr>
          <a:xfrm>
            <a:off x="533400" y="1447800"/>
            <a:ext cx="8229600" cy="5105400"/>
          </a:xfrm>
        </p:spPr>
        <p:txBody>
          <a:bodyPr>
            <a:normAutofit/>
          </a:bodyPr>
          <a:lstStyle/>
          <a:p>
            <a:pPr marL="0" indent="0">
              <a:buNone/>
            </a:pPr>
            <a:r>
              <a:rPr lang="de-DE" sz="2200" dirty="0">
                <a:solidFill>
                  <a:srgbClr val="000000"/>
                </a:solidFill>
                <a:latin typeface="+mj-lt"/>
              </a:rPr>
              <a:t>(1,3) ß-d-glucan (BG) is a component of the </a:t>
            </a:r>
            <a:r>
              <a:rPr lang="de-DE" sz="2200" i="1" dirty="0">
                <a:solidFill>
                  <a:srgbClr val="000000"/>
                </a:solidFill>
                <a:latin typeface="+mj-lt"/>
              </a:rPr>
              <a:t>Pneumocystis </a:t>
            </a:r>
            <a:r>
              <a:rPr lang="de-DE" sz="2200" dirty="0" smtClean="0">
                <a:solidFill>
                  <a:srgbClr val="000000"/>
                </a:solidFill>
                <a:latin typeface="+mj-lt"/>
              </a:rPr>
              <a:t>cell wall. </a:t>
            </a:r>
            <a:r>
              <a:rPr lang="de-DE" sz="2200" dirty="0" err="1">
                <a:solidFill>
                  <a:srgbClr val="000000"/>
                </a:solidFill>
                <a:latin typeface="+mj-lt"/>
              </a:rPr>
              <a:t>Detection</a:t>
            </a:r>
            <a:r>
              <a:rPr lang="de-DE" sz="2200" dirty="0">
                <a:solidFill>
                  <a:srgbClr val="000000"/>
                </a:solidFill>
                <a:latin typeface="+mj-lt"/>
              </a:rPr>
              <a:t> </a:t>
            </a:r>
            <a:r>
              <a:rPr lang="de-DE" sz="2200" dirty="0" err="1">
                <a:solidFill>
                  <a:srgbClr val="000000"/>
                </a:solidFill>
                <a:latin typeface="+mj-lt"/>
              </a:rPr>
              <a:t>and</a:t>
            </a:r>
            <a:r>
              <a:rPr lang="de-DE" sz="2200" dirty="0">
                <a:solidFill>
                  <a:srgbClr val="000000"/>
                </a:solidFill>
                <a:latin typeface="+mj-lt"/>
              </a:rPr>
              <a:t> </a:t>
            </a:r>
            <a:r>
              <a:rPr lang="de-DE" sz="2200" dirty="0" err="1">
                <a:solidFill>
                  <a:srgbClr val="000000"/>
                </a:solidFill>
                <a:latin typeface="+mj-lt"/>
              </a:rPr>
              <a:t>quantitation</a:t>
            </a:r>
            <a:r>
              <a:rPr lang="de-DE" sz="2200" dirty="0">
                <a:solidFill>
                  <a:srgbClr val="000000"/>
                </a:solidFill>
                <a:latin typeface="+mj-lt"/>
              </a:rPr>
              <a:t> </a:t>
            </a:r>
            <a:r>
              <a:rPr lang="de-DE" sz="2200" dirty="0" err="1">
                <a:solidFill>
                  <a:srgbClr val="000000"/>
                </a:solidFill>
                <a:latin typeface="+mj-lt"/>
              </a:rPr>
              <a:t>of</a:t>
            </a:r>
            <a:r>
              <a:rPr lang="de-DE" sz="2200" dirty="0">
                <a:solidFill>
                  <a:srgbClr val="000000"/>
                </a:solidFill>
                <a:latin typeface="+mj-lt"/>
              </a:rPr>
              <a:t> BG in </a:t>
            </a:r>
            <a:r>
              <a:rPr lang="de-DE" sz="2200" dirty="0" err="1">
                <a:solidFill>
                  <a:srgbClr val="000000"/>
                </a:solidFill>
                <a:latin typeface="+mj-lt"/>
              </a:rPr>
              <a:t>serum</a:t>
            </a:r>
            <a:r>
              <a:rPr lang="de-DE" sz="2200" dirty="0">
                <a:solidFill>
                  <a:srgbClr val="000000"/>
                </a:solidFill>
                <a:latin typeface="+mj-lt"/>
              </a:rPr>
              <a:t> </a:t>
            </a:r>
            <a:r>
              <a:rPr lang="de-DE" sz="2200" dirty="0" err="1">
                <a:solidFill>
                  <a:srgbClr val="000000"/>
                </a:solidFill>
                <a:latin typeface="+mj-lt"/>
              </a:rPr>
              <a:t>and</a:t>
            </a:r>
            <a:r>
              <a:rPr lang="de-DE" sz="2200" dirty="0">
                <a:solidFill>
                  <a:srgbClr val="000000"/>
                </a:solidFill>
                <a:latin typeface="+mj-lt"/>
              </a:rPr>
              <a:t> BAL fluid </a:t>
            </a:r>
            <a:r>
              <a:rPr lang="de-DE" sz="2200" dirty="0" err="1">
                <a:solidFill>
                  <a:srgbClr val="000000"/>
                </a:solidFill>
                <a:latin typeface="+mj-lt"/>
              </a:rPr>
              <a:t>may</a:t>
            </a:r>
            <a:r>
              <a:rPr lang="de-DE" sz="2200" dirty="0">
                <a:solidFill>
                  <a:srgbClr val="000000"/>
                </a:solidFill>
                <a:latin typeface="+mj-lt"/>
              </a:rPr>
              <a:t> </a:t>
            </a:r>
            <a:r>
              <a:rPr lang="de-DE" sz="2200" dirty="0" err="1">
                <a:solidFill>
                  <a:srgbClr val="000000"/>
                </a:solidFill>
                <a:latin typeface="+mj-lt"/>
              </a:rPr>
              <a:t>help</a:t>
            </a:r>
            <a:r>
              <a:rPr lang="de-DE" sz="2200" dirty="0">
                <a:solidFill>
                  <a:srgbClr val="000000"/>
                </a:solidFill>
                <a:latin typeface="+mj-lt"/>
              </a:rPr>
              <a:t> </a:t>
            </a:r>
            <a:r>
              <a:rPr lang="de-DE" sz="2200" dirty="0" err="1">
                <a:solidFill>
                  <a:srgbClr val="000000"/>
                </a:solidFill>
                <a:latin typeface="+mj-lt"/>
              </a:rPr>
              <a:t>to</a:t>
            </a:r>
            <a:r>
              <a:rPr lang="de-DE" sz="2200" dirty="0">
                <a:solidFill>
                  <a:srgbClr val="000000"/>
                </a:solidFill>
                <a:latin typeface="+mj-lt"/>
              </a:rPr>
              <a:t> </a:t>
            </a:r>
            <a:r>
              <a:rPr lang="de-DE" sz="2200" dirty="0" err="1">
                <a:solidFill>
                  <a:srgbClr val="000000"/>
                </a:solidFill>
                <a:latin typeface="+mj-lt"/>
              </a:rPr>
              <a:t>distinguish</a:t>
            </a:r>
            <a:r>
              <a:rPr lang="de-DE" sz="2200" dirty="0">
                <a:solidFill>
                  <a:srgbClr val="000000"/>
                </a:solidFill>
                <a:latin typeface="+mj-lt"/>
              </a:rPr>
              <a:t> </a:t>
            </a:r>
            <a:r>
              <a:rPr lang="de-DE" sz="2200" dirty="0" err="1">
                <a:solidFill>
                  <a:srgbClr val="000000"/>
                </a:solidFill>
                <a:latin typeface="+mj-lt"/>
              </a:rPr>
              <a:t>colonization</a:t>
            </a:r>
            <a:r>
              <a:rPr lang="de-DE" sz="2200" dirty="0">
                <a:solidFill>
                  <a:srgbClr val="000000"/>
                </a:solidFill>
                <a:latin typeface="+mj-lt"/>
              </a:rPr>
              <a:t> </a:t>
            </a:r>
            <a:r>
              <a:rPr lang="de-DE" sz="2200" dirty="0" err="1">
                <a:solidFill>
                  <a:srgbClr val="000000"/>
                </a:solidFill>
                <a:latin typeface="+mj-lt"/>
              </a:rPr>
              <a:t>from</a:t>
            </a:r>
            <a:r>
              <a:rPr lang="de-DE" sz="2200" dirty="0">
                <a:solidFill>
                  <a:srgbClr val="000000"/>
                </a:solidFill>
                <a:latin typeface="+mj-lt"/>
              </a:rPr>
              <a:t> PCP (diagnosis), </a:t>
            </a:r>
            <a:r>
              <a:rPr lang="de-DE" sz="2200" dirty="0" err="1">
                <a:solidFill>
                  <a:srgbClr val="000000"/>
                </a:solidFill>
                <a:latin typeface="+mj-lt"/>
              </a:rPr>
              <a:t>have</a:t>
            </a:r>
            <a:r>
              <a:rPr lang="de-DE" sz="2200" dirty="0">
                <a:solidFill>
                  <a:srgbClr val="000000"/>
                </a:solidFill>
                <a:latin typeface="+mj-lt"/>
              </a:rPr>
              <a:t> </a:t>
            </a:r>
            <a:r>
              <a:rPr lang="de-DE" sz="2200" dirty="0" err="1">
                <a:solidFill>
                  <a:srgbClr val="000000"/>
                </a:solidFill>
                <a:latin typeface="+mj-lt"/>
              </a:rPr>
              <a:t>prognostic</a:t>
            </a:r>
            <a:r>
              <a:rPr lang="de-DE" sz="2200" dirty="0">
                <a:solidFill>
                  <a:srgbClr val="000000"/>
                </a:solidFill>
                <a:latin typeface="+mj-lt"/>
              </a:rPr>
              <a:t> </a:t>
            </a:r>
            <a:r>
              <a:rPr lang="de-DE" sz="2200" dirty="0" err="1">
                <a:solidFill>
                  <a:srgbClr val="000000"/>
                </a:solidFill>
                <a:latin typeface="+mj-lt"/>
              </a:rPr>
              <a:t>significance</a:t>
            </a:r>
            <a:r>
              <a:rPr lang="de-DE" sz="2200" dirty="0">
                <a:solidFill>
                  <a:srgbClr val="000000"/>
                </a:solidFill>
                <a:latin typeface="+mj-lt"/>
              </a:rPr>
              <a:t> </a:t>
            </a:r>
            <a:r>
              <a:rPr lang="de-DE" sz="2200" dirty="0" err="1">
                <a:solidFill>
                  <a:srgbClr val="000000"/>
                </a:solidFill>
                <a:latin typeface="+mj-lt"/>
              </a:rPr>
              <a:t>and</a:t>
            </a:r>
            <a:r>
              <a:rPr lang="de-DE" sz="2200" dirty="0">
                <a:solidFill>
                  <a:srgbClr val="000000"/>
                </a:solidFill>
                <a:latin typeface="+mj-lt"/>
              </a:rPr>
              <a:t> </a:t>
            </a:r>
            <a:r>
              <a:rPr lang="en-AU" sz="2200" dirty="0">
                <a:solidFill>
                  <a:srgbClr val="000000"/>
                </a:solidFill>
                <a:latin typeface="+mj-lt"/>
              </a:rPr>
              <a:t>be used to monitor response to therapy. BG has very good sensivity and negative predictive value. However, because other fungi also have BG in their </a:t>
            </a:r>
            <a:r>
              <a:rPr lang="en-AU" sz="2200" dirty="0" smtClean="0">
                <a:solidFill>
                  <a:srgbClr val="000000"/>
                </a:solidFill>
                <a:latin typeface="+mj-lt"/>
              </a:rPr>
              <a:t>cell wall, </a:t>
            </a:r>
            <a:r>
              <a:rPr lang="en-AU" sz="2200" dirty="0">
                <a:solidFill>
                  <a:srgbClr val="000000"/>
                </a:solidFill>
                <a:latin typeface="+mj-lt"/>
              </a:rPr>
              <a:t>specificity and positive predictive value is not as good. Lactate dehydrogenase (LDH) is another serum biomarker explored for diagnosis of PCP, but has even lower specificity.</a:t>
            </a:r>
          </a:p>
          <a:p>
            <a:pPr marL="0" indent="0">
              <a:buNone/>
            </a:pPr>
            <a:endParaRPr lang="en-US" sz="800" dirty="0">
              <a:solidFill>
                <a:srgbClr val="000000"/>
              </a:solidFill>
              <a:latin typeface="+mj-lt"/>
            </a:endParaRPr>
          </a:p>
          <a:p>
            <a:pPr marL="0" indent="0">
              <a:buNone/>
            </a:pPr>
            <a:r>
              <a:rPr lang="en-US" sz="1400" dirty="0">
                <a:solidFill>
                  <a:srgbClr val="000000"/>
                </a:solidFill>
                <a:latin typeface="+mj-lt"/>
              </a:rPr>
              <a:t>(</a:t>
            </a:r>
            <a:r>
              <a:rPr lang="en-US" sz="1400" dirty="0">
                <a:solidFill>
                  <a:srgbClr val="000000"/>
                </a:solidFill>
                <a:latin typeface="+mj-lt"/>
                <a:hlinkClick r:id="rId2"/>
              </a:rPr>
              <a:t>Damiani et al. J Mycol Med. 2015 Mar;25(1) </a:t>
            </a:r>
            <a:r>
              <a:rPr lang="en-US" sz="1400" dirty="0">
                <a:solidFill>
                  <a:srgbClr val="000000"/>
                </a:solidFill>
                <a:latin typeface="+mj-lt"/>
              </a:rPr>
              <a:t>&amp; </a:t>
            </a:r>
            <a:r>
              <a:rPr lang="en-US" sz="1400" dirty="0">
                <a:solidFill>
                  <a:srgbClr val="000000"/>
                </a:solidFill>
                <a:latin typeface="+mj-lt"/>
                <a:hlinkClick r:id="rId3"/>
              </a:rPr>
              <a:t>Karageorgopoulos et al. Clin Microbiol Infect. 2013 Jan;19(1)</a:t>
            </a:r>
            <a:r>
              <a:rPr lang="en-US" sz="1400" dirty="0">
                <a:solidFill>
                  <a:srgbClr val="000000"/>
                </a:solidFill>
                <a:latin typeface="+mj-lt"/>
              </a:rPr>
              <a:t>)</a:t>
            </a:r>
          </a:p>
        </p:txBody>
      </p:sp>
      <p:pic>
        <p:nvPicPr>
          <p:cNvPr id="8"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896101" y="5260877"/>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6251812" y="6135469"/>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0" name="TextBox 9"/>
          <p:cNvSpPr txBox="1"/>
          <p:nvPr/>
        </p:nvSpPr>
        <p:spPr>
          <a:xfrm>
            <a:off x="1295400" y="6135469"/>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1" name="Picture 2">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981200" y="5243687"/>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664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6E04F"/>
                </a:solidFill>
              </a:rPr>
              <a:t>PCR on BAL fluid</a:t>
            </a:r>
          </a:p>
        </p:txBody>
      </p:sp>
      <p:sp>
        <p:nvSpPr>
          <p:cNvPr id="3" name="Content Placeholder 2"/>
          <p:cNvSpPr>
            <a:spLocks noGrp="1"/>
          </p:cNvSpPr>
          <p:nvPr>
            <p:ph idx="1"/>
          </p:nvPr>
        </p:nvSpPr>
        <p:spPr>
          <a:xfrm>
            <a:off x="228600" y="1219200"/>
            <a:ext cx="8763000" cy="4525963"/>
          </a:xfrm>
        </p:spPr>
        <p:txBody>
          <a:bodyPr>
            <a:normAutofit/>
          </a:bodyPr>
          <a:lstStyle/>
          <a:p>
            <a:pPr marL="0" indent="0">
              <a:buNone/>
            </a:pPr>
            <a:r>
              <a:rPr lang="en-US" sz="2800" dirty="0">
                <a:solidFill>
                  <a:srgbClr val="000000"/>
                </a:solidFill>
                <a:latin typeface="+mj-lt"/>
              </a:rPr>
              <a:t>Molecular techniques using PCR targeting </a:t>
            </a:r>
            <a:r>
              <a:rPr lang="en-US" sz="2800" i="1" dirty="0">
                <a:solidFill>
                  <a:srgbClr val="000000"/>
                </a:solidFill>
                <a:latin typeface="+mj-lt"/>
              </a:rPr>
              <a:t>P. jirovecii-</a:t>
            </a:r>
            <a:r>
              <a:rPr lang="en-US" sz="2800" dirty="0">
                <a:solidFill>
                  <a:srgbClr val="000000"/>
                </a:solidFill>
                <a:latin typeface="+mj-lt"/>
              </a:rPr>
              <a:t>specific genes have been developed which have very high sensitivity. Efforts have focused on increasing specificity for PCP diagnosis using quantitative PCR to distinguish disease from colonization.  Another approach to this problem has been the use of algorithms combining multiple diagnostic modes such as PCR and biomarkers including ß-d-glucan, sometimes with clinical and radiological criteria also.  </a:t>
            </a:r>
          </a:p>
        </p:txBody>
      </p:sp>
      <p:pic>
        <p:nvPicPr>
          <p:cNvPr id="8"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96101" y="5260877"/>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6251812" y="6135469"/>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0" name="TextBox 9"/>
          <p:cNvSpPr txBox="1"/>
          <p:nvPr/>
        </p:nvSpPr>
        <p:spPr>
          <a:xfrm>
            <a:off x="1295400" y="6135469"/>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1"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81200" y="5243687"/>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633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6E04F"/>
                </a:solidFill>
              </a:rPr>
              <a:t>Special stains on BAL fluid</a:t>
            </a:r>
          </a:p>
        </p:txBody>
      </p:sp>
      <p:sp>
        <p:nvSpPr>
          <p:cNvPr id="3" name="Content Placeholder 2"/>
          <p:cNvSpPr>
            <a:spLocks noGrp="1"/>
          </p:cNvSpPr>
          <p:nvPr>
            <p:ph idx="1"/>
          </p:nvPr>
        </p:nvSpPr>
        <p:spPr>
          <a:xfrm>
            <a:off x="228600" y="1311132"/>
            <a:ext cx="8915400" cy="5199180"/>
          </a:xfrm>
        </p:spPr>
        <p:txBody>
          <a:bodyPr>
            <a:normAutofit/>
          </a:bodyPr>
          <a:lstStyle/>
          <a:p>
            <a:pPr marL="0" indent="0">
              <a:buNone/>
            </a:pPr>
            <a:r>
              <a:rPr lang="en-US" dirty="0">
                <a:solidFill>
                  <a:schemeClr val="tx1"/>
                </a:solidFill>
                <a:latin typeface="+mj-lt"/>
              </a:rPr>
              <a:t>A variety of stains can be used to identify </a:t>
            </a:r>
            <a:r>
              <a:rPr lang="en-US" i="1" dirty="0">
                <a:solidFill>
                  <a:schemeClr val="tx1"/>
                </a:solidFill>
                <a:latin typeface="+mj-lt"/>
              </a:rPr>
              <a:t>Pneumocystis </a:t>
            </a:r>
            <a:r>
              <a:rPr lang="en-US" dirty="0">
                <a:solidFill>
                  <a:schemeClr val="tx1"/>
                </a:solidFill>
                <a:latin typeface="+mj-lt"/>
              </a:rPr>
              <a:t>in BAL fluid and other samples. Direct immunoflourescent antibody staining is very commonly used and has excellent test performance for diagnosis of PCP from BAL fluid. A wide array of other stains can and have been used, with varying strengths and weaknesses for PCP diagnosis, including indirect immunoflourescent assays, calcoflour white, Wright-Giemsa, Gomori methenamine silver (GMS), and toluidine blue.  </a:t>
            </a:r>
          </a:p>
        </p:txBody>
      </p:sp>
      <p:sp>
        <p:nvSpPr>
          <p:cNvPr id="8" name="Action Button: Forward or Next 7">
            <a:hlinkClick r:id="" action="ppaction://hlinkshowjump?jump=nextslide" highlightClick="1"/>
          </p:cNvPr>
          <p:cNvSpPr/>
          <p:nvPr/>
        </p:nvSpPr>
        <p:spPr>
          <a:xfrm>
            <a:off x="8229600" y="6172200"/>
            <a:ext cx="609600" cy="457200"/>
          </a:xfrm>
          <a:prstGeom prst="actionButtonForwardNext">
            <a:avLst/>
          </a:prstGeom>
          <a:solidFill>
            <a:srgbClr val="06E04F"/>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1680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solidFill>
                  <a:srgbClr val="06E04F"/>
                </a:solidFill>
              </a:rPr>
              <a:t>Special stains</a:t>
            </a:r>
          </a:p>
        </p:txBody>
      </p:sp>
      <p:pic>
        <p:nvPicPr>
          <p:cNvPr id="7" name="Picture 6"/>
          <p:cNvPicPr>
            <a:picLocks noChangeAspect="1"/>
          </p:cNvPicPr>
          <p:nvPr/>
        </p:nvPicPr>
        <p:blipFill>
          <a:blip r:embed="rId2"/>
          <a:stretch>
            <a:fillRect/>
          </a:stretch>
        </p:blipFill>
        <p:spPr>
          <a:xfrm>
            <a:off x="414449" y="782156"/>
            <a:ext cx="3233859" cy="2188621"/>
          </a:xfrm>
          <a:prstGeom prst="rect">
            <a:avLst/>
          </a:prstGeom>
        </p:spPr>
      </p:pic>
      <p:sp>
        <p:nvSpPr>
          <p:cNvPr id="8" name="Rectangle 7"/>
          <p:cNvSpPr/>
          <p:nvPr/>
        </p:nvSpPr>
        <p:spPr>
          <a:xfrm>
            <a:off x="414449" y="2915756"/>
            <a:ext cx="3200400" cy="646331"/>
          </a:xfrm>
          <a:prstGeom prst="rect">
            <a:avLst/>
          </a:prstGeom>
        </p:spPr>
        <p:txBody>
          <a:bodyPr wrap="square">
            <a:spAutoFit/>
          </a:bodyPr>
          <a:lstStyle/>
          <a:p>
            <a:r>
              <a:rPr lang="en-US" sz="1200" dirty="0"/>
              <a:t>Cysts of </a:t>
            </a:r>
            <a:r>
              <a:rPr lang="en-US" sz="1200" i="1" dirty="0"/>
              <a:t>P. jirovecii</a:t>
            </a:r>
            <a:r>
              <a:rPr lang="en-US" sz="1200" dirty="0"/>
              <a:t> in smear from bronchoalveolar lavage. Methenamine silver stain. CDC/ Dr. Russell K. Brynes.</a:t>
            </a:r>
          </a:p>
        </p:txBody>
      </p:sp>
      <p:sp>
        <p:nvSpPr>
          <p:cNvPr id="9" name="Rectangle 8"/>
          <p:cNvSpPr/>
          <p:nvPr/>
        </p:nvSpPr>
        <p:spPr>
          <a:xfrm>
            <a:off x="414448" y="778339"/>
            <a:ext cx="3221805" cy="280938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5138849" y="782156"/>
            <a:ext cx="3530600" cy="2320109"/>
          </a:xfrm>
          <a:prstGeom prst="rect">
            <a:avLst/>
          </a:prstGeom>
        </p:spPr>
      </p:pic>
      <p:sp>
        <p:nvSpPr>
          <p:cNvPr id="11" name="Rectangle 10"/>
          <p:cNvSpPr/>
          <p:nvPr/>
        </p:nvSpPr>
        <p:spPr>
          <a:xfrm>
            <a:off x="5165668" y="3063064"/>
            <a:ext cx="3475024" cy="461665"/>
          </a:xfrm>
          <a:prstGeom prst="rect">
            <a:avLst/>
          </a:prstGeom>
        </p:spPr>
        <p:txBody>
          <a:bodyPr wrap="square">
            <a:spAutoFit/>
          </a:bodyPr>
          <a:lstStyle/>
          <a:p>
            <a:r>
              <a:rPr lang="en-US" sz="1200" i="1" dirty="0"/>
              <a:t>P. jirovecii </a:t>
            </a:r>
            <a:r>
              <a:rPr lang="en-US" sz="1200" dirty="0"/>
              <a:t>seen with immunoflourescent microscopy. CDC/ Lois Norman</a:t>
            </a:r>
          </a:p>
        </p:txBody>
      </p:sp>
      <p:sp>
        <p:nvSpPr>
          <p:cNvPr id="13" name="Rectangle 12"/>
          <p:cNvSpPr/>
          <p:nvPr/>
        </p:nvSpPr>
        <p:spPr>
          <a:xfrm>
            <a:off x="5144772" y="788586"/>
            <a:ext cx="3524354" cy="274701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4"/>
          <a:stretch>
            <a:fillRect/>
          </a:stretch>
        </p:blipFill>
        <p:spPr>
          <a:xfrm>
            <a:off x="2910220" y="3809439"/>
            <a:ext cx="3534944" cy="2317914"/>
          </a:xfrm>
          <a:prstGeom prst="rect">
            <a:avLst/>
          </a:prstGeom>
        </p:spPr>
      </p:pic>
      <p:sp>
        <p:nvSpPr>
          <p:cNvPr id="16" name="Rectangle 15"/>
          <p:cNvSpPr/>
          <p:nvPr/>
        </p:nvSpPr>
        <p:spPr>
          <a:xfrm>
            <a:off x="2918573" y="3823261"/>
            <a:ext cx="3524354" cy="274751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2945448" y="6071366"/>
            <a:ext cx="3504990" cy="479259"/>
          </a:xfrm>
          <a:prstGeom prst="rect">
            <a:avLst/>
          </a:prstGeom>
        </p:spPr>
        <p:txBody>
          <a:bodyPr wrap="square">
            <a:spAutoFit/>
          </a:bodyPr>
          <a:lstStyle/>
          <a:p>
            <a:r>
              <a:rPr lang="en-US" sz="1200" dirty="0"/>
              <a:t>Toluidine blue stain of </a:t>
            </a:r>
            <a:r>
              <a:rPr lang="en-US" sz="1200" i="1" dirty="0"/>
              <a:t>P. jirovecii</a:t>
            </a:r>
            <a:r>
              <a:rPr lang="en-US" sz="1200" dirty="0"/>
              <a:t>.. CDC/ Dr. Peter Drotman</a:t>
            </a:r>
          </a:p>
        </p:txBody>
      </p:sp>
      <p:pic>
        <p:nvPicPr>
          <p:cNvPr id="18"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218629" y="5260877"/>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extBox 18"/>
          <p:cNvSpPr txBox="1"/>
          <p:nvPr/>
        </p:nvSpPr>
        <p:spPr>
          <a:xfrm>
            <a:off x="6574340" y="6135469"/>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20" name="TextBox 19"/>
          <p:cNvSpPr txBox="1"/>
          <p:nvPr/>
        </p:nvSpPr>
        <p:spPr>
          <a:xfrm>
            <a:off x="287519" y="6135469"/>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21" name="Picture 2">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973319" y="5243687"/>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005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6E04F"/>
                </a:solidFill>
              </a:rPr>
              <a:t>Nasopharyngeal PCR</a:t>
            </a:r>
          </a:p>
        </p:txBody>
      </p:sp>
      <p:sp>
        <p:nvSpPr>
          <p:cNvPr id="3" name="Content Placeholder 2"/>
          <p:cNvSpPr>
            <a:spLocks noGrp="1"/>
          </p:cNvSpPr>
          <p:nvPr>
            <p:ph idx="1"/>
          </p:nvPr>
        </p:nvSpPr>
        <p:spPr>
          <a:xfrm>
            <a:off x="533400" y="1219200"/>
            <a:ext cx="8229600" cy="4525963"/>
          </a:xfrm>
        </p:spPr>
        <p:txBody>
          <a:bodyPr>
            <a:normAutofit/>
          </a:bodyPr>
          <a:lstStyle/>
          <a:p>
            <a:pPr marL="0" indent="0">
              <a:buNone/>
            </a:pPr>
            <a:r>
              <a:rPr lang="en-US" sz="2400" i="1" dirty="0">
                <a:solidFill>
                  <a:schemeClr val="tx1"/>
                </a:solidFill>
                <a:latin typeface="+mj-lt"/>
              </a:rPr>
              <a:t>P. jirovecii </a:t>
            </a:r>
            <a:r>
              <a:rPr lang="en-US" sz="2400" dirty="0">
                <a:solidFill>
                  <a:schemeClr val="tx1"/>
                </a:solidFill>
                <a:latin typeface="+mj-lt"/>
              </a:rPr>
              <a:t>can be detected (by PCR as well as stains) and quantified (PCR) in oro- and nasopharyngeal aspirates. While this is an attractive and relatively non-invasive technique, data are mixed regarding test performance for diagnosis of PCP, illustrated by findings of discordant upper and lower tract results (including positive BAL and negative pharyngeal). In most settings, BAL (or induced sputum) is preferred. </a:t>
            </a:r>
            <a:endParaRPr lang="en-US" sz="2400" i="1" dirty="0">
              <a:solidFill>
                <a:schemeClr val="tx1"/>
              </a:solidFill>
              <a:latin typeface="+mj-lt"/>
            </a:endParaRPr>
          </a:p>
          <a:p>
            <a:pPr marL="0" indent="0">
              <a:buNone/>
            </a:pPr>
            <a:endParaRPr lang="en-US" sz="1200" dirty="0">
              <a:solidFill>
                <a:schemeClr val="tx1"/>
              </a:solidFill>
              <a:latin typeface="+mj-lt"/>
            </a:endParaRPr>
          </a:p>
          <a:p>
            <a:pPr marL="0" indent="0">
              <a:buNone/>
            </a:pPr>
            <a:r>
              <a:rPr lang="en-US" sz="1400" dirty="0">
                <a:solidFill>
                  <a:schemeClr val="tx1"/>
                </a:solidFill>
                <a:latin typeface="+mj-lt"/>
              </a:rPr>
              <a:t>(</a:t>
            </a:r>
            <a:r>
              <a:rPr lang="en-US" sz="1400" dirty="0">
                <a:solidFill>
                  <a:schemeClr val="tx1"/>
                </a:solidFill>
                <a:latin typeface="+mj-lt"/>
                <a:hlinkClick r:id="rId3"/>
              </a:rPr>
              <a:t>Guigue et al. Med Mycol. 2015 Apr;53(3)</a:t>
            </a:r>
            <a:r>
              <a:rPr lang="en-US" sz="1400" dirty="0">
                <a:solidFill>
                  <a:schemeClr val="tx1"/>
                </a:solidFill>
                <a:latin typeface="+mj-lt"/>
              </a:rPr>
              <a:t> &amp; </a:t>
            </a:r>
            <a:r>
              <a:rPr lang="en-US" sz="1400" dirty="0">
                <a:solidFill>
                  <a:schemeClr val="tx1"/>
                </a:solidFill>
                <a:latin typeface="+mj-lt"/>
                <a:hlinkClick r:id="rId4"/>
              </a:rPr>
              <a:t>Morrow BMC Res Notes. 2014 Jan 10;7 </a:t>
            </a:r>
            <a:r>
              <a:rPr lang="en-US" sz="1400" dirty="0">
                <a:solidFill>
                  <a:schemeClr val="tx1"/>
                </a:solidFill>
                <a:latin typeface="+mj-lt"/>
              </a:rPr>
              <a:t>&amp; </a:t>
            </a:r>
            <a:r>
              <a:rPr lang="en-US" sz="1400" dirty="0">
                <a:solidFill>
                  <a:schemeClr val="tx1"/>
                </a:solidFill>
                <a:latin typeface="+mj-lt"/>
                <a:hlinkClick r:id="rId5"/>
              </a:rPr>
              <a:t>To et al. J Clin Microbiol. 2013 May;51(5)</a:t>
            </a:r>
            <a:r>
              <a:rPr lang="en-US" sz="1400" dirty="0">
                <a:solidFill>
                  <a:schemeClr val="tx1"/>
                </a:solidFill>
                <a:latin typeface="+mj-lt"/>
              </a:rPr>
              <a:t>)</a:t>
            </a:r>
          </a:p>
        </p:txBody>
      </p:sp>
      <p:pic>
        <p:nvPicPr>
          <p:cNvPr id="8" name="Picture 2">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896101" y="5260877"/>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6251812" y="6135469"/>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0" name="TextBox 9"/>
          <p:cNvSpPr txBox="1"/>
          <p:nvPr/>
        </p:nvSpPr>
        <p:spPr>
          <a:xfrm>
            <a:off x="1295400" y="6135469"/>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1" name="Picture 2">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981200" y="5243687"/>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077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6E04F"/>
                </a:solidFill>
              </a:rPr>
              <a:t>Do you want to give PJ prophylaxis for PCP? </a:t>
            </a:r>
          </a:p>
        </p:txBody>
      </p:sp>
      <p:pic>
        <p:nvPicPr>
          <p:cNvPr id="2051" name="Picture 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4343400"/>
            <a:ext cx="1239774" cy="914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3">
            <a:hlinkClick r:id="rId4" action="ppaction://hlinksldjump"/>
          </p:cNvPr>
          <p:cNvPicPr>
            <a:picLocks noChangeAspect="1" noChangeArrowheads="1"/>
          </p:cNvPicPr>
          <p:nvPr/>
        </p:nvPicPr>
        <p:blipFill>
          <a:blip r:embed="rId3">
            <a:alphaModFix/>
            <a:extLst>
              <a:ext uri="{28A0092B-C50C-407E-A947-70E740481C1C}">
                <a14:useLocalDpi xmlns:a14="http://schemas.microsoft.com/office/drawing/2010/main"/>
              </a:ext>
            </a:extLst>
          </a:blip>
          <a:srcRect/>
          <a:stretch>
            <a:fillRect/>
          </a:stretch>
        </p:blipFill>
        <p:spPr bwMode="auto">
          <a:xfrm>
            <a:off x="304801" y="1905001"/>
            <a:ext cx="1239774" cy="914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a:hlinkClick r:id="rId5" action="ppaction://hlinksldjump"/>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5699125"/>
            <a:ext cx="1261300" cy="930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676400" y="4191000"/>
            <a:ext cx="7315200" cy="1200328"/>
          </a:xfrm>
          <a:prstGeom prst="rect">
            <a:avLst/>
          </a:prstGeom>
          <a:noFill/>
        </p:spPr>
        <p:txBody>
          <a:bodyPr wrap="square" rtlCol="0">
            <a:spAutoFit/>
          </a:bodyPr>
          <a:lstStyle/>
          <a:p>
            <a:r>
              <a:rPr lang="en-US" sz="2400" dirty="0">
                <a:latin typeface="+mj-lt"/>
              </a:rPr>
              <a:t>PCP prophylaxis is not necessary. We see so few cases of PCP these days. Why give PJ another drug for no good reason? </a:t>
            </a:r>
          </a:p>
        </p:txBody>
      </p:sp>
      <p:sp>
        <p:nvSpPr>
          <p:cNvPr id="11" name="TextBox 10"/>
          <p:cNvSpPr txBox="1"/>
          <p:nvPr/>
        </p:nvSpPr>
        <p:spPr>
          <a:xfrm>
            <a:off x="1752600" y="5581472"/>
            <a:ext cx="7010400" cy="1200328"/>
          </a:xfrm>
          <a:prstGeom prst="rect">
            <a:avLst/>
          </a:prstGeom>
          <a:noFill/>
        </p:spPr>
        <p:txBody>
          <a:bodyPr wrap="square" rtlCol="0">
            <a:spAutoFit/>
          </a:bodyPr>
          <a:lstStyle/>
          <a:p>
            <a:r>
              <a:rPr lang="en-US" sz="2400" dirty="0">
                <a:latin typeface="+mj-lt"/>
              </a:rPr>
              <a:t>We don’t have to make a decision today. The attending can decide at PJ’s first outpatient review appointment.</a:t>
            </a:r>
          </a:p>
        </p:txBody>
      </p:sp>
      <p:sp>
        <p:nvSpPr>
          <p:cNvPr id="12" name="TextBox 11"/>
          <p:cNvSpPr txBox="1"/>
          <p:nvPr/>
        </p:nvSpPr>
        <p:spPr>
          <a:xfrm>
            <a:off x="1676400" y="1981200"/>
            <a:ext cx="7010400" cy="830997"/>
          </a:xfrm>
          <a:prstGeom prst="rect">
            <a:avLst/>
          </a:prstGeom>
          <a:noFill/>
        </p:spPr>
        <p:txBody>
          <a:bodyPr wrap="square" rtlCol="0">
            <a:spAutoFit/>
          </a:bodyPr>
          <a:lstStyle/>
          <a:p>
            <a:r>
              <a:rPr lang="en-US" sz="2400" dirty="0">
                <a:latin typeface="+mj-lt"/>
              </a:rPr>
              <a:t>She’s not on PCP prophylaxis? Of course I want to give PJ PCP prophylaxis!</a:t>
            </a:r>
          </a:p>
        </p:txBody>
      </p:sp>
      <p:pic>
        <p:nvPicPr>
          <p:cNvPr id="10" name="Picture 3">
            <a:hlinkClick r:id="rId6" action="ppaction://hlinksldjump"/>
          </p:cNvPr>
          <p:cNvPicPr>
            <a:picLocks noChangeAspect="1" noChangeArrowheads="1"/>
          </p:cNvPicPr>
          <p:nvPr/>
        </p:nvPicPr>
        <p:blipFill>
          <a:blip r:embed="rId3">
            <a:alphaModFix/>
            <a:extLst>
              <a:ext uri="{28A0092B-C50C-407E-A947-70E740481C1C}">
                <a14:useLocalDpi xmlns:a14="http://schemas.microsoft.com/office/drawing/2010/main"/>
              </a:ext>
            </a:extLst>
          </a:blip>
          <a:srcRect/>
          <a:stretch>
            <a:fillRect/>
          </a:stretch>
        </p:blipFill>
        <p:spPr bwMode="auto">
          <a:xfrm>
            <a:off x="304800" y="3124200"/>
            <a:ext cx="1239774" cy="914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1676400" y="3276600"/>
            <a:ext cx="7010400" cy="461665"/>
          </a:xfrm>
          <a:prstGeom prst="rect">
            <a:avLst/>
          </a:prstGeom>
          <a:noFill/>
        </p:spPr>
        <p:txBody>
          <a:bodyPr wrap="square" rtlCol="0">
            <a:spAutoFit/>
          </a:bodyPr>
          <a:lstStyle/>
          <a:p>
            <a:r>
              <a:rPr lang="en-US" sz="2400" dirty="0">
                <a:latin typeface="+mj-lt"/>
              </a:rPr>
              <a:t>PC what? </a:t>
            </a:r>
          </a:p>
        </p:txBody>
      </p:sp>
    </p:spTree>
    <p:extLst>
      <p:ext uri="{BB962C8B-B14F-4D97-AF65-F5344CB8AC3E}">
        <p14:creationId xmlns:p14="http://schemas.microsoft.com/office/powerpoint/2010/main" val="2431973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712"/>
            <a:ext cx="8229600" cy="1143000"/>
          </a:xfrm>
        </p:spPr>
        <p:txBody>
          <a:bodyPr>
            <a:noAutofit/>
          </a:bodyPr>
          <a:lstStyle/>
          <a:p>
            <a:pPr algn="l"/>
            <a:r>
              <a:rPr lang="en-US" sz="2800" dirty="0">
                <a:solidFill>
                  <a:schemeClr val="tx1"/>
                </a:solidFill>
                <a:latin typeface="+mj-lt"/>
              </a:rPr>
              <a:t>PJ has a BAL, and </a:t>
            </a:r>
            <a:r>
              <a:rPr lang="en-US" sz="2800" i="1" dirty="0">
                <a:solidFill>
                  <a:schemeClr val="tx1"/>
                </a:solidFill>
                <a:latin typeface="+mj-lt"/>
              </a:rPr>
              <a:t>P. jirovecii </a:t>
            </a:r>
            <a:r>
              <a:rPr lang="en-US" sz="2800" dirty="0">
                <a:solidFill>
                  <a:schemeClr val="tx1"/>
                </a:solidFill>
                <a:latin typeface="+mj-lt"/>
              </a:rPr>
              <a:t>is detected by PCR of BAL fluid. A chest x-ray reveals bilateral hilar infiltrates. You ordered a ß-d-glucan – it isn’t available at your hospital. Her LDH is very high. You decide to treat her for PCP. What would you like to prescribe?</a:t>
            </a:r>
          </a:p>
        </p:txBody>
      </p:sp>
      <p:sp>
        <p:nvSpPr>
          <p:cNvPr id="3" name="Content Placeholder 2"/>
          <p:cNvSpPr>
            <a:spLocks noGrp="1"/>
          </p:cNvSpPr>
          <p:nvPr>
            <p:ph idx="1"/>
          </p:nvPr>
        </p:nvSpPr>
        <p:spPr>
          <a:xfrm>
            <a:off x="457200" y="2408237"/>
            <a:ext cx="8229600" cy="4525963"/>
          </a:xfrm>
        </p:spPr>
        <p:txBody>
          <a:bodyPr/>
          <a:lstStyle/>
          <a:p>
            <a:pPr marL="514350" indent="-514350">
              <a:buFont typeface="+mj-lt"/>
              <a:buAutoNum type="alphaUcPeriod"/>
            </a:pPr>
            <a:r>
              <a:rPr lang="en-US" dirty="0">
                <a:solidFill>
                  <a:srgbClr val="000000"/>
                </a:solidFill>
                <a:latin typeface="+mj-lt"/>
              </a:rPr>
              <a:t> TMP-SMX</a:t>
            </a:r>
          </a:p>
          <a:p>
            <a:pPr marL="514350" indent="-514350">
              <a:buFont typeface="+mj-lt"/>
              <a:buAutoNum type="alphaUcPeriod"/>
            </a:pPr>
            <a:r>
              <a:rPr lang="en-US" dirty="0">
                <a:solidFill>
                  <a:srgbClr val="000000"/>
                </a:solidFill>
                <a:latin typeface="+mj-lt"/>
              </a:rPr>
              <a:t> clindamycin and primaquine</a:t>
            </a:r>
          </a:p>
          <a:p>
            <a:pPr marL="0" indent="0">
              <a:buNone/>
            </a:pPr>
            <a:r>
              <a:rPr lang="en-US" dirty="0">
                <a:solidFill>
                  <a:srgbClr val="000000"/>
                </a:solidFill>
                <a:latin typeface="+mj-lt"/>
              </a:rPr>
              <a:t>       prednisone</a:t>
            </a:r>
          </a:p>
          <a:p>
            <a:pPr marL="514350" indent="-514350">
              <a:buFont typeface="+mj-lt"/>
              <a:buAutoNum type="alphaUcPeriod"/>
            </a:pPr>
            <a:r>
              <a:rPr lang="en-US" dirty="0">
                <a:solidFill>
                  <a:srgbClr val="000000"/>
                </a:solidFill>
                <a:latin typeface="+mj-lt"/>
              </a:rPr>
              <a:t> pentamadine</a:t>
            </a:r>
          </a:p>
          <a:p>
            <a:pPr marL="514350" indent="-514350">
              <a:buFont typeface="+mj-lt"/>
              <a:buAutoNum type="alphaUcPeriod"/>
            </a:pPr>
            <a:r>
              <a:rPr lang="en-US" dirty="0">
                <a:solidFill>
                  <a:srgbClr val="000000"/>
                </a:solidFill>
                <a:latin typeface="+mj-lt"/>
              </a:rPr>
              <a:t> atovaquone</a:t>
            </a:r>
          </a:p>
          <a:p>
            <a:pPr marL="0" indent="0">
              <a:buNone/>
            </a:pPr>
            <a:r>
              <a:rPr lang="en-US" dirty="0">
                <a:solidFill>
                  <a:srgbClr val="000000"/>
                </a:solidFill>
                <a:latin typeface="+mj-lt"/>
              </a:rPr>
              <a:t>       caspofungin</a:t>
            </a:r>
          </a:p>
          <a:p>
            <a:pPr marL="514350" indent="-514350">
              <a:buFont typeface="+mj-lt"/>
              <a:buAutoNum type="alphaUcPeriod"/>
            </a:pPr>
            <a:endParaRPr lang="en-US" dirty="0"/>
          </a:p>
        </p:txBody>
      </p:sp>
      <p:pic>
        <p:nvPicPr>
          <p:cNvPr id="5" name="Picture 2">
            <a:hlinkClick r:id="rId3"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54441" y="2484437"/>
            <a:ext cx="602770" cy="442810"/>
          </a:xfrm>
          <a:prstGeom prst="rect">
            <a:avLst/>
          </a:prstGeom>
          <a:solidFill>
            <a:srgbClr val="06E04F"/>
          </a:solidFill>
          <a:ln>
            <a:noFill/>
          </a:ln>
          <a:effectLst/>
        </p:spPr>
      </p:pic>
      <p:pic>
        <p:nvPicPr>
          <p:cNvPr id="7" name="Picture 2">
            <a:hlinkClick r:id="rId5"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66921" y="3079647"/>
            <a:ext cx="602770" cy="442810"/>
          </a:xfrm>
          <a:prstGeom prst="rect">
            <a:avLst/>
          </a:prstGeom>
          <a:solidFill>
            <a:srgbClr val="06E04F"/>
          </a:solidFill>
          <a:ln>
            <a:noFill/>
          </a:ln>
          <a:effectLst/>
        </p:spPr>
      </p:pic>
      <p:pic>
        <p:nvPicPr>
          <p:cNvPr id="8" name="Picture 2">
            <a:hlinkClick r:id="rId6"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54441" y="4251427"/>
            <a:ext cx="602770" cy="442810"/>
          </a:xfrm>
          <a:prstGeom prst="rect">
            <a:avLst/>
          </a:prstGeom>
          <a:solidFill>
            <a:srgbClr val="06E04F"/>
          </a:solidFill>
          <a:ln>
            <a:noFill/>
          </a:ln>
          <a:effectLst/>
        </p:spPr>
      </p:pic>
      <p:pic>
        <p:nvPicPr>
          <p:cNvPr id="9" name="Picture 2">
            <a:hlinkClick r:id="rId7"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54441" y="4784827"/>
            <a:ext cx="602770" cy="442810"/>
          </a:xfrm>
          <a:prstGeom prst="rect">
            <a:avLst/>
          </a:prstGeom>
          <a:solidFill>
            <a:srgbClr val="06E04F"/>
          </a:solidFill>
          <a:ln>
            <a:noFill/>
          </a:ln>
          <a:effectLst/>
        </p:spPr>
      </p:pic>
      <p:pic>
        <p:nvPicPr>
          <p:cNvPr id="13" name="Picture 2">
            <a:hlinkClick r:id="rId8"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57200" y="5456237"/>
            <a:ext cx="602770" cy="442810"/>
          </a:xfrm>
          <a:prstGeom prst="rect">
            <a:avLst/>
          </a:prstGeom>
          <a:solidFill>
            <a:srgbClr val="06E04F"/>
          </a:solidFill>
          <a:ln>
            <a:noFill/>
          </a:ln>
          <a:effectLst/>
        </p:spPr>
      </p:pic>
      <p:pic>
        <p:nvPicPr>
          <p:cNvPr id="14" name="Picture 2">
            <a:hlinkClick r:id="rId9" action="ppaction://hlinksldjump"/>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57200" y="3703637"/>
            <a:ext cx="602770" cy="442810"/>
          </a:xfrm>
          <a:prstGeom prst="rect">
            <a:avLst/>
          </a:prstGeom>
          <a:solidFill>
            <a:srgbClr val="06E04F"/>
          </a:solidFill>
          <a:ln>
            <a:noFill/>
          </a:ln>
          <a:effectLst/>
        </p:spPr>
      </p:pic>
    </p:spTree>
    <p:extLst>
      <p:ext uri="{BB962C8B-B14F-4D97-AF65-F5344CB8AC3E}">
        <p14:creationId xmlns:p14="http://schemas.microsoft.com/office/powerpoint/2010/main" val="1219450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6E04F"/>
                </a:solidFill>
              </a:rPr>
              <a:t>TMP-SMX</a:t>
            </a:r>
          </a:p>
        </p:txBody>
      </p:sp>
      <p:sp>
        <p:nvSpPr>
          <p:cNvPr id="3" name="Content Placeholder 2"/>
          <p:cNvSpPr>
            <a:spLocks noGrp="1"/>
          </p:cNvSpPr>
          <p:nvPr>
            <p:ph idx="1"/>
          </p:nvPr>
        </p:nvSpPr>
        <p:spPr>
          <a:xfrm>
            <a:off x="533400" y="1295400"/>
            <a:ext cx="8229600" cy="4678363"/>
          </a:xfrm>
        </p:spPr>
        <p:txBody>
          <a:bodyPr/>
          <a:lstStyle/>
          <a:p>
            <a:pPr marL="0" indent="0">
              <a:buNone/>
            </a:pPr>
            <a:r>
              <a:rPr lang="en-US" sz="2400" dirty="0">
                <a:solidFill>
                  <a:schemeClr val="tx1"/>
                </a:solidFill>
                <a:latin typeface="+mj-lt"/>
              </a:rPr>
              <a:t>“TMP-SMX is the first-line agent and drug of choice (Grade I). No agent has been shown to have outcomes superior to TMP-SMX.”</a:t>
            </a:r>
          </a:p>
          <a:p>
            <a:pPr marL="0" indent="0">
              <a:buNone/>
            </a:pPr>
            <a:r>
              <a:rPr lang="en-US" sz="2400" i="1" dirty="0">
                <a:solidFill>
                  <a:schemeClr val="tx1"/>
                </a:solidFill>
                <a:latin typeface="+mj-lt"/>
              </a:rPr>
              <a:t>American Society of Transplantation 2013 guidelines</a:t>
            </a:r>
          </a:p>
          <a:p>
            <a:pPr marL="0" indent="0">
              <a:buNone/>
            </a:pPr>
            <a:endParaRPr lang="en-US" sz="900" dirty="0">
              <a:solidFill>
                <a:schemeClr val="tx1"/>
              </a:solidFill>
              <a:latin typeface="+mj-lt"/>
            </a:endParaRPr>
          </a:p>
          <a:p>
            <a:pPr marL="0" indent="0">
              <a:buNone/>
            </a:pPr>
            <a:endParaRPr lang="en-US" sz="900" dirty="0">
              <a:solidFill>
                <a:schemeClr val="tx1"/>
              </a:solidFill>
              <a:latin typeface="+mj-lt"/>
            </a:endParaRPr>
          </a:p>
          <a:p>
            <a:pPr marL="0" indent="0">
              <a:buNone/>
            </a:pPr>
            <a:r>
              <a:rPr lang="en-US" sz="2400" dirty="0">
                <a:solidFill>
                  <a:schemeClr val="tx1"/>
                </a:solidFill>
                <a:latin typeface="+mj-lt"/>
              </a:rPr>
              <a:t>This is true even for patients who were using TMP-SMX prophylaxis before PCP. TMP-SMX </a:t>
            </a:r>
            <a:r>
              <a:rPr lang="en-US" sz="2400" dirty="0">
                <a:solidFill>
                  <a:prstClr val="black"/>
                </a:solidFill>
                <a:latin typeface="Calibri"/>
              </a:rPr>
              <a:t>desensitization should be considered for patients with PCP</a:t>
            </a:r>
            <a:r>
              <a:rPr lang="en-US" sz="2400" dirty="0">
                <a:solidFill>
                  <a:schemeClr val="tx1"/>
                </a:solidFill>
                <a:latin typeface="+mj-lt"/>
              </a:rPr>
              <a:t> except for patients with the most severe reactions (immediate hypersensitivity, SJS/TENS).</a:t>
            </a:r>
          </a:p>
          <a:p>
            <a:pPr marL="0" indent="0">
              <a:buNone/>
            </a:pPr>
            <a:r>
              <a:rPr lang="en-US" dirty="0">
                <a:solidFill>
                  <a:schemeClr val="tx1"/>
                </a:solidFill>
                <a:latin typeface="+mj-lt"/>
              </a:rPr>
              <a:t> </a:t>
            </a:r>
          </a:p>
        </p:txBody>
      </p:sp>
      <p:pic>
        <p:nvPicPr>
          <p:cNvPr id="4"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96101" y="5122590"/>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251812" y="5997182"/>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6" name="TextBox 5"/>
          <p:cNvSpPr txBox="1"/>
          <p:nvPr/>
        </p:nvSpPr>
        <p:spPr>
          <a:xfrm>
            <a:off x="1295400" y="5997182"/>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2050"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81200" y="5105400"/>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297256" y="216160"/>
            <a:ext cx="904439" cy="369332"/>
          </a:xfrm>
          <a:prstGeom prst="rect">
            <a:avLst/>
          </a:prstGeom>
          <a:noFill/>
        </p:spPr>
        <p:txBody>
          <a:bodyPr wrap="none" rtlCol="0">
            <a:spAutoFit/>
          </a:bodyPr>
          <a:lstStyle/>
          <a:p>
            <a:r>
              <a:rPr lang="en-US" dirty="0"/>
              <a:t>II.L.10.c</a:t>
            </a:r>
          </a:p>
        </p:txBody>
      </p:sp>
    </p:spTree>
    <p:extLst>
      <p:ext uri="{BB962C8B-B14F-4D97-AF65-F5344CB8AC3E}">
        <p14:creationId xmlns:p14="http://schemas.microsoft.com/office/powerpoint/2010/main" val="1161009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6E04F"/>
                </a:solidFill>
              </a:rPr>
              <a:t>clindamycin &amp; primaquine</a:t>
            </a:r>
          </a:p>
        </p:txBody>
      </p:sp>
      <p:sp>
        <p:nvSpPr>
          <p:cNvPr id="3" name="Content Placeholder 2"/>
          <p:cNvSpPr>
            <a:spLocks noGrp="1"/>
          </p:cNvSpPr>
          <p:nvPr>
            <p:ph idx="1"/>
          </p:nvPr>
        </p:nvSpPr>
        <p:spPr>
          <a:xfrm>
            <a:off x="304800" y="1265237"/>
            <a:ext cx="8610600" cy="3687763"/>
          </a:xfrm>
        </p:spPr>
        <p:txBody>
          <a:bodyPr>
            <a:normAutofit lnSpcReduction="10000"/>
          </a:bodyPr>
          <a:lstStyle/>
          <a:p>
            <a:pPr>
              <a:buFontTx/>
              <a:buChar char="-"/>
            </a:pPr>
            <a:r>
              <a:rPr lang="en-US" dirty="0">
                <a:solidFill>
                  <a:schemeClr val="tx1"/>
                </a:solidFill>
                <a:latin typeface="+mj-lt"/>
              </a:rPr>
              <a:t>A second-line alternative to TMP-SMX but is not as effective</a:t>
            </a:r>
          </a:p>
          <a:p>
            <a:pPr>
              <a:buFontTx/>
              <a:buChar char="-"/>
            </a:pPr>
            <a:r>
              <a:rPr lang="en-US" dirty="0">
                <a:solidFill>
                  <a:schemeClr val="tx1"/>
                </a:solidFill>
                <a:latin typeface="+mj-lt"/>
              </a:rPr>
              <a:t>Primaquine should not be given to patients with G6PD deficiency</a:t>
            </a:r>
          </a:p>
          <a:p>
            <a:pPr>
              <a:buFontTx/>
              <a:buChar char="-"/>
            </a:pPr>
            <a:r>
              <a:rPr lang="en-US" dirty="0">
                <a:solidFill>
                  <a:schemeClr val="tx1"/>
                </a:solidFill>
                <a:latin typeface="+mj-lt"/>
              </a:rPr>
              <a:t>Methemoglobinemia, neutropenia, and thrombocytopenia, </a:t>
            </a:r>
            <a:r>
              <a:rPr lang="en-US" i="1" dirty="0">
                <a:solidFill>
                  <a:schemeClr val="tx1"/>
                </a:solidFill>
                <a:latin typeface="+mj-lt"/>
              </a:rPr>
              <a:t>more</a:t>
            </a:r>
            <a:r>
              <a:rPr lang="en-US" dirty="0">
                <a:solidFill>
                  <a:schemeClr val="tx1"/>
                </a:solidFill>
                <a:latin typeface="+mj-lt"/>
              </a:rPr>
              <a:t> common than with TMP-SMX</a:t>
            </a:r>
          </a:p>
        </p:txBody>
      </p:sp>
      <p:pic>
        <p:nvPicPr>
          <p:cNvPr id="16"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96101" y="5122590"/>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6251812" y="5997182"/>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8" name="TextBox 17"/>
          <p:cNvSpPr txBox="1"/>
          <p:nvPr/>
        </p:nvSpPr>
        <p:spPr>
          <a:xfrm>
            <a:off x="1295400" y="5997182"/>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9"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81200" y="5105400"/>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780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6E04F"/>
                </a:solidFill>
              </a:rPr>
              <a:t>prednisone</a:t>
            </a:r>
          </a:p>
        </p:txBody>
      </p:sp>
      <p:sp>
        <p:nvSpPr>
          <p:cNvPr id="3" name="Content Placeholder 2"/>
          <p:cNvSpPr>
            <a:spLocks noGrp="1"/>
          </p:cNvSpPr>
          <p:nvPr>
            <p:ph idx="1"/>
          </p:nvPr>
        </p:nvSpPr>
        <p:spPr>
          <a:xfrm>
            <a:off x="533400" y="1447801"/>
            <a:ext cx="8229600" cy="3699500"/>
          </a:xfrm>
        </p:spPr>
        <p:txBody>
          <a:bodyPr>
            <a:normAutofit fontScale="92500" lnSpcReduction="10000"/>
          </a:bodyPr>
          <a:lstStyle/>
          <a:p>
            <a:pPr>
              <a:buFontTx/>
              <a:buChar char="-"/>
            </a:pPr>
            <a:r>
              <a:rPr lang="en-US" dirty="0">
                <a:solidFill>
                  <a:schemeClr val="tx1"/>
                </a:solidFill>
                <a:latin typeface="+mj-lt"/>
              </a:rPr>
              <a:t>Role of steroids in PCP best established for patients with hypoxic HIV patients with PCP</a:t>
            </a:r>
            <a:r>
              <a:rPr lang="en-US" dirty="0">
                <a:solidFill>
                  <a:prstClr val="black"/>
                </a:solidFill>
                <a:latin typeface="Calibri"/>
              </a:rPr>
              <a:t> (PaO2 &lt; 70 mmHg or A-a gradient &gt; 35 mmHg on room air)</a:t>
            </a:r>
            <a:endParaRPr lang="en-US" dirty="0">
              <a:solidFill>
                <a:schemeClr val="tx1"/>
              </a:solidFill>
              <a:latin typeface="+mj-lt"/>
            </a:endParaRPr>
          </a:p>
          <a:p>
            <a:pPr>
              <a:buFontTx/>
              <a:buChar char="-"/>
            </a:pPr>
            <a:r>
              <a:rPr lang="en-US" dirty="0">
                <a:solidFill>
                  <a:schemeClr val="tx1"/>
                </a:solidFill>
                <a:latin typeface="+mj-lt"/>
              </a:rPr>
              <a:t>In transplant, commonly used for hypoxic patients (drawing on HIV literature)</a:t>
            </a:r>
          </a:p>
          <a:p>
            <a:pPr>
              <a:buFontTx/>
              <a:buChar char="-"/>
            </a:pPr>
            <a:r>
              <a:rPr lang="en-US" dirty="0">
                <a:solidFill>
                  <a:schemeClr val="tx1"/>
                </a:solidFill>
                <a:latin typeface="+mj-lt"/>
              </a:rPr>
              <a:t>Most effective when given within 72 hours</a:t>
            </a:r>
          </a:p>
          <a:p>
            <a:pPr>
              <a:buFontTx/>
              <a:buChar char="-"/>
            </a:pPr>
            <a:r>
              <a:rPr lang="en-US" dirty="0">
                <a:solidFill>
                  <a:schemeClr val="tx1"/>
                </a:solidFill>
                <a:latin typeface="+mj-lt"/>
              </a:rPr>
              <a:t>Long taper may be required to avoid IRIS </a:t>
            </a:r>
            <a:endParaRPr lang="en-US" dirty="0"/>
          </a:p>
          <a:p>
            <a:pPr marL="0" indent="0">
              <a:buNone/>
            </a:pPr>
            <a:endParaRPr lang="en-US" dirty="0"/>
          </a:p>
        </p:txBody>
      </p:sp>
      <p:pic>
        <p:nvPicPr>
          <p:cNvPr id="16"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96101" y="5122590"/>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6251812" y="5997182"/>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8" name="TextBox 17"/>
          <p:cNvSpPr txBox="1"/>
          <p:nvPr/>
        </p:nvSpPr>
        <p:spPr>
          <a:xfrm>
            <a:off x="1295400" y="5997182"/>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9"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81200" y="5105400"/>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15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6E04F"/>
                </a:solidFill>
              </a:rPr>
              <a:t>pentamadine</a:t>
            </a:r>
          </a:p>
        </p:txBody>
      </p:sp>
      <p:sp>
        <p:nvSpPr>
          <p:cNvPr id="3" name="Content Placeholder 2"/>
          <p:cNvSpPr>
            <a:spLocks noGrp="1"/>
          </p:cNvSpPr>
          <p:nvPr>
            <p:ph idx="1"/>
          </p:nvPr>
        </p:nvSpPr>
        <p:spPr>
          <a:xfrm>
            <a:off x="533400" y="1371600"/>
            <a:ext cx="8229600" cy="4525963"/>
          </a:xfrm>
        </p:spPr>
        <p:txBody>
          <a:bodyPr>
            <a:normAutofit/>
          </a:bodyPr>
          <a:lstStyle/>
          <a:p>
            <a:pPr>
              <a:buFontTx/>
              <a:buChar char="-"/>
            </a:pPr>
            <a:r>
              <a:rPr lang="en-US" sz="2800" dirty="0">
                <a:solidFill>
                  <a:schemeClr val="tx1"/>
                </a:solidFill>
                <a:latin typeface="+mj-lt"/>
              </a:rPr>
              <a:t>IV pentamadine is a second-line alternative to TMP-SMX, and is preferred over nebulised pentamadine</a:t>
            </a:r>
          </a:p>
          <a:p>
            <a:pPr>
              <a:buFontTx/>
              <a:buChar char="-"/>
            </a:pPr>
            <a:r>
              <a:rPr lang="en-US" sz="2800" dirty="0">
                <a:solidFill>
                  <a:schemeClr val="tx1"/>
                </a:solidFill>
                <a:latin typeface="+mj-lt"/>
              </a:rPr>
              <a:t>Survival rates significantly lower than for TMP-SMX and clindamycin-primaquine</a:t>
            </a:r>
          </a:p>
          <a:p>
            <a:pPr>
              <a:buFontTx/>
              <a:buChar char="-"/>
            </a:pPr>
            <a:r>
              <a:rPr lang="en-US" sz="2800" dirty="0">
                <a:solidFill>
                  <a:schemeClr val="tx1"/>
                </a:solidFill>
                <a:latin typeface="+mj-lt"/>
              </a:rPr>
              <a:t>High rates of adverse effects in adults: pancreatitis, hypoglycemia, hyperglycemia, nephrotoxicity, electrolyte disturbances</a:t>
            </a:r>
          </a:p>
        </p:txBody>
      </p:sp>
      <p:pic>
        <p:nvPicPr>
          <p:cNvPr id="16"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96101" y="5122590"/>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6251812" y="5997182"/>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8" name="TextBox 17"/>
          <p:cNvSpPr txBox="1"/>
          <p:nvPr/>
        </p:nvSpPr>
        <p:spPr>
          <a:xfrm>
            <a:off x="1295400" y="5997182"/>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9"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81200" y="5105400"/>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852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6E04F"/>
                </a:solidFill>
              </a:rPr>
              <a:t>atovaquone</a:t>
            </a:r>
          </a:p>
        </p:txBody>
      </p:sp>
      <p:sp>
        <p:nvSpPr>
          <p:cNvPr id="3" name="Content Placeholder 2"/>
          <p:cNvSpPr>
            <a:spLocks noGrp="1"/>
          </p:cNvSpPr>
          <p:nvPr>
            <p:ph idx="1"/>
          </p:nvPr>
        </p:nvSpPr>
        <p:spPr>
          <a:xfrm>
            <a:off x="533400" y="1295400"/>
            <a:ext cx="8229600" cy="3657601"/>
          </a:xfrm>
        </p:spPr>
        <p:txBody>
          <a:bodyPr>
            <a:normAutofit fontScale="92500" lnSpcReduction="20000"/>
          </a:bodyPr>
          <a:lstStyle/>
          <a:p>
            <a:pPr>
              <a:buFontTx/>
              <a:buChar char="-"/>
            </a:pPr>
            <a:r>
              <a:rPr lang="en-US" dirty="0">
                <a:solidFill>
                  <a:schemeClr val="tx1"/>
                </a:solidFill>
                <a:latin typeface="+mj-lt"/>
              </a:rPr>
              <a:t>Well-tolerated alternative to TMP-SMX</a:t>
            </a:r>
          </a:p>
          <a:p>
            <a:pPr>
              <a:buFontTx/>
              <a:buChar char="-"/>
            </a:pPr>
            <a:r>
              <a:rPr lang="en-US" dirty="0">
                <a:solidFill>
                  <a:schemeClr val="tx1"/>
                </a:solidFill>
                <a:latin typeface="+mj-lt"/>
              </a:rPr>
              <a:t>Less effective and usually only considered in milder cases where treatment with TMP-SMX is not possible</a:t>
            </a:r>
          </a:p>
          <a:p>
            <a:pPr>
              <a:buFontTx/>
              <a:buChar char="-"/>
            </a:pPr>
            <a:r>
              <a:rPr lang="en-US" dirty="0">
                <a:solidFill>
                  <a:schemeClr val="tx1"/>
                </a:solidFill>
                <a:latin typeface="+mj-lt"/>
              </a:rPr>
              <a:t>Only available as an oral suspension</a:t>
            </a:r>
          </a:p>
          <a:p>
            <a:pPr>
              <a:buFontTx/>
              <a:buChar char="-"/>
            </a:pPr>
            <a:r>
              <a:rPr lang="en-US" dirty="0">
                <a:solidFill>
                  <a:schemeClr val="tx1"/>
                </a:solidFill>
                <a:latin typeface="+mj-lt"/>
              </a:rPr>
              <a:t>Usually mild side-effects: rash, nausea, diarrhoea, elevated transaminases and headache</a:t>
            </a:r>
          </a:p>
          <a:p>
            <a:pPr marL="0" indent="0">
              <a:buNone/>
            </a:pPr>
            <a:endParaRPr lang="en-US" dirty="0">
              <a:solidFill>
                <a:schemeClr val="tx1"/>
              </a:solidFill>
              <a:latin typeface="+mj-lt"/>
            </a:endParaRPr>
          </a:p>
          <a:p>
            <a:pPr marL="0" indent="0">
              <a:buNone/>
            </a:pPr>
            <a:r>
              <a:rPr lang="fr-FR" sz="1600" dirty="0">
                <a:solidFill>
                  <a:schemeClr val="tx1"/>
                </a:solidFill>
                <a:latin typeface="+mj-lt"/>
                <a:hlinkClick r:id="rId3"/>
              </a:rPr>
              <a:t>(Hughes et al. N Engl J Med. 1993 May 27;328(21))</a:t>
            </a:r>
            <a:endParaRPr lang="en-US" sz="1600" dirty="0">
              <a:solidFill>
                <a:schemeClr val="tx1"/>
              </a:solidFill>
              <a:latin typeface="+mj-lt"/>
            </a:endParaRPr>
          </a:p>
          <a:p>
            <a:pPr marL="0" indent="0">
              <a:buNone/>
            </a:pPr>
            <a:endParaRPr lang="en-US" dirty="0">
              <a:latin typeface="+mj-lt"/>
            </a:endParaRPr>
          </a:p>
        </p:txBody>
      </p:sp>
      <p:pic>
        <p:nvPicPr>
          <p:cNvPr id="16"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896101" y="5122590"/>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6251812" y="5997182"/>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8" name="TextBox 17"/>
          <p:cNvSpPr txBox="1"/>
          <p:nvPr/>
        </p:nvSpPr>
        <p:spPr>
          <a:xfrm>
            <a:off x="1295400" y="5997182"/>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9" name="Picture 2">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981200" y="5105400"/>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804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6E04F"/>
                </a:solidFill>
              </a:rPr>
              <a:t>caspofungin</a:t>
            </a:r>
          </a:p>
        </p:txBody>
      </p:sp>
      <p:sp>
        <p:nvSpPr>
          <p:cNvPr id="3" name="Content Placeholder 2"/>
          <p:cNvSpPr>
            <a:spLocks noGrp="1"/>
          </p:cNvSpPr>
          <p:nvPr>
            <p:ph idx="1"/>
          </p:nvPr>
        </p:nvSpPr>
        <p:spPr>
          <a:xfrm>
            <a:off x="533400" y="1371600"/>
            <a:ext cx="8229600" cy="4876800"/>
          </a:xfrm>
        </p:spPr>
        <p:txBody>
          <a:bodyPr/>
          <a:lstStyle/>
          <a:p>
            <a:pPr>
              <a:buFontTx/>
              <a:buChar char="-"/>
            </a:pPr>
            <a:r>
              <a:rPr lang="en-US" sz="2600" dirty="0">
                <a:solidFill>
                  <a:schemeClr val="tx1"/>
                </a:solidFill>
                <a:latin typeface="+mj-lt"/>
              </a:rPr>
              <a:t>Echinocandins including caspofungin inhibit the synthesis of </a:t>
            </a:r>
            <a:r>
              <a:rPr lang="en-US" sz="2600" dirty="0">
                <a:solidFill>
                  <a:srgbClr val="000000"/>
                </a:solidFill>
                <a:latin typeface="+mj-lt"/>
              </a:rPr>
              <a:t>β-d-glucan in fungal cell walls, and </a:t>
            </a:r>
            <a:r>
              <a:rPr lang="en-US" sz="2600" dirty="0">
                <a:solidFill>
                  <a:schemeClr val="tx1"/>
                </a:solidFill>
                <a:latin typeface="+mj-lt"/>
              </a:rPr>
              <a:t>have in vitro activity against cyst forms of </a:t>
            </a:r>
            <a:r>
              <a:rPr lang="en-US" sz="2600" i="1" dirty="0">
                <a:solidFill>
                  <a:schemeClr val="tx1"/>
                </a:solidFill>
                <a:latin typeface="+mj-lt"/>
              </a:rPr>
              <a:t>Pneumocystis jirovecii</a:t>
            </a:r>
          </a:p>
          <a:p>
            <a:pPr>
              <a:buFontTx/>
              <a:buChar char="-"/>
            </a:pPr>
            <a:r>
              <a:rPr lang="en-US" sz="2600" dirty="0">
                <a:solidFill>
                  <a:schemeClr val="tx1"/>
                </a:solidFill>
                <a:latin typeface="+mj-lt"/>
              </a:rPr>
              <a:t> Limited mixed evidence from case reports and animal models suggesting a possible role for echinocandins in PCP treatment</a:t>
            </a:r>
          </a:p>
          <a:p>
            <a:pPr>
              <a:buFontTx/>
              <a:buChar char="-"/>
            </a:pPr>
            <a:r>
              <a:rPr lang="en-US" sz="2600" dirty="0">
                <a:solidFill>
                  <a:schemeClr val="tx1"/>
                </a:solidFill>
                <a:latin typeface="+mj-lt"/>
              </a:rPr>
              <a:t>Rarely considered except in combination with more familiar drugs, usually in salvage situations</a:t>
            </a:r>
          </a:p>
          <a:p>
            <a:pPr marL="0" indent="0">
              <a:buNone/>
            </a:pPr>
            <a:endParaRPr lang="en-US" sz="800" dirty="0">
              <a:solidFill>
                <a:schemeClr val="tx1"/>
              </a:solidFill>
              <a:latin typeface="+mj-lt"/>
            </a:endParaRPr>
          </a:p>
          <a:p>
            <a:pPr marL="0" indent="0">
              <a:buNone/>
            </a:pPr>
            <a:r>
              <a:rPr lang="en-US" sz="1800" dirty="0">
                <a:solidFill>
                  <a:schemeClr val="tx1"/>
                </a:solidFill>
                <a:latin typeface="+mj-lt"/>
                <a:hlinkClick r:id="rId3"/>
              </a:rPr>
              <a:t>(Utuli et al. Transplantation. 2007 Sep 27;84(6))</a:t>
            </a:r>
            <a:endParaRPr lang="en-US" sz="1800" dirty="0">
              <a:solidFill>
                <a:schemeClr val="tx1"/>
              </a:solidFill>
              <a:latin typeface="+mj-lt"/>
            </a:endParaRPr>
          </a:p>
        </p:txBody>
      </p:sp>
      <p:pic>
        <p:nvPicPr>
          <p:cNvPr id="16"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896101" y="5505554"/>
            <a:ext cx="1181099" cy="87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6251812" y="6380146"/>
            <a:ext cx="2587388" cy="369332"/>
          </a:xfrm>
          <a:prstGeom prst="rect">
            <a:avLst/>
          </a:prstGeom>
          <a:noFill/>
        </p:spPr>
        <p:txBody>
          <a:bodyPr wrap="square" rtlCol="0">
            <a:spAutoFit/>
          </a:bodyPr>
          <a:lstStyle/>
          <a:p>
            <a:pPr algn="ctr"/>
            <a:r>
              <a:rPr lang="en-US" dirty="0">
                <a:latin typeface="Arial Black" pitchFamily="34" charset="0"/>
              </a:rPr>
              <a:t>Move on.</a:t>
            </a:r>
          </a:p>
        </p:txBody>
      </p:sp>
      <p:sp>
        <p:nvSpPr>
          <p:cNvPr id="18" name="TextBox 17"/>
          <p:cNvSpPr txBox="1"/>
          <p:nvPr/>
        </p:nvSpPr>
        <p:spPr>
          <a:xfrm>
            <a:off x="1295400" y="6380146"/>
            <a:ext cx="2587388" cy="369332"/>
          </a:xfrm>
          <a:prstGeom prst="rect">
            <a:avLst/>
          </a:prstGeom>
          <a:noFill/>
        </p:spPr>
        <p:txBody>
          <a:bodyPr wrap="square" rtlCol="0">
            <a:spAutoFit/>
          </a:bodyPr>
          <a:lstStyle/>
          <a:p>
            <a:pPr algn="ctr"/>
            <a:r>
              <a:rPr lang="en-US" dirty="0">
                <a:latin typeface="Arial Black" pitchFamily="34" charset="0"/>
              </a:rPr>
              <a:t>Go back.</a:t>
            </a:r>
          </a:p>
        </p:txBody>
      </p:sp>
      <p:pic>
        <p:nvPicPr>
          <p:cNvPr id="19" name="Picture 2">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981200" y="5488364"/>
            <a:ext cx="1205541" cy="8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265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6E04F"/>
                </a:solidFill>
              </a:rPr>
              <a:t>PJ with PJP</a:t>
            </a:r>
          </a:p>
        </p:txBody>
      </p:sp>
      <p:sp>
        <p:nvSpPr>
          <p:cNvPr id="3" name="Content Placeholder 2"/>
          <p:cNvSpPr>
            <a:spLocks noGrp="1"/>
          </p:cNvSpPr>
          <p:nvPr>
            <p:ph idx="1"/>
          </p:nvPr>
        </p:nvSpPr>
        <p:spPr>
          <a:xfrm>
            <a:off x="304800" y="1371600"/>
            <a:ext cx="8610600" cy="5562600"/>
          </a:xfrm>
        </p:spPr>
        <p:txBody>
          <a:bodyPr>
            <a:normAutofit fontScale="92500" lnSpcReduction="10000"/>
          </a:bodyPr>
          <a:lstStyle/>
          <a:p>
            <a:pPr marL="0" indent="0">
              <a:buNone/>
            </a:pPr>
            <a:r>
              <a:rPr lang="en-US" sz="3900" dirty="0">
                <a:solidFill>
                  <a:schemeClr val="tx1"/>
                </a:solidFill>
                <a:latin typeface="+mj-lt"/>
              </a:rPr>
              <a:t>What you have learned about:</a:t>
            </a:r>
          </a:p>
          <a:p>
            <a:pPr>
              <a:buFont typeface="Arial"/>
              <a:buChar char="•"/>
            </a:pPr>
            <a:r>
              <a:rPr lang="en-US" sz="3900" dirty="0">
                <a:solidFill>
                  <a:srgbClr val="000000"/>
                </a:solidFill>
                <a:latin typeface="+mj-lt"/>
              </a:rPr>
              <a:t>PCP prophylaxis for transplant patients</a:t>
            </a:r>
          </a:p>
          <a:p>
            <a:pPr>
              <a:buFont typeface="Arial"/>
              <a:buChar char="•"/>
            </a:pPr>
            <a:r>
              <a:rPr lang="en-US" sz="3900" dirty="0">
                <a:solidFill>
                  <a:srgbClr val="000000"/>
                </a:solidFill>
                <a:latin typeface="+mj-lt"/>
              </a:rPr>
              <a:t>Clinical presentation of PCP post-transplant</a:t>
            </a:r>
          </a:p>
          <a:p>
            <a:pPr>
              <a:buFont typeface="Arial"/>
              <a:buChar char="•"/>
            </a:pPr>
            <a:r>
              <a:rPr lang="en-US" sz="3900" dirty="0">
                <a:solidFill>
                  <a:srgbClr val="000000"/>
                </a:solidFill>
                <a:latin typeface="+mj-lt"/>
              </a:rPr>
              <a:t>Investigation of suspected PCP</a:t>
            </a:r>
          </a:p>
          <a:p>
            <a:pPr>
              <a:buFont typeface="Arial"/>
              <a:buChar char="•"/>
            </a:pPr>
            <a:r>
              <a:rPr lang="en-US" sz="3900" dirty="0">
                <a:solidFill>
                  <a:srgbClr val="000000"/>
                </a:solidFill>
                <a:latin typeface="+mj-lt"/>
              </a:rPr>
              <a:t>Management of PCP</a:t>
            </a:r>
          </a:p>
          <a:p>
            <a:pPr marL="0" indent="0">
              <a:buNone/>
            </a:pPr>
            <a:endParaRPr lang="en-US" sz="900" dirty="0">
              <a:solidFill>
                <a:schemeClr val="tx1"/>
              </a:solidFill>
              <a:latin typeface="+mj-lt"/>
            </a:endParaRPr>
          </a:p>
          <a:p>
            <a:pPr marL="0" indent="0">
              <a:buNone/>
            </a:pPr>
            <a:r>
              <a:rPr lang="en-US" sz="3900" dirty="0">
                <a:solidFill>
                  <a:schemeClr val="tx1"/>
                </a:solidFill>
                <a:latin typeface="+mj-lt"/>
              </a:rPr>
              <a:t>Thank you for looking after PJ. She has returned home and is back on PJP prophylaxis. Her birthday is coming up soon. She can’t wait.</a:t>
            </a:r>
          </a:p>
        </p:txBody>
      </p:sp>
      <p:sp>
        <p:nvSpPr>
          <p:cNvPr id="4" name="Action Button: Forward or Next 3">
            <a:hlinkClick r:id="" action="ppaction://hlinkshowjump?jump=nextslide" highlightClick="1"/>
          </p:cNvPr>
          <p:cNvSpPr/>
          <p:nvPr/>
        </p:nvSpPr>
        <p:spPr>
          <a:xfrm>
            <a:off x="8229600" y="6172200"/>
            <a:ext cx="609600" cy="457200"/>
          </a:xfrm>
          <a:prstGeom prst="actionButtonForwardNext">
            <a:avLst/>
          </a:prstGeom>
          <a:solidFill>
            <a:srgbClr val="06E04F"/>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8359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6E04F"/>
                </a:solidFill>
              </a:rPr>
              <a:t>Further resources</a:t>
            </a:r>
          </a:p>
        </p:txBody>
      </p:sp>
      <p:sp>
        <p:nvSpPr>
          <p:cNvPr id="3" name="TextBox 2"/>
          <p:cNvSpPr txBox="1"/>
          <p:nvPr/>
        </p:nvSpPr>
        <p:spPr>
          <a:xfrm>
            <a:off x="457200" y="1447800"/>
            <a:ext cx="8534400" cy="3447098"/>
          </a:xfrm>
          <a:prstGeom prst="rect">
            <a:avLst/>
          </a:prstGeom>
          <a:noFill/>
        </p:spPr>
        <p:txBody>
          <a:bodyPr wrap="square" rtlCol="0">
            <a:spAutoFit/>
          </a:bodyPr>
          <a:lstStyle/>
          <a:p>
            <a:r>
              <a:rPr lang="en-US" sz="2000" dirty="0">
                <a:hlinkClick r:id="rId2"/>
              </a:rPr>
              <a:t>American Society of Transplantation Infectious Diseases Guidelines 3rd Edition (2013): PCP in Solid Organ Transplantation</a:t>
            </a:r>
          </a:p>
          <a:p>
            <a:endParaRPr lang="en-US" sz="2000" dirty="0">
              <a:hlinkClick r:id="rId2"/>
            </a:endParaRPr>
          </a:p>
          <a:p>
            <a:r>
              <a:rPr lang="en-US" sz="2000" dirty="0">
                <a:hlinkClick r:id="rId2"/>
              </a:rPr>
              <a:t>2015 AAP Red Book: </a:t>
            </a:r>
            <a:r>
              <a:rPr lang="en-US" sz="2000" i="1" dirty="0">
                <a:hlinkClick r:id="rId2"/>
              </a:rPr>
              <a:t>Pneumocystis jirovecii </a:t>
            </a:r>
            <a:r>
              <a:rPr lang="en-US" sz="2000" dirty="0">
                <a:hlinkClick r:id="rId2"/>
              </a:rPr>
              <a:t>infections (requires subscription)</a:t>
            </a:r>
          </a:p>
          <a:p>
            <a:endParaRPr lang="en-US" sz="2000" dirty="0">
              <a:hlinkClick r:id="rId2"/>
            </a:endParaRPr>
          </a:p>
          <a:p>
            <a:r>
              <a:rPr lang="en-US" sz="2000" dirty="0">
                <a:hlinkClick r:id="rId2"/>
              </a:rPr>
              <a:t>Cochrane Review (2014): PCP prophylaxis in non-HIV immunocompromized patients</a:t>
            </a:r>
            <a:endParaRPr lang="en-US" sz="2000" dirty="0"/>
          </a:p>
          <a:p>
            <a:endParaRPr lang="en-US" sz="2000" dirty="0"/>
          </a:p>
          <a:p>
            <a:r>
              <a:rPr lang="en-US" sz="2000" dirty="0">
                <a:hlinkClick r:id="rId3"/>
              </a:rPr>
              <a:t>Australian &amp; New Zealand Guidelines (2015): PCP diagnosis, prevention, management in patients with haematological and solid malignancies</a:t>
            </a:r>
            <a:endParaRPr lang="en-US" sz="2000" dirty="0"/>
          </a:p>
          <a:p>
            <a:endParaRPr lang="en-US" dirty="0"/>
          </a:p>
        </p:txBody>
      </p:sp>
      <p:sp>
        <p:nvSpPr>
          <p:cNvPr id="4" name="Action Button: Forward or Next 3">
            <a:hlinkClick r:id="" action="ppaction://hlinkshowjump?jump=nextslide" highlightClick="1"/>
          </p:cNvPr>
          <p:cNvSpPr/>
          <p:nvPr/>
        </p:nvSpPr>
        <p:spPr>
          <a:xfrm>
            <a:off x="8229600" y="6172200"/>
            <a:ext cx="609600" cy="457200"/>
          </a:xfrm>
          <a:prstGeom prst="actionButtonForwardNext">
            <a:avLst/>
          </a:prstGeom>
          <a:solidFill>
            <a:srgbClr val="06E04F"/>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81175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74" y="-289121"/>
            <a:ext cx="8829037" cy="1470025"/>
          </a:xfrm>
        </p:spPr>
        <p:txBody>
          <a:bodyPr>
            <a:noAutofit/>
          </a:bodyPr>
          <a:lstStyle/>
          <a:p>
            <a:pPr algn="l"/>
            <a:r>
              <a:rPr lang="en-US" sz="3200" dirty="0">
                <a:solidFill>
                  <a:srgbClr val="06E04F"/>
                </a:solidFill>
              </a:rPr>
              <a:t>This module was developed by:</a:t>
            </a:r>
            <a:endParaRPr lang="en-US" sz="3200" b="1" dirty="0">
              <a:solidFill>
                <a:srgbClr val="000000"/>
              </a:solidFill>
              <a:latin typeface="+mj-lt"/>
              <a:cs typeface="Arial"/>
            </a:endParaRPr>
          </a:p>
        </p:txBody>
      </p:sp>
      <p:sp>
        <p:nvSpPr>
          <p:cNvPr id="3" name="Action Button: Forward or Next 2">
            <a:hlinkClick r:id="" action="ppaction://hlinkshowjump?jump=nextslide" highlightClick="1"/>
          </p:cNvPr>
          <p:cNvSpPr/>
          <p:nvPr/>
        </p:nvSpPr>
        <p:spPr>
          <a:xfrm>
            <a:off x="8229600" y="6172200"/>
            <a:ext cx="609600" cy="457200"/>
          </a:xfrm>
          <a:prstGeom prst="actionButtonForwardNext">
            <a:avLst/>
          </a:prstGeom>
          <a:solidFill>
            <a:srgbClr val="06E04F"/>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81419" y="846543"/>
            <a:ext cx="8687933" cy="5755421"/>
          </a:xfrm>
          <a:prstGeom prst="rect">
            <a:avLst/>
          </a:prstGeom>
          <a:noFill/>
        </p:spPr>
        <p:txBody>
          <a:bodyPr wrap="square" rtlCol="0">
            <a:spAutoFit/>
          </a:bodyPr>
          <a:lstStyle/>
          <a:p>
            <a:r>
              <a:rPr lang="en-US" sz="3200" b="1" dirty="0"/>
              <a:t>Josh Osowicki &amp; Soren Gantt</a:t>
            </a:r>
          </a:p>
          <a:p>
            <a:r>
              <a:rPr lang="en-US" sz="2400" dirty="0"/>
              <a:t>University of British Columbia, British Columbia Children’s Hospital, Vancouver, Canada</a:t>
            </a:r>
          </a:p>
          <a:p>
            <a:endParaRPr lang="en-US" sz="3200" dirty="0"/>
          </a:p>
          <a:p>
            <a:r>
              <a:rPr lang="en-US" sz="3200" i="1" dirty="0"/>
              <a:t>Original version 03/15/2016</a:t>
            </a:r>
          </a:p>
          <a:p>
            <a:r>
              <a:rPr lang="en-US" sz="3200" i="1" dirty="0"/>
              <a:t>Revised on:</a:t>
            </a:r>
          </a:p>
          <a:p>
            <a:pPr marL="914400" lvl="1" indent="-457200">
              <a:buFont typeface="Arial"/>
              <a:buChar char="•"/>
            </a:pPr>
            <a:r>
              <a:rPr lang="en-US" sz="3200" dirty="0" smtClean="0"/>
              <a:t>02/10/2020</a:t>
            </a:r>
            <a:endParaRPr lang="en-US" sz="3200" dirty="0"/>
          </a:p>
          <a:p>
            <a:endParaRPr lang="en-US" sz="3200" dirty="0"/>
          </a:p>
          <a:p>
            <a:r>
              <a:rPr lang="en-US" sz="3200" dirty="0"/>
              <a:t>Part of an educational effort through the PIDS Transplant Infectious Disease working group and the AST ID Community of Practice</a:t>
            </a:r>
          </a:p>
          <a:p>
            <a:endParaRPr lang="en-US" sz="3200" dirty="0"/>
          </a:p>
        </p:txBody>
      </p:sp>
    </p:spTree>
    <p:extLst>
      <p:ext uri="{BB962C8B-B14F-4D97-AF65-F5344CB8AC3E}">
        <p14:creationId xmlns:p14="http://schemas.microsoft.com/office/powerpoint/2010/main" val="2268116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6E04F"/>
                </a:solidFill>
              </a:rPr>
              <a:t>Absolutely correct!</a:t>
            </a:r>
          </a:p>
        </p:txBody>
      </p:sp>
      <p:sp>
        <p:nvSpPr>
          <p:cNvPr id="3" name="Content Placeholder 2"/>
          <p:cNvSpPr>
            <a:spLocks noGrp="1"/>
          </p:cNvSpPr>
          <p:nvPr>
            <p:ph idx="1"/>
          </p:nvPr>
        </p:nvSpPr>
        <p:spPr>
          <a:xfrm>
            <a:off x="457200" y="1493837"/>
            <a:ext cx="8229600" cy="4525963"/>
          </a:xfrm>
        </p:spPr>
        <p:txBody>
          <a:bodyPr>
            <a:normAutofit/>
          </a:bodyPr>
          <a:lstStyle/>
          <a:p>
            <a:pPr marL="0" indent="0">
              <a:buNone/>
            </a:pPr>
            <a:r>
              <a:rPr lang="en-US" sz="2800" dirty="0">
                <a:solidFill>
                  <a:schemeClr val="tx1"/>
                </a:solidFill>
                <a:latin typeface="+mj-lt"/>
              </a:rPr>
              <a:t>Without prophylaxis, children have a 5-15% risk of </a:t>
            </a:r>
            <a:r>
              <a:rPr lang="en-US" sz="2800" i="1" dirty="0">
                <a:solidFill>
                  <a:schemeClr val="tx1"/>
                </a:solidFill>
                <a:latin typeface="+mj-lt"/>
              </a:rPr>
              <a:t>Pneumocystis </a:t>
            </a:r>
            <a:r>
              <a:rPr lang="en-US" sz="2800" dirty="0">
                <a:solidFill>
                  <a:schemeClr val="tx1"/>
                </a:solidFill>
                <a:latin typeface="+mj-lt"/>
              </a:rPr>
              <a:t>pneumonia (PCP) following HSCT/SOT. The risk is highest in those like PJ who require very intense immunosuppression. With good adherence, prophylaxis prevents virtually all cases of PCP.</a:t>
            </a:r>
          </a:p>
        </p:txBody>
      </p:sp>
      <p:pic>
        <p:nvPicPr>
          <p:cNvPr id="4" name="Picture 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813" y="4581832"/>
            <a:ext cx="1881187" cy="1387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3">
            <a:hlinkClick r:id="rId4" action="ppaction://hlinksldjump"/>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5867400" y="4572000"/>
            <a:ext cx="1881187" cy="1387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838200" y="6019800"/>
            <a:ext cx="3352800" cy="369332"/>
          </a:xfrm>
          <a:prstGeom prst="rect">
            <a:avLst/>
          </a:prstGeom>
          <a:noFill/>
        </p:spPr>
        <p:txBody>
          <a:bodyPr wrap="square" rtlCol="0">
            <a:spAutoFit/>
          </a:bodyPr>
          <a:lstStyle/>
          <a:p>
            <a:pPr algn="ctr"/>
            <a:r>
              <a:rPr lang="en-US" dirty="0">
                <a:latin typeface="Arial Black" pitchFamily="34" charset="0"/>
              </a:rPr>
              <a:t>Go back.</a:t>
            </a:r>
          </a:p>
        </p:txBody>
      </p:sp>
      <p:sp>
        <p:nvSpPr>
          <p:cNvPr id="7" name="TextBox 6"/>
          <p:cNvSpPr txBox="1"/>
          <p:nvPr/>
        </p:nvSpPr>
        <p:spPr>
          <a:xfrm>
            <a:off x="5181600" y="5983069"/>
            <a:ext cx="3352800" cy="369332"/>
          </a:xfrm>
          <a:prstGeom prst="rect">
            <a:avLst/>
          </a:prstGeom>
          <a:noFill/>
        </p:spPr>
        <p:txBody>
          <a:bodyPr wrap="square" rtlCol="0">
            <a:spAutoFit/>
          </a:bodyPr>
          <a:lstStyle/>
          <a:p>
            <a:pPr algn="ctr"/>
            <a:r>
              <a:rPr lang="en-US" dirty="0">
                <a:latin typeface="Arial Black" pitchFamily="34" charset="0"/>
              </a:rPr>
              <a:t>Move on.</a:t>
            </a:r>
          </a:p>
        </p:txBody>
      </p:sp>
    </p:spTree>
    <p:extLst>
      <p:ext uri="{BB962C8B-B14F-4D97-AF65-F5344CB8AC3E}">
        <p14:creationId xmlns:p14="http://schemas.microsoft.com/office/powerpoint/2010/main" val="3990156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748" y="278296"/>
            <a:ext cx="8521763" cy="902608"/>
          </a:xfrm>
        </p:spPr>
        <p:txBody>
          <a:bodyPr>
            <a:noAutofit/>
          </a:bodyPr>
          <a:lstStyle/>
          <a:p>
            <a:pPr algn="l"/>
            <a:r>
              <a:rPr lang="en-US" sz="3200" dirty="0" smtClean="0">
                <a:solidFill>
                  <a:srgbClr val="06E04F"/>
                </a:solidFill>
              </a:rPr>
              <a:t>Feedback on the Modules</a:t>
            </a:r>
            <a:endParaRPr lang="en-US" sz="3200" b="1" dirty="0">
              <a:solidFill>
                <a:srgbClr val="000000"/>
              </a:solidFill>
              <a:latin typeface="+mj-lt"/>
              <a:cs typeface="Arial"/>
            </a:endParaRPr>
          </a:p>
        </p:txBody>
      </p:sp>
      <p:sp>
        <p:nvSpPr>
          <p:cNvPr id="4" name="TextBox 3"/>
          <p:cNvSpPr txBox="1"/>
          <p:nvPr/>
        </p:nvSpPr>
        <p:spPr>
          <a:xfrm>
            <a:off x="586409" y="1361660"/>
            <a:ext cx="8282943" cy="5039139"/>
          </a:xfrm>
          <a:prstGeom prst="rect">
            <a:avLst/>
          </a:prstGeom>
          <a:noFill/>
        </p:spPr>
        <p:txBody>
          <a:bodyPr wrap="square" rtlCol="0">
            <a:normAutofit/>
          </a:bodyPr>
          <a:lstStyle/>
          <a:p>
            <a:pPr marL="285750" indent="-285750" fontAlgn="base">
              <a:buFont typeface="Arial" panose="020B0604020202020204" pitchFamily="34" charset="0"/>
              <a:buChar char="•"/>
            </a:pPr>
            <a:r>
              <a:rPr lang="en-US" sz="2800" b="1" dirty="0"/>
              <a:t>PLEASE help to provide us with feedback on the content of these modules! </a:t>
            </a:r>
            <a:r>
              <a:rPr lang="en-US" sz="2800" dirty="0"/>
              <a:t>​</a:t>
            </a:r>
          </a:p>
          <a:p>
            <a:pPr marL="742950" lvl="1" indent="-285750" fontAlgn="base">
              <a:buFont typeface="Arial" panose="020B0604020202020204" pitchFamily="34" charset="0"/>
              <a:buChar char="•"/>
            </a:pPr>
            <a:r>
              <a:rPr lang="en-US" sz="2800" b="1" dirty="0" smtClean="0"/>
              <a:t>Let </a:t>
            </a:r>
            <a:r>
              <a:rPr lang="en-US" sz="2800" b="1" dirty="0"/>
              <a:t>us know what you learned and what </a:t>
            </a:r>
            <a:r>
              <a:rPr lang="en-US" sz="2800" b="1" dirty="0" smtClean="0"/>
              <a:t>we can do </a:t>
            </a:r>
            <a:r>
              <a:rPr lang="en-US" sz="2800" b="1" dirty="0"/>
              <a:t>better</a:t>
            </a:r>
            <a:r>
              <a:rPr lang="en-US" sz="2800" dirty="0"/>
              <a:t>​</a:t>
            </a:r>
          </a:p>
          <a:p>
            <a:pPr marL="742950" lvl="1" indent="-285750" fontAlgn="base">
              <a:buFont typeface="Arial" panose="020B0604020202020204" pitchFamily="34" charset="0"/>
              <a:buChar char="•"/>
            </a:pPr>
            <a:r>
              <a:rPr lang="en-US" sz="2800" b="1" dirty="0"/>
              <a:t>Your feedback will help us to improve </a:t>
            </a:r>
            <a:r>
              <a:rPr lang="en-US" sz="2800" b="1" dirty="0" smtClean="0"/>
              <a:t>this work and design</a:t>
            </a:r>
            <a:r>
              <a:rPr lang="en-US" sz="2800" b="1" dirty="0"/>
              <a:t> future modules</a:t>
            </a:r>
            <a:r>
              <a:rPr lang="en-US" sz="2800" dirty="0"/>
              <a:t>​</a:t>
            </a:r>
          </a:p>
          <a:p>
            <a:pPr marL="285750" indent="-285750" fontAlgn="base">
              <a:buFont typeface="Arial" panose="020B0604020202020204" pitchFamily="34" charset="0"/>
              <a:buChar char="•"/>
            </a:pPr>
            <a:endParaRPr lang="en-US" sz="2800" dirty="0"/>
          </a:p>
          <a:p>
            <a:pPr marL="285750" indent="-285750" fontAlgn="base">
              <a:buFont typeface="Arial" panose="020B0604020202020204" pitchFamily="34" charset="0"/>
              <a:buChar char="•"/>
            </a:pPr>
            <a:r>
              <a:rPr lang="en-US" sz="2800" b="1" dirty="0"/>
              <a:t>For any questions or concerns, </a:t>
            </a:r>
            <a:r>
              <a:rPr lang="en-US" sz="2800" b="1" dirty="0" smtClean="0"/>
              <a:t>please contact Tanvi</a:t>
            </a:r>
            <a:r>
              <a:rPr lang="en-US" sz="2800" b="1" dirty="0"/>
              <a:t> Sharma </a:t>
            </a:r>
            <a:r>
              <a:rPr lang="en-US" sz="2800" b="1" u="sng" dirty="0">
                <a:hlinkClick r:id="rId2"/>
              </a:rPr>
              <a:t>tanvi.sharma@childrens.harvard.edu</a:t>
            </a:r>
            <a:r>
              <a:rPr lang="en-US" sz="2800" b="1" dirty="0"/>
              <a:t>  </a:t>
            </a:r>
            <a:r>
              <a:rPr lang="en-US" sz="2800" dirty="0"/>
              <a:t>​</a:t>
            </a:r>
          </a:p>
          <a:p>
            <a:endParaRPr lang="en-US" sz="3200" dirty="0"/>
          </a:p>
        </p:txBody>
      </p:sp>
    </p:spTree>
    <p:extLst>
      <p:ext uri="{BB962C8B-B14F-4D97-AF65-F5344CB8AC3E}">
        <p14:creationId xmlns:p14="http://schemas.microsoft.com/office/powerpoint/2010/main" val="878034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6E04F"/>
                </a:solidFill>
              </a:rPr>
              <a:t>No good reason?</a:t>
            </a:r>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2800" i="1" dirty="0">
                <a:solidFill>
                  <a:schemeClr val="tx1"/>
                </a:solidFill>
                <a:latin typeface="+mj-lt"/>
              </a:rPr>
              <a:t>Pneumocystis</a:t>
            </a:r>
            <a:r>
              <a:rPr lang="en-US" sz="2800" dirty="0">
                <a:solidFill>
                  <a:schemeClr val="tx1"/>
                </a:solidFill>
                <a:latin typeface="+mj-lt"/>
              </a:rPr>
              <a:t> pneumonia (PCP)  is relatively rare precisely </a:t>
            </a:r>
            <a:r>
              <a:rPr lang="en-US" sz="2800" i="1" dirty="0">
                <a:solidFill>
                  <a:schemeClr val="tx1"/>
                </a:solidFill>
                <a:latin typeface="+mj-lt"/>
              </a:rPr>
              <a:t>because </a:t>
            </a:r>
            <a:r>
              <a:rPr lang="en-US" sz="2800" dirty="0">
                <a:solidFill>
                  <a:schemeClr val="tx1"/>
                </a:solidFill>
                <a:latin typeface="+mj-lt"/>
              </a:rPr>
              <a:t>of prophylaxis. Without prophylaxis, children have a 5-15% risk of PCP following HSCT/SOT. The risk is highest in those like PJ who require very intense immunosuppression. With good adherence, prophylaxis prevents virtually all cases of PCP.</a:t>
            </a:r>
          </a:p>
        </p:txBody>
      </p:sp>
      <p:pic>
        <p:nvPicPr>
          <p:cNvPr id="8" name="Picture 7">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813" y="4581832"/>
            <a:ext cx="1881187" cy="1387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a:hlinkClick r:id="rId4" action="ppaction://hlinksldjump"/>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5867400" y="4572000"/>
            <a:ext cx="1881187" cy="1387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838200" y="6019800"/>
            <a:ext cx="3352800" cy="369332"/>
          </a:xfrm>
          <a:prstGeom prst="rect">
            <a:avLst/>
          </a:prstGeom>
          <a:noFill/>
        </p:spPr>
        <p:txBody>
          <a:bodyPr wrap="square" rtlCol="0">
            <a:spAutoFit/>
          </a:bodyPr>
          <a:lstStyle/>
          <a:p>
            <a:pPr algn="ctr"/>
            <a:r>
              <a:rPr lang="en-US" dirty="0">
                <a:latin typeface="Arial Black" pitchFamily="34" charset="0"/>
              </a:rPr>
              <a:t>Go back.</a:t>
            </a:r>
          </a:p>
        </p:txBody>
      </p:sp>
      <p:sp>
        <p:nvSpPr>
          <p:cNvPr id="11" name="TextBox 10"/>
          <p:cNvSpPr txBox="1"/>
          <p:nvPr/>
        </p:nvSpPr>
        <p:spPr>
          <a:xfrm>
            <a:off x="5181600" y="5983069"/>
            <a:ext cx="3352800" cy="369332"/>
          </a:xfrm>
          <a:prstGeom prst="rect">
            <a:avLst/>
          </a:prstGeom>
          <a:noFill/>
        </p:spPr>
        <p:txBody>
          <a:bodyPr wrap="square" rtlCol="0">
            <a:spAutoFit/>
          </a:bodyPr>
          <a:lstStyle/>
          <a:p>
            <a:pPr algn="ctr"/>
            <a:r>
              <a:rPr lang="en-US" dirty="0">
                <a:latin typeface="Arial Black" pitchFamily="34" charset="0"/>
              </a:rPr>
              <a:t>Move on.</a:t>
            </a:r>
          </a:p>
        </p:txBody>
      </p:sp>
    </p:spTree>
    <p:extLst>
      <p:ext uri="{BB962C8B-B14F-4D97-AF65-F5344CB8AC3E}">
        <p14:creationId xmlns:p14="http://schemas.microsoft.com/office/powerpoint/2010/main" val="213648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solidFill>
                  <a:srgbClr val="06E04F"/>
                </a:solidFill>
              </a:rPr>
              <a:t>You can do this. </a:t>
            </a:r>
            <a:br>
              <a:rPr lang="en-US" dirty="0">
                <a:solidFill>
                  <a:srgbClr val="06E04F"/>
                </a:solidFill>
              </a:rPr>
            </a:br>
            <a:r>
              <a:rPr lang="en-US" dirty="0">
                <a:solidFill>
                  <a:srgbClr val="06E04F"/>
                </a:solidFill>
              </a:rPr>
              <a:t>You’re not alone.</a:t>
            </a:r>
          </a:p>
        </p:txBody>
      </p:sp>
      <p:sp>
        <p:nvSpPr>
          <p:cNvPr id="3" name="Content Placeholder 2"/>
          <p:cNvSpPr>
            <a:spLocks noGrp="1"/>
          </p:cNvSpPr>
          <p:nvPr>
            <p:ph idx="1"/>
          </p:nvPr>
        </p:nvSpPr>
        <p:spPr>
          <a:xfrm>
            <a:off x="304800" y="1600200"/>
            <a:ext cx="8534400" cy="4525963"/>
          </a:xfrm>
        </p:spPr>
        <p:txBody>
          <a:bodyPr>
            <a:normAutofit/>
          </a:bodyPr>
          <a:lstStyle/>
          <a:p>
            <a:pPr marL="0" indent="0">
              <a:buNone/>
            </a:pPr>
            <a:r>
              <a:rPr lang="en-US" sz="2400" dirty="0">
                <a:solidFill>
                  <a:schemeClr val="tx1"/>
                </a:solidFill>
                <a:latin typeface="+mj-lt"/>
              </a:rPr>
              <a:t>Often it feels like there is too much to possibly know in transplant ID. Lucky for all of us, there are great resources available to help. Following treatment for rejection, PJ is at high risk of </a:t>
            </a:r>
            <a:r>
              <a:rPr lang="en-US" sz="2400" i="1" dirty="0">
                <a:solidFill>
                  <a:schemeClr val="tx1"/>
                </a:solidFill>
                <a:latin typeface="+mj-lt"/>
              </a:rPr>
              <a:t>Pneumocystis</a:t>
            </a:r>
            <a:r>
              <a:rPr lang="en-US" sz="2400" dirty="0">
                <a:solidFill>
                  <a:schemeClr val="tx1"/>
                </a:solidFill>
                <a:latin typeface="+mj-lt"/>
              </a:rPr>
              <a:t> pneumonia (PCP). Prophylaxis is safe and highly effective at preventing PCP. Unit protocols and guidelines of all major transplant organizations recommend PCP prophylaxis for a patient like PJ.</a:t>
            </a:r>
          </a:p>
        </p:txBody>
      </p:sp>
      <p:pic>
        <p:nvPicPr>
          <p:cNvPr id="8" name="Picture 7">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813" y="4581832"/>
            <a:ext cx="1881187" cy="1387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a:hlinkClick r:id="rId4" action="ppaction://hlinksldjump"/>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5867400" y="4572000"/>
            <a:ext cx="1881187" cy="1387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838200" y="6019800"/>
            <a:ext cx="3352800" cy="369332"/>
          </a:xfrm>
          <a:prstGeom prst="rect">
            <a:avLst/>
          </a:prstGeom>
          <a:noFill/>
        </p:spPr>
        <p:txBody>
          <a:bodyPr wrap="square" rtlCol="0">
            <a:spAutoFit/>
          </a:bodyPr>
          <a:lstStyle/>
          <a:p>
            <a:pPr algn="ctr"/>
            <a:r>
              <a:rPr lang="en-US" dirty="0">
                <a:latin typeface="Arial Black" pitchFamily="34" charset="0"/>
              </a:rPr>
              <a:t>Go back.</a:t>
            </a:r>
          </a:p>
        </p:txBody>
      </p:sp>
      <p:sp>
        <p:nvSpPr>
          <p:cNvPr id="11" name="TextBox 10"/>
          <p:cNvSpPr txBox="1"/>
          <p:nvPr/>
        </p:nvSpPr>
        <p:spPr>
          <a:xfrm>
            <a:off x="5181600" y="5983069"/>
            <a:ext cx="3352800" cy="369332"/>
          </a:xfrm>
          <a:prstGeom prst="rect">
            <a:avLst/>
          </a:prstGeom>
          <a:noFill/>
        </p:spPr>
        <p:txBody>
          <a:bodyPr wrap="square" rtlCol="0">
            <a:spAutoFit/>
          </a:bodyPr>
          <a:lstStyle/>
          <a:p>
            <a:pPr algn="ctr"/>
            <a:r>
              <a:rPr lang="en-US" dirty="0">
                <a:latin typeface="Arial Black" pitchFamily="34" charset="0"/>
              </a:rPr>
              <a:t>Move on.</a:t>
            </a:r>
          </a:p>
        </p:txBody>
      </p:sp>
    </p:spTree>
    <p:extLst>
      <p:ext uri="{BB962C8B-B14F-4D97-AF65-F5344CB8AC3E}">
        <p14:creationId xmlns:p14="http://schemas.microsoft.com/office/powerpoint/2010/main" val="2432972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US" i="1" dirty="0">
                <a:solidFill>
                  <a:srgbClr val="FF0000"/>
                </a:solidFill>
              </a:rPr>
              <a:t>P</a:t>
            </a:r>
            <a:r>
              <a:rPr lang="en-US" i="1" dirty="0">
                <a:solidFill>
                  <a:srgbClr val="06E04F"/>
                </a:solidFill>
              </a:rPr>
              <a:t>neumo</a:t>
            </a:r>
            <a:r>
              <a:rPr lang="en-US" i="1" dirty="0">
                <a:solidFill>
                  <a:srgbClr val="FF0000"/>
                </a:solidFill>
              </a:rPr>
              <a:t>C</a:t>
            </a:r>
            <a:r>
              <a:rPr lang="en-US" i="1" dirty="0">
                <a:solidFill>
                  <a:srgbClr val="06E04F"/>
                </a:solidFill>
              </a:rPr>
              <a:t>ystis </a:t>
            </a:r>
            <a:r>
              <a:rPr lang="en-US" dirty="0">
                <a:solidFill>
                  <a:srgbClr val="FF0000"/>
                </a:solidFill>
              </a:rPr>
              <a:t>P</a:t>
            </a:r>
            <a:r>
              <a:rPr lang="en-US" dirty="0">
                <a:solidFill>
                  <a:srgbClr val="06E04F"/>
                </a:solidFill>
              </a:rPr>
              <a:t>neumonia</a:t>
            </a:r>
            <a:endParaRPr lang="en-US" i="1" dirty="0">
              <a:solidFill>
                <a:srgbClr val="06E04F"/>
              </a:solidFill>
            </a:endParaRPr>
          </a:p>
        </p:txBody>
      </p:sp>
      <p:sp>
        <p:nvSpPr>
          <p:cNvPr id="3" name="Content Placeholder 2"/>
          <p:cNvSpPr>
            <a:spLocks noGrp="1"/>
          </p:cNvSpPr>
          <p:nvPr>
            <p:ph idx="1"/>
          </p:nvPr>
        </p:nvSpPr>
        <p:spPr>
          <a:xfrm>
            <a:off x="457200" y="1447800"/>
            <a:ext cx="8229600" cy="5334000"/>
          </a:xfrm>
        </p:spPr>
        <p:txBody>
          <a:bodyPr>
            <a:normAutofit/>
          </a:bodyPr>
          <a:lstStyle/>
          <a:p>
            <a:pPr>
              <a:buFontTx/>
              <a:buChar char="-"/>
            </a:pPr>
            <a:r>
              <a:rPr lang="en-US" sz="2200" dirty="0">
                <a:solidFill>
                  <a:schemeClr val="tx1"/>
                </a:solidFill>
                <a:latin typeface="+mj-lt"/>
              </a:rPr>
              <a:t>First recognized as a cause of pneumonia in premature and malnourished infants after World War II</a:t>
            </a:r>
          </a:p>
          <a:p>
            <a:pPr>
              <a:buFontTx/>
              <a:buChar char="-"/>
            </a:pPr>
            <a:r>
              <a:rPr lang="en-US" sz="2200" dirty="0">
                <a:solidFill>
                  <a:schemeClr val="tx1"/>
                </a:solidFill>
                <a:latin typeface="+mj-lt"/>
              </a:rPr>
              <a:t>Since then, it has mostly been seen in patients with primary or secondary immunodeficiency, most commonly HIV/AIDS and hematological malignancy</a:t>
            </a:r>
          </a:p>
          <a:p>
            <a:pPr>
              <a:buFontTx/>
              <a:buChar char="-"/>
            </a:pPr>
            <a:r>
              <a:rPr lang="en-US" sz="2200" dirty="0">
                <a:solidFill>
                  <a:schemeClr val="tx1"/>
                </a:solidFill>
                <a:latin typeface="+mj-lt"/>
              </a:rPr>
              <a:t>After decades of confusion, </a:t>
            </a:r>
            <a:r>
              <a:rPr lang="en-US" sz="2200" i="1" dirty="0">
                <a:solidFill>
                  <a:schemeClr val="tx1"/>
                </a:solidFill>
                <a:latin typeface="+mj-lt"/>
              </a:rPr>
              <a:t>Pneumocystis </a:t>
            </a:r>
            <a:r>
              <a:rPr lang="en-US" sz="2200" dirty="0">
                <a:solidFill>
                  <a:schemeClr val="tx1"/>
                </a:solidFill>
                <a:latin typeface="+mj-lt"/>
              </a:rPr>
              <a:t>are now considered fungi, and the species causing human disease is now called </a:t>
            </a:r>
            <a:r>
              <a:rPr lang="en-US" sz="2200" i="1" dirty="0">
                <a:solidFill>
                  <a:schemeClr val="tx1"/>
                </a:solidFill>
                <a:latin typeface="+mj-lt"/>
              </a:rPr>
              <a:t>P. jirovecii. </a:t>
            </a:r>
            <a:r>
              <a:rPr lang="en-US" sz="2200" dirty="0">
                <a:solidFill>
                  <a:schemeClr val="tx1"/>
                </a:solidFill>
                <a:latin typeface="+mj-lt"/>
              </a:rPr>
              <a:t> </a:t>
            </a:r>
          </a:p>
          <a:p>
            <a:pPr>
              <a:buFontTx/>
              <a:buChar char="-"/>
            </a:pPr>
            <a:r>
              <a:rPr lang="en-US" sz="2200" dirty="0">
                <a:solidFill>
                  <a:schemeClr val="tx1"/>
                </a:solidFill>
                <a:latin typeface="+mj-lt"/>
              </a:rPr>
              <a:t>Risk factors for non-HIV PCP</a:t>
            </a:r>
          </a:p>
          <a:p>
            <a:pPr lvl="1">
              <a:buFontTx/>
              <a:buChar char="-"/>
            </a:pPr>
            <a:r>
              <a:rPr lang="en-US" sz="1600" dirty="0">
                <a:solidFill>
                  <a:schemeClr val="tx1"/>
                </a:solidFill>
                <a:latin typeface="+mj-lt"/>
              </a:rPr>
              <a:t>Primary defects in cell-mediated immunity</a:t>
            </a:r>
          </a:p>
          <a:p>
            <a:pPr lvl="1">
              <a:buFontTx/>
              <a:buChar char="-"/>
            </a:pPr>
            <a:r>
              <a:rPr lang="en-US" sz="1600" dirty="0">
                <a:solidFill>
                  <a:schemeClr val="tx1"/>
                </a:solidFill>
                <a:latin typeface="+mj-lt"/>
              </a:rPr>
              <a:t>Use of steroid and/or other immunosuppresive medications</a:t>
            </a:r>
          </a:p>
          <a:p>
            <a:pPr lvl="1">
              <a:buFontTx/>
              <a:buChar char="-"/>
            </a:pPr>
            <a:r>
              <a:rPr lang="en-US" sz="1600" dirty="0">
                <a:solidFill>
                  <a:schemeClr val="tx1"/>
                </a:solidFill>
                <a:latin typeface="+mj-lt"/>
              </a:rPr>
              <a:t>Malignancy</a:t>
            </a:r>
          </a:p>
          <a:p>
            <a:pPr lvl="1">
              <a:buFontTx/>
              <a:buChar char="-"/>
            </a:pPr>
            <a:r>
              <a:rPr lang="en-US" sz="1600" dirty="0">
                <a:solidFill>
                  <a:schemeClr val="tx1"/>
                </a:solidFill>
                <a:latin typeface="+mj-lt"/>
              </a:rPr>
              <a:t>HSCT &amp; SOT</a:t>
            </a:r>
          </a:p>
          <a:p>
            <a:pPr lvl="1">
              <a:buFontTx/>
              <a:buChar char="-"/>
            </a:pPr>
            <a:r>
              <a:rPr lang="en-US" sz="1600" dirty="0">
                <a:solidFill>
                  <a:schemeClr val="tx1"/>
                </a:solidFill>
                <a:latin typeface="+mj-lt"/>
              </a:rPr>
              <a:t>Prematurity</a:t>
            </a:r>
          </a:p>
          <a:p>
            <a:pPr lvl="1">
              <a:buFontTx/>
              <a:buChar char="-"/>
            </a:pPr>
            <a:r>
              <a:rPr lang="en-US" sz="1600" dirty="0">
                <a:solidFill>
                  <a:schemeClr val="tx1"/>
                </a:solidFill>
                <a:latin typeface="+mj-lt"/>
              </a:rPr>
              <a:t>Severe malnutrition. </a:t>
            </a:r>
          </a:p>
        </p:txBody>
      </p:sp>
      <p:sp>
        <p:nvSpPr>
          <p:cNvPr id="8" name="Action Button: Forward or Next 7">
            <a:hlinkClick r:id="" action="ppaction://hlinkshowjump?jump=nextslide" highlightClick="1"/>
          </p:cNvPr>
          <p:cNvSpPr/>
          <p:nvPr/>
        </p:nvSpPr>
        <p:spPr>
          <a:xfrm>
            <a:off x="8229600" y="6172200"/>
            <a:ext cx="609600" cy="457200"/>
          </a:xfrm>
          <a:prstGeom prst="actionButtonForwardNext">
            <a:avLst/>
          </a:prstGeom>
          <a:solidFill>
            <a:srgbClr val="06E04F"/>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3884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US" i="1" dirty="0">
                <a:solidFill>
                  <a:srgbClr val="FF0000"/>
                </a:solidFill>
              </a:rPr>
              <a:t>P</a:t>
            </a:r>
            <a:r>
              <a:rPr lang="en-US" i="1" dirty="0">
                <a:solidFill>
                  <a:srgbClr val="06E04F"/>
                </a:solidFill>
              </a:rPr>
              <a:t>neumo</a:t>
            </a:r>
            <a:r>
              <a:rPr lang="en-US" i="1" dirty="0">
                <a:solidFill>
                  <a:srgbClr val="FF0000"/>
                </a:solidFill>
              </a:rPr>
              <a:t>C</a:t>
            </a:r>
            <a:r>
              <a:rPr lang="en-US" i="1" dirty="0">
                <a:solidFill>
                  <a:srgbClr val="06E04F"/>
                </a:solidFill>
              </a:rPr>
              <a:t>ystis </a:t>
            </a:r>
            <a:r>
              <a:rPr lang="en-US" dirty="0">
                <a:solidFill>
                  <a:srgbClr val="FF0000"/>
                </a:solidFill>
              </a:rPr>
              <a:t>P</a:t>
            </a:r>
            <a:r>
              <a:rPr lang="en-US" dirty="0">
                <a:solidFill>
                  <a:srgbClr val="06E04F"/>
                </a:solidFill>
              </a:rPr>
              <a:t>neumonia</a:t>
            </a:r>
            <a:endParaRPr lang="en-US" i="1" dirty="0">
              <a:solidFill>
                <a:srgbClr val="06E04F"/>
              </a:solidFill>
            </a:endParaRPr>
          </a:p>
        </p:txBody>
      </p:sp>
      <p:sp>
        <p:nvSpPr>
          <p:cNvPr id="3" name="Content Placeholder 2"/>
          <p:cNvSpPr>
            <a:spLocks noGrp="1"/>
          </p:cNvSpPr>
          <p:nvPr>
            <p:ph idx="1"/>
          </p:nvPr>
        </p:nvSpPr>
        <p:spPr>
          <a:xfrm>
            <a:off x="457200" y="1447800"/>
            <a:ext cx="8229600" cy="5334000"/>
          </a:xfrm>
        </p:spPr>
        <p:txBody>
          <a:bodyPr>
            <a:normAutofit/>
          </a:bodyPr>
          <a:lstStyle/>
          <a:p>
            <a:pPr>
              <a:buFontTx/>
              <a:buChar char="-"/>
            </a:pPr>
            <a:r>
              <a:rPr lang="en-US" sz="2200" dirty="0">
                <a:solidFill>
                  <a:schemeClr val="tx1"/>
                </a:solidFill>
                <a:latin typeface="+mj-lt"/>
              </a:rPr>
              <a:t>Without prophylaxis, 5-15% of transplant recipients may develop PCP, depending on the intensity of immunosuppression, organ-type, and transplant centre</a:t>
            </a:r>
          </a:p>
          <a:p>
            <a:pPr>
              <a:buFontTx/>
              <a:buChar char="-"/>
            </a:pPr>
            <a:r>
              <a:rPr lang="en-US" sz="2200" i="1" dirty="0">
                <a:solidFill>
                  <a:schemeClr val="tx1"/>
                </a:solidFill>
                <a:latin typeface="+mj-lt"/>
              </a:rPr>
              <a:t>Pneumocystis</a:t>
            </a:r>
            <a:r>
              <a:rPr lang="en-US" sz="2200" dirty="0">
                <a:solidFill>
                  <a:schemeClr val="tx1"/>
                </a:solidFill>
                <a:latin typeface="+mj-lt"/>
              </a:rPr>
              <a:t> is transmitted by the airborne route by person-person spread, probably from immunocompetent individuals, especially young children, with asymptomatic lung colonization</a:t>
            </a:r>
          </a:p>
          <a:p>
            <a:pPr>
              <a:buFontTx/>
              <a:buChar char="-"/>
            </a:pPr>
            <a:r>
              <a:rPr lang="en-US" sz="2200" dirty="0">
                <a:solidFill>
                  <a:schemeClr val="tx1"/>
                </a:solidFill>
                <a:latin typeface="+mj-lt"/>
              </a:rPr>
              <a:t>PCP outbreaks have been reported in solid organ transplant recipients</a:t>
            </a:r>
          </a:p>
          <a:p>
            <a:pPr>
              <a:buFontTx/>
              <a:buChar char="-"/>
            </a:pPr>
            <a:r>
              <a:rPr lang="en-US" sz="2200" dirty="0">
                <a:solidFill>
                  <a:schemeClr val="tx1"/>
                </a:solidFill>
                <a:latin typeface="+mj-lt"/>
              </a:rPr>
              <a:t>PCP is classically more acute in non-HIV than HIV patients, patients are not febrile and have dyspnea, marked hypoxemia, and imaging findings out of proportion with physical findings</a:t>
            </a:r>
          </a:p>
          <a:p>
            <a:pPr>
              <a:buFontTx/>
              <a:buChar char="-"/>
            </a:pPr>
            <a:r>
              <a:rPr lang="en-US" sz="2200" dirty="0">
                <a:solidFill>
                  <a:schemeClr val="tx1"/>
                </a:solidFill>
                <a:latin typeface="+mj-lt"/>
              </a:rPr>
              <a:t>However, there are extensive reports of atypical clinical presentations of PCP</a:t>
            </a:r>
          </a:p>
          <a:p>
            <a:pPr>
              <a:buFontTx/>
              <a:buChar char="-"/>
            </a:pPr>
            <a:endParaRPr lang="en-US" sz="1800" dirty="0">
              <a:solidFill>
                <a:schemeClr val="tx1"/>
              </a:solidFill>
              <a:latin typeface="+mj-lt"/>
            </a:endParaRPr>
          </a:p>
          <a:p>
            <a:pPr>
              <a:buFontTx/>
              <a:buChar char="-"/>
            </a:pPr>
            <a:endParaRPr lang="en-US" sz="1800" dirty="0">
              <a:solidFill>
                <a:schemeClr val="tx1"/>
              </a:solidFill>
              <a:latin typeface="+mj-lt"/>
            </a:endParaRPr>
          </a:p>
          <a:p>
            <a:pPr>
              <a:buFontTx/>
              <a:buChar char="-"/>
            </a:pPr>
            <a:endParaRPr lang="en-US" sz="1800" dirty="0">
              <a:solidFill>
                <a:schemeClr val="tx1"/>
              </a:solidFill>
              <a:latin typeface="+mj-lt"/>
            </a:endParaRPr>
          </a:p>
        </p:txBody>
      </p:sp>
      <p:sp>
        <p:nvSpPr>
          <p:cNvPr id="8" name="Action Button: Forward or Next 7">
            <a:hlinkClick r:id="" action="ppaction://hlinkshowjump?jump=nextslide" highlightClick="1"/>
          </p:cNvPr>
          <p:cNvSpPr/>
          <p:nvPr/>
        </p:nvSpPr>
        <p:spPr>
          <a:xfrm>
            <a:off x="8229600" y="6172200"/>
            <a:ext cx="609600" cy="457200"/>
          </a:xfrm>
          <a:prstGeom prst="actionButtonForwardNext">
            <a:avLst/>
          </a:prstGeom>
          <a:solidFill>
            <a:srgbClr val="06E04F"/>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20948" y="6200127"/>
            <a:ext cx="8083205" cy="492443"/>
          </a:xfrm>
          <a:prstGeom prst="rect">
            <a:avLst/>
          </a:prstGeom>
        </p:spPr>
        <p:txBody>
          <a:bodyPr wrap="square">
            <a:spAutoFit/>
          </a:bodyPr>
          <a:lstStyle/>
          <a:p>
            <a:r>
              <a:rPr lang="en-US" sz="1300" dirty="0"/>
              <a:t>(ABP – “Recognize the predisposing conditions for PCP”, “Understand the indications for chemoprophylaxis of PCP” - II, L, 10, a-d)</a:t>
            </a:r>
          </a:p>
        </p:txBody>
      </p:sp>
    </p:spTree>
    <p:extLst>
      <p:ext uri="{BB962C8B-B14F-4D97-AF65-F5344CB8AC3E}">
        <p14:creationId xmlns:p14="http://schemas.microsoft.com/office/powerpoint/2010/main" val="2527080778"/>
      </p:ext>
    </p:extLst>
  </p:cSld>
  <p:clrMapOvr>
    <a:masterClrMapping/>
  </p:clrMapOvr>
</p:sld>
</file>

<file path=ppt/theme/theme1.xml><?xml version="1.0" encoding="utf-8"?>
<a:theme xmlns:a="http://schemas.openxmlformats.org/drawingml/2006/main" name="Arial Black and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Arial Black and Blue</Template>
  <TotalTime>12463</TotalTime>
  <Words>3470</Words>
  <Application>Microsoft Office PowerPoint</Application>
  <PresentationFormat>On-screen Show (4:3)</PresentationFormat>
  <Paragraphs>344</Paragraphs>
  <Slides>50</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Arial Black</vt:lpstr>
      <vt:lpstr>Calibri</vt:lpstr>
      <vt:lpstr>Wingdings</vt:lpstr>
      <vt:lpstr>Arial Black and Blue</vt:lpstr>
      <vt:lpstr>Every breath you take  A Pediatric Transplant Infectious Diseases Learning Module</vt:lpstr>
      <vt:lpstr>Background</vt:lpstr>
      <vt:lpstr>Homeward bound</vt:lpstr>
      <vt:lpstr>Do you want to give PJ prophylaxis for PCP? </vt:lpstr>
      <vt:lpstr>Absolutely correct!</vt:lpstr>
      <vt:lpstr>No good reason?</vt:lpstr>
      <vt:lpstr>You can do this.  You’re not alone.</vt:lpstr>
      <vt:lpstr>PneumoCystis Pneumonia</vt:lpstr>
      <vt:lpstr>PneumoCystis Pneumonia</vt:lpstr>
      <vt:lpstr>Which drug?</vt:lpstr>
      <vt:lpstr>atovaquone</vt:lpstr>
      <vt:lpstr>trimethoprim-sulfamethoxazole</vt:lpstr>
      <vt:lpstr>dapsone</vt:lpstr>
      <vt:lpstr>posaconazole</vt:lpstr>
      <vt:lpstr>pentamadine</vt:lpstr>
      <vt:lpstr>TMP-SMX</vt:lpstr>
      <vt:lpstr>There’s something missing</vt:lpstr>
      <vt:lpstr>Dosing schedule</vt:lpstr>
      <vt:lpstr>twice a day, every day </vt:lpstr>
      <vt:lpstr>twice a day, three consecutive days each week </vt:lpstr>
      <vt:lpstr>twice a day, two consecutive days each week</vt:lpstr>
      <vt:lpstr>twice a day,  one day each week </vt:lpstr>
      <vt:lpstr>"Um, I don't know" </vt:lpstr>
      <vt:lpstr>PJ comes in to the hospital a few months later. She ran out of TMP-SMX a few weeks ago. Over the last few days she has been getting increasingly breathless. She is obviously tachypneic and her oxygen saturation in air is 84%. She doesn’t have a fever and there are no prominent abnormal breath sounds.</vt:lpstr>
      <vt:lpstr>You order a chest x-ray. Which x-ray is most typical for PCP?</vt:lpstr>
      <vt:lpstr>PowerPoint Presentation</vt:lpstr>
      <vt:lpstr>PowerPoint Presentation</vt:lpstr>
      <vt:lpstr>PowerPoint Presentation</vt:lpstr>
      <vt:lpstr>PowerPoint Presentation</vt:lpstr>
      <vt:lpstr>PowerPoint Presentation</vt:lpstr>
      <vt:lpstr>Imaging in PCP</vt:lpstr>
      <vt:lpstr>You suspect PCP. What tests might be helpful in making the diagnosis?</vt:lpstr>
      <vt:lpstr>Sputum culture</vt:lpstr>
      <vt:lpstr>Lung biopsy</vt:lpstr>
      <vt:lpstr>β-d-glucan</vt:lpstr>
      <vt:lpstr>PCR on BAL fluid</vt:lpstr>
      <vt:lpstr>Special stains on BAL fluid</vt:lpstr>
      <vt:lpstr>Special stains</vt:lpstr>
      <vt:lpstr>Nasopharyngeal PCR</vt:lpstr>
      <vt:lpstr>PJ has a BAL, and P. jirovecii is detected by PCR of BAL fluid. A chest x-ray reveals bilateral hilar infiltrates. You ordered a ß-d-glucan – it isn’t available at your hospital. Her LDH is very high. You decide to treat her for PCP. What would you like to prescribe?</vt:lpstr>
      <vt:lpstr>TMP-SMX</vt:lpstr>
      <vt:lpstr>clindamycin &amp; primaquine</vt:lpstr>
      <vt:lpstr>prednisone</vt:lpstr>
      <vt:lpstr>pentamadine</vt:lpstr>
      <vt:lpstr>atovaquone</vt:lpstr>
      <vt:lpstr>caspofungin</vt:lpstr>
      <vt:lpstr>PJ with PJP</vt:lpstr>
      <vt:lpstr>Further resources</vt:lpstr>
      <vt:lpstr>This module was developed by:</vt:lpstr>
      <vt:lpstr>Feedback on the Modules</vt:lpstr>
    </vt:vector>
  </TitlesOfParts>
  <Manager/>
  <Company>BC Children's Hospital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PJ with PCP</dc:title>
  <dc:subject/>
  <dc:creator>Osowicki, Josh</dc:creator>
  <cp:keywords/>
  <dc:description/>
  <cp:lastModifiedBy>Sharma, Tanvi</cp:lastModifiedBy>
  <cp:revision>228</cp:revision>
  <dcterms:created xsi:type="dcterms:W3CDTF">2015-03-29T20:04:12Z</dcterms:created>
  <dcterms:modified xsi:type="dcterms:W3CDTF">2020-07-14T16:29:34Z</dcterms:modified>
  <cp:category/>
</cp:coreProperties>
</file>