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  <p:sldMasterId id="2147483714" r:id="rId2"/>
  </p:sldMasterIdLst>
  <p:notesMasterIdLst>
    <p:notesMasterId r:id="rId59"/>
  </p:notesMasterIdLst>
  <p:sldIdLst>
    <p:sldId id="256" r:id="rId3"/>
    <p:sldId id="257" r:id="rId4"/>
    <p:sldId id="258" r:id="rId5"/>
    <p:sldId id="259" r:id="rId6"/>
    <p:sldId id="306" r:id="rId7"/>
    <p:sldId id="307" r:id="rId8"/>
    <p:sldId id="308" r:id="rId9"/>
    <p:sldId id="309" r:id="rId10"/>
    <p:sldId id="260" r:id="rId11"/>
    <p:sldId id="261" r:id="rId12"/>
    <p:sldId id="311" r:id="rId13"/>
    <p:sldId id="262" r:id="rId14"/>
    <p:sldId id="263" r:id="rId15"/>
    <p:sldId id="265" r:id="rId16"/>
    <p:sldId id="266" r:id="rId17"/>
    <p:sldId id="312" r:id="rId18"/>
    <p:sldId id="267" r:id="rId19"/>
    <p:sldId id="264" r:id="rId20"/>
    <p:sldId id="268" r:id="rId21"/>
    <p:sldId id="269" r:id="rId22"/>
    <p:sldId id="303" r:id="rId23"/>
    <p:sldId id="270" r:id="rId24"/>
    <p:sldId id="271" r:id="rId25"/>
    <p:sldId id="272" r:id="rId26"/>
    <p:sldId id="273" r:id="rId27"/>
    <p:sldId id="294" r:id="rId28"/>
    <p:sldId id="274" r:id="rId29"/>
    <p:sldId id="275" r:id="rId30"/>
    <p:sldId id="276" r:id="rId31"/>
    <p:sldId id="301" r:id="rId32"/>
    <p:sldId id="302" r:id="rId33"/>
    <p:sldId id="277" r:id="rId34"/>
    <p:sldId id="296" r:id="rId35"/>
    <p:sldId id="278" r:id="rId36"/>
    <p:sldId id="297" r:id="rId37"/>
    <p:sldId id="310" r:id="rId38"/>
    <p:sldId id="279" r:id="rId39"/>
    <p:sldId id="295" r:id="rId40"/>
    <p:sldId id="280" r:id="rId41"/>
    <p:sldId id="298" r:id="rId42"/>
    <p:sldId id="30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99" r:id="rId51"/>
    <p:sldId id="288" r:id="rId52"/>
    <p:sldId id="289" r:id="rId53"/>
    <p:sldId id="290" r:id="rId54"/>
    <p:sldId id="291" r:id="rId55"/>
    <p:sldId id="304" r:id="rId56"/>
    <p:sldId id="305" r:id="rId57"/>
    <p:sldId id="314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E414ADD-A995-4B65-BF84-00204416D308}">
          <p14:sldIdLst>
            <p14:sldId id="256"/>
          </p14:sldIdLst>
        </p14:section>
        <p14:section name="Untitled Section" id="{87A68572-4B96-48C1-957D-3221DC3777C3}">
          <p14:sldIdLst>
            <p14:sldId id="257"/>
            <p14:sldId id="258"/>
            <p14:sldId id="259"/>
            <p14:sldId id="306"/>
            <p14:sldId id="307"/>
            <p14:sldId id="308"/>
            <p14:sldId id="309"/>
            <p14:sldId id="260"/>
            <p14:sldId id="261"/>
            <p14:sldId id="311"/>
            <p14:sldId id="262"/>
            <p14:sldId id="263"/>
            <p14:sldId id="265"/>
            <p14:sldId id="266"/>
            <p14:sldId id="312"/>
            <p14:sldId id="267"/>
            <p14:sldId id="264"/>
            <p14:sldId id="268"/>
            <p14:sldId id="269"/>
            <p14:sldId id="303"/>
            <p14:sldId id="270"/>
            <p14:sldId id="271"/>
            <p14:sldId id="272"/>
            <p14:sldId id="273"/>
            <p14:sldId id="294"/>
            <p14:sldId id="274"/>
            <p14:sldId id="275"/>
            <p14:sldId id="276"/>
            <p14:sldId id="301"/>
            <p14:sldId id="302"/>
            <p14:sldId id="277"/>
            <p14:sldId id="296"/>
            <p14:sldId id="278"/>
            <p14:sldId id="297"/>
            <p14:sldId id="310"/>
            <p14:sldId id="279"/>
            <p14:sldId id="295"/>
            <p14:sldId id="280"/>
            <p14:sldId id="298"/>
            <p14:sldId id="300"/>
            <p14:sldId id="281"/>
            <p14:sldId id="282"/>
            <p14:sldId id="283"/>
            <p14:sldId id="284"/>
            <p14:sldId id="285"/>
            <p14:sldId id="286"/>
            <p14:sldId id="287"/>
            <p14:sldId id="299"/>
            <p14:sldId id="288"/>
            <p14:sldId id="289"/>
            <p14:sldId id="290"/>
            <p14:sldId id="291"/>
            <p14:sldId id="304"/>
          </p14:sldIdLst>
        </p14:section>
        <p14:section name="Untitled Section" id="{740681BE-3BF1-49DD-8E98-6916C7624B8D}">
          <p14:sldIdLst>
            <p14:sldId id="305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06DAB-CF0F-400B-A14D-8C1F032982CB}" v="187" dt="2020-02-25T15:43:04.351"/>
    <p1510:client id="{E69D4CAE-24E5-40B6-8955-56B41EF2224C}" v="70" dt="2020-02-03T15:08:50.485"/>
    <p1510:client id="{FA12C22F-2603-41EC-AC82-28742E6F9148}" v="52" dt="2020-01-31T15:35:55.6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D206DAB-CF0F-400B-A14D-8C1F032982CB}"/>
    <pc:docChg chg="modSld">
      <pc:chgData name="" userId="" providerId="" clId="Web-{9D206DAB-CF0F-400B-A14D-8C1F032982CB}" dt="2020-02-25T15:43:04.351" v="182" actId="20577"/>
      <pc:docMkLst>
        <pc:docMk/>
      </pc:docMkLst>
      <pc:sldChg chg="modSp">
        <pc:chgData name="" userId="" providerId="" clId="Web-{9D206DAB-CF0F-400B-A14D-8C1F032982CB}" dt="2020-02-25T15:42:29.414" v="177" actId="20577"/>
        <pc:sldMkLst>
          <pc:docMk/>
          <pc:sldMk cId="0" sldId="277"/>
        </pc:sldMkLst>
        <pc:spChg chg="mod">
          <ac:chgData name="" userId="" providerId="" clId="Web-{9D206DAB-CF0F-400B-A14D-8C1F032982CB}" dt="2020-02-25T15:42:29.414" v="177" actId="20577"/>
          <ac:spMkLst>
            <pc:docMk/>
            <pc:sldMk cId="0" sldId="277"/>
            <ac:spMk id="4" creationId="{00000000-0000-0000-0000-000000000000}"/>
          </ac:spMkLst>
        </pc:spChg>
      </pc:sldChg>
      <pc:sldChg chg="modSp">
        <pc:chgData name="" userId="" providerId="" clId="Web-{9D206DAB-CF0F-400B-A14D-8C1F032982CB}" dt="2020-02-25T15:42:08.679" v="174" actId="20577"/>
        <pc:sldMkLst>
          <pc:docMk/>
          <pc:sldMk cId="0" sldId="280"/>
        </pc:sldMkLst>
        <pc:spChg chg="mod">
          <ac:chgData name="" userId="" providerId="" clId="Web-{9D206DAB-CF0F-400B-A14D-8C1F032982CB}" dt="2020-02-25T15:42:08.679" v="174" actId="20577"/>
          <ac:spMkLst>
            <pc:docMk/>
            <pc:sldMk cId="0" sldId="280"/>
            <ac:spMk id="7" creationId="{00000000-0000-0000-0000-000000000000}"/>
          </ac:spMkLst>
        </pc:spChg>
      </pc:sldChg>
      <pc:sldChg chg="modSp">
        <pc:chgData name="" userId="" providerId="" clId="Web-{9D206DAB-CF0F-400B-A14D-8C1F032982CB}" dt="2020-02-25T15:36:27.818" v="165" actId="20577"/>
        <pc:sldMkLst>
          <pc:docMk/>
          <pc:sldMk cId="0" sldId="281"/>
        </pc:sldMkLst>
        <pc:spChg chg="mod">
          <ac:chgData name="" userId="" providerId="" clId="Web-{9D206DAB-CF0F-400B-A14D-8C1F032982CB}" dt="2020-02-25T15:36:27.818" v="165" actId="20577"/>
          <ac:spMkLst>
            <pc:docMk/>
            <pc:sldMk cId="0" sldId="281"/>
            <ac:spMk id="4" creationId="{00000000-0000-0000-0000-000000000000}"/>
          </ac:spMkLst>
        </pc:spChg>
      </pc:sldChg>
      <pc:sldChg chg="modSp">
        <pc:chgData name="" userId="" providerId="" clId="Web-{9D206DAB-CF0F-400B-A14D-8C1F032982CB}" dt="2020-02-25T15:36:03.552" v="162" actId="20577"/>
        <pc:sldMkLst>
          <pc:docMk/>
          <pc:sldMk cId="0" sldId="282"/>
        </pc:sldMkLst>
        <pc:spChg chg="mod">
          <ac:chgData name="" userId="" providerId="" clId="Web-{9D206DAB-CF0F-400B-A14D-8C1F032982CB}" dt="2020-02-25T15:36:03.552" v="162" actId="20577"/>
          <ac:spMkLst>
            <pc:docMk/>
            <pc:sldMk cId="0" sldId="282"/>
            <ac:spMk id="4" creationId="{00000000-0000-0000-0000-000000000000}"/>
          </ac:spMkLst>
        </pc:spChg>
      </pc:sldChg>
      <pc:sldChg chg="modSp">
        <pc:chgData name="" userId="" providerId="" clId="Web-{9D206DAB-CF0F-400B-A14D-8C1F032982CB}" dt="2020-02-25T15:35:11.412" v="156" actId="20577"/>
        <pc:sldMkLst>
          <pc:docMk/>
          <pc:sldMk cId="0" sldId="285"/>
        </pc:sldMkLst>
        <pc:spChg chg="mod">
          <ac:chgData name="" userId="" providerId="" clId="Web-{9D206DAB-CF0F-400B-A14D-8C1F032982CB}" dt="2020-02-25T15:35:11.412" v="156" actId="20577"/>
          <ac:spMkLst>
            <pc:docMk/>
            <pc:sldMk cId="0" sldId="285"/>
            <ac:spMk id="4" creationId="{00000000-0000-0000-0000-000000000000}"/>
          </ac:spMkLst>
        </pc:spChg>
      </pc:sldChg>
      <pc:sldChg chg="modSp">
        <pc:chgData name="" userId="" providerId="" clId="Web-{9D206DAB-CF0F-400B-A14D-8C1F032982CB}" dt="2020-02-25T15:33:16.255" v="144" actId="20577"/>
        <pc:sldMkLst>
          <pc:docMk/>
          <pc:sldMk cId="0" sldId="286"/>
        </pc:sldMkLst>
        <pc:spChg chg="mod">
          <ac:chgData name="" userId="" providerId="" clId="Web-{9D206DAB-CF0F-400B-A14D-8C1F032982CB}" dt="2020-02-25T15:33:16.255" v="144" actId="20577"/>
          <ac:spMkLst>
            <pc:docMk/>
            <pc:sldMk cId="0" sldId="286"/>
            <ac:spMk id="4" creationId="{00000000-0000-0000-0000-000000000000}"/>
          </ac:spMkLst>
        </pc:spChg>
      </pc:sldChg>
      <pc:sldChg chg="modSp">
        <pc:chgData name="" userId="" providerId="" clId="Web-{9D206DAB-CF0F-400B-A14D-8C1F032982CB}" dt="2020-02-25T15:31:57.004" v="136" actId="20577"/>
        <pc:sldMkLst>
          <pc:docMk/>
          <pc:sldMk cId="0" sldId="289"/>
        </pc:sldMkLst>
        <pc:spChg chg="mod">
          <ac:chgData name="" userId="" providerId="" clId="Web-{9D206DAB-CF0F-400B-A14D-8C1F032982CB}" dt="2020-02-25T15:31:06.489" v="127" actId="20577"/>
          <ac:spMkLst>
            <pc:docMk/>
            <pc:sldMk cId="0" sldId="289"/>
            <ac:spMk id="3" creationId="{00000000-0000-0000-0000-000000000000}"/>
          </ac:spMkLst>
        </pc:spChg>
        <pc:spChg chg="mod">
          <ac:chgData name="" userId="" providerId="" clId="Web-{9D206DAB-CF0F-400B-A14D-8C1F032982CB}" dt="2020-02-25T15:31:57.004" v="136" actId="20577"/>
          <ac:spMkLst>
            <pc:docMk/>
            <pc:sldMk cId="0" sldId="289"/>
            <ac:spMk id="4" creationId="{00000000-0000-0000-0000-000000000000}"/>
          </ac:spMkLst>
        </pc:spChg>
      </pc:sldChg>
      <pc:sldChg chg="modSp">
        <pc:chgData name="" userId="" providerId="" clId="Web-{9D206DAB-CF0F-400B-A14D-8C1F032982CB}" dt="2020-02-25T15:31:25.942" v="129" actId="20577"/>
        <pc:sldMkLst>
          <pc:docMk/>
          <pc:sldMk cId="0" sldId="290"/>
        </pc:sldMkLst>
        <pc:spChg chg="mod">
          <ac:chgData name="" userId="" providerId="" clId="Web-{9D206DAB-CF0F-400B-A14D-8C1F032982CB}" dt="2020-02-25T15:31:25.942" v="129" actId="20577"/>
          <ac:spMkLst>
            <pc:docMk/>
            <pc:sldMk cId="0" sldId="290"/>
            <ac:spMk id="4" creationId="{00000000-0000-0000-0000-000000000000}"/>
          </ac:spMkLst>
        </pc:spChg>
      </pc:sldChg>
      <pc:sldChg chg="modSp">
        <pc:chgData name="" userId="" providerId="" clId="Web-{9D206DAB-CF0F-400B-A14D-8C1F032982CB}" dt="2020-02-25T15:32:05.098" v="139" actId="20577"/>
        <pc:sldMkLst>
          <pc:docMk/>
          <pc:sldMk cId="0" sldId="291"/>
        </pc:sldMkLst>
        <pc:spChg chg="mod">
          <ac:chgData name="" userId="" providerId="" clId="Web-{9D206DAB-CF0F-400B-A14D-8C1F032982CB}" dt="2020-02-25T15:32:05.098" v="139" actId="20577"/>
          <ac:spMkLst>
            <pc:docMk/>
            <pc:sldMk cId="0" sldId="291"/>
            <ac:spMk id="4" creationId="{00000000-0000-0000-0000-000000000000}"/>
          </ac:spMkLst>
        </pc:spChg>
      </pc:sldChg>
      <pc:sldChg chg="modSp">
        <pc:chgData name="" userId="" providerId="" clId="Web-{9D206DAB-CF0F-400B-A14D-8C1F032982CB}" dt="2020-02-25T15:27:58.504" v="76" actId="20577"/>
        <pc:sldMkLst>
          <pc:docMk/>
          <pc:sldMk cId="0" sldId="294"/>
        </pc:sldMkLst>
        <pc:spChg chg="mod">
          <ac:chgData name="" userId="" providerId="" clId="Web-{9D206DAB-CF0F-400B-A14D-8C1F032982CB}" dt="2020-02-25T15:27:58.504" v="76" actId="20577"/>
          <ac:spMkLst>
            <pc:docMk/>
            <pc:sldMk cId="0" sldId="294"/>
            <ac:spMk id="6" creationId="{00000000-0000-0000-0000-000000000000}"/>
          </ac:spMkLst>
        </pc:spChg>
      </pc:sldChg>
      <pc:sldChg chg="modSp">
        <pc:chgData name="" userId="" providerId="" clId="Web-{9D206DAB-CF0F-400B-A14D-8C1F032982CB}" dt="2020-02-25T15:42:48.867" v="180" actId="20577"/>
        <pc:sldMkLst>
          <pc:docMk/>
          <pc:sldMk cId="0" sldId="302"/>
        </pc:sldMkLst>
        <pc:spChg chg="mod">
          <ac:chgData name="" userId="" providerId="" clId="Web-{9D206DAB-CF0F-400B-A14D-8C1F032982CB}" dt="2020-02-25T15:42:48.867" v="180" actId="20577"/>
          <ac:spMkLst>
            <pc:docMk/>
            <pc:sldMk cId="0" sldId="302"/>
            <ac:spMk id="4" creationId="{00000000-0000-0000-0000-000000000000}"/>
          </ac:spMkLst>
        </pc:spChg>
      </pc:sldChg>
      <pc:sldChg chg="addSp modSp">
        <pc:chgData name="" userId="" providerId="" clId="Web-{9D206DAB-CF0F-400B-A14D-8C1F032982CB}" dt="2020-02-25T15:29:31.332" v="117" actId="1076"/>
        <pc:sldMkLst>
          <pc:docMk/>
          <pc:sldMk cId="1350534772" sldId="311"/>
        </pc:sldMkLst>
        <pc:spChg chg="mod">
          <ac:chgData name="" userId="" providerId="" clId="Web-{9D206DAB-CF0F-400B-A14D-8C1F032982CB}" dt="2020-02-25T15:29:27.410" v="114" actId="20577"/>
          <ac:spMkLst>
            <pc:docMk/>
            <pc:sldMk cId="1350534772" sldId="311"/>
            <ac:spMk id="3" creationId="{00000000-0000-0000-0000-000000000000}"/>
          </ac:spMkLst>
        </pc:spChg>
        <pc:spChg chg="add mod">
          <ac:chgData name="" userId="" providerId="" clId="Web-{9D206DAB-CF0F-400B-A14D-8C1F032982CB}" dt="2020-02-25T15:29:31.332" v="117" actId="1076"/>
          <ac:spMkLst>
            <pc:docMk/>
            <pc:sldMk cId="1350534772" sldId="311"/>
            <ac:spMk id="5" creationId="{FB44DC9B-32B8-4738-A4AB-99BB39CD8724}"/>
          </ac:spMkLst>
        </pc:spChg>
        <pc:spChg chg="add mod">
          <ac:chgData name="" userId="" providerId="" clId="Web-{9D206DAB-CF0F-400B-A14D-8C1F032982CB}" dt="2020-02-25T15:27:17.097" v="73" actId="20577"/>
          <ac:spMkLst>
            <pc:docMk/>
            <pc:sldMk cId="1350534772" sldId="311"/>
            <ac:spMk id="6" creationId="{948CBDE5-B2F1-40E8-8F49-275742076773}"/>
          </ac:spMkLst>
        </pc:spChg>
      </pc:sldChg>
    </pc:docChg>
  </pc:docChgLst>
  <pc:docChgLst>
    <pc:chgData clId="Web-{FA12C22F-2603-41EC-AC82-28742E6F9148}"/>
    <pc:docChg chg="modSld">
      <pc:chgData name="" userId="" providerId="" clId="Web-{FA12C22F-2603-41EC-AC82-28742E6F9148}" dt="2020-01-31T15:35:55.657" v="47"/>
      <pc:docMkLst>
        <pc:docMk/>
      </pc:docMkLst>
      <pc:sldChg chg="delSp">
        <pc:chgData name="" userId="" providerId="" clId="Web-{FA12C22F-2603-41EC-AC82-28742E6F9148}" dt="2020-01-31T15:33:54.546" v="6"/>
        <pc:sldMkLst>
          <pc:docMk/>
          <pc:sldMk cId="3875357921" sldId="261"/>
        </pc:sldMkLst>
        <pc:spChg chg="del">
          <ac:chgData name="" userId="" providerId="" clId="Web-{FA12C22F-2603-41EC-AC82-28742E6F9148}" dt="2020-01-31T15:33:54.546" v="6"/>
          <ac:spMkLst>
            <pc:docMk/>
            <pc:sldMk cId="3875357921" sldId="261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4:00.749" v="8"/>
        <pc:sldMkLst>
          <pc:docMk/>
          <pc:sldMk cId="2524681205" sldId="262"/>
        </pc:sldMkLst>
        <pc:spChg chg="del">
          <ac:chgData name="" userId="" providerId="" clId="Web-{FA12C22F-2603-41EC-AC82-28742E6F9148}" dt="2020-01-31T15:34:00.749" v="8"/>
          <ac:spMkLst>
            <pc:docMk/>
            <pc:sldMk cId="2524681205" sldId="262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4:03.780" v="9"/>
        <pc:sldMkLst>
          <pc:docMk/>
          <pc:sldMk cId="3790178387" sldId="263"/>
        </pc:sldMkLst>
        <pc:spChg chg="del">
          <ac:chgData name="" userId="" providerId="" clId="Web-{FA12C22F-2603-41EC-AC82-28742E6F9148}" dt="2020-01-31T15:34:03.780" v="9"/>
          <ac:spMkLst>
            <pc:docMk/>
            <pc:sldMk cId="3790178387" sldId="263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4:19.281" v="14"/>
        <pc:sldMkLst>
          <pc:docMk/>
          <pc:sldMk cId="887510032" sldId="264"/>
        </pc:sldMkLst>
        <pc:spChg chg="del">
          <ac:chgData name="" userId="" providerId="" clId="Web-{FA12C22F-2603-41EC-AC82-28742E6F9148}" dt="2020-01-31T15:34:19.281" v="14"/>
          <ac:spMkLst>
            <pc:docMk/>
            <pc:sldMk cId="887510032" sldId="264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4:06.671" v="10"/>
        <pc:sldMkLst>
          <pc:docMk/>
          <pc:sldMk cId="835847917" sldId="265"/>
        </pc:sldMkLst>
        <pc:spChg chg="del">
          <ac:chgData name="" userId="" providerId="" clId="Web-{FA12C22F-2603-41EC-AC82-28742E6F9148}" dt="2020-01-31T15:34:06.671" v="10"/>
          <ac:spMkLst>
            <pc:docMk/>
            <pc:sldMk cId="835847917" sldId="265"/>
            <ac:spMk id="6" creationId="{00000000-0000-0000-0000-000000000000}"/>
          </ac:spMkLst>
        </pc:spChg>
      </pc:sldChg>
      <pc:sldChg chg="delSp">
        <pc:chgData name="" userId="" providerId="" clId="Web-{FA12C22F-2603-41EC-AC82-28742E6F9148}" dt="2020-01-31T15:34:09.984" v="11"/>
        <pc:sldMkLst>
          <pc:docMk/>
          <pc:sldMk cId="1845791975" sldId="266"/>
        </pc:sldMkLst>
        <pc:spChg chg="del">
          <ac:chgData name="" userId="" providerId="" clId="Web-{FA12C22F-2603-41EC-AC82-28742E6F9148}" dt="2020-01-31T15:34:09.984" v="11"/>
          <ac:spMkLst>
            <pc:docMk/>
            <pc:sldMk cId="1845791975" sldId="266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4:16.968" v="13"/>
        <pc:sldMkLst>
          <pc:docMk/>
          <pc:sldMk cId="3417836809" sldId="267"/>
        </pc:sldMkLst>
        <pc:spChg chg="del">
          <ac:chgData name="" userId="" providerId="" clId="Web-{FA12C22F-2603-41EC-AC82-28742E6F9148}" dt="2020-01-31T15:34:16.968" v="13"/>
          <ac:spMkLst>
            <pc:docMk/>
            <pc:sldMk cId="3417836809" sldId="267"/>
            <ac:spMk id="5" creationId="{00000000-0000-0000-0000-000000000000}"/>
          </ac:spMkLst>
        </pc:spChg>
      </pc:sldChg>
      <pc:sldChg chg="delSp modSp">
        <pc:chgData name="" userId="" providerId="" clId="Web-{FA12C22F-2603-41EC-AC82-28742E6F9148}" dt="2020-01-31T15:34:23.906" v="18"/>
        <pc:sldMkLst>
          <pc:docMk/>
          <pc:sldMk cId="3153770017" sldId="268"/>
        </pc:sldMkLst>
        <pc:spChg chg="del mod">
          <ac:chgData name="" userId="" providerId="" clId="Web-{FA12C22F-2603-41EC-AC82-28742E6F9148}" dt="2020-01-31T15:34:23.906" v="18"/>
          <ac:spMkLst>
            <pc:docMk/>
            <pc:sldMk cId="3153770017" sldId="268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4:26.578" v="19"/>
        <pc:sldMkLst>
          <pc:docMk/>
          <pc:sldMk cId="1138022662" sldId="269"/>
        </pc:sldMkLst>
        <pc:spChg chg="del">
          <ac:chgData name="" userId="" providerId="" clId="Web-{FA12C22F-2603-41EC-AC82-28742E6F9148}" dt="2020-01-31T15:34:26.578" v="19"/>
          <ac:spMkLst>
            <pc:docMk/>
            <pc:sldMk cId="1138022662" sldId="269"/>
            <ac:spMk id="4" creationId="{00000000-0000-0000-0000-000000000000}"/>
          </ac:spMkLst>
        </pc:spChg>
      </pc:sldChg>
      <pc:sldChg chg="delSp modSp">
        <pc:chgData name="" userId="" providerId="" clId="Web-{FA12C22F-2603-41EC-AC82-28742E6F9148}" dt="2020-01-31T15:34:34.609" v="24"/>
        <pc:sldMkLst>
          <pc:docMk/>
          <pc:sldMk cId="2576448714" sldId="270"/>
        </pc:sldMkLst>
        <pc:spChg chg="del mod">
          <ac:chgData name="" userId="" providerId="" clId="Web-{FA12C22F-2603-41EC-AC82-28742E6F9148}" dt="2020-01-31T15:34:34.609" v="24"/>
          <ac:spMkLst>
            <pc:docMk/>
            <pc:sldMk cId="2576448714" sldId="270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4:40.765" v="26"/>
        <pc:sldMkLst>
          <pc:docMk/>
          <pc:sldMk cId="11151232" sldId="271"/>
        </pc:sldMkLst>
        <pc:spChg chg="del">
          <ac:chgData name="" userId="" providerId="" clId="Web-{FA12C22F-2603-41EC-AC82-28742E6F9148}" dt="2020-01-31T15:34:40.765" v="26"/>
          <ac:spMkLst>
            <pc:docMk/>
            <pc:sldMk cId="11151232" sldId="271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4:37.500" v="25"/>
        <pc:sldMkLst>
          <pc:docMk/>
          <pc:sldMk cId="3008779624" sldId="272"/>
        </pc:sldMkLst>
        <pc:spChg chg="del">
          <ac:chgData name="" userId="" providerId="" clId="Web-{FA12C22F-2603-41EC-AC82-28742E6F9148}" dt="2020-01-31T15:34:37.500" v="25"/>
          <ac:spMkLst>
            <pc:docMk/>
            <pc:sldMk cId="3008779624" sldId="272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4:44.140" v="27"/>
        <pc:sldMkLst>
          <pc:docMk/>
          <pc:sldMk cId="0" sldId="273"/>
        </pc:sldMkLst>
        <pc:spChg chg="del">
          <ac:chgData name="" userId="" providerId="" clId="Web-{FA12C22F-2603-41EC-AC82-28742E6F9148}" dt="2020-01-31T15:34:44.140" v="27"/>
          <ac:spMkLst>
            <pc:docMk/>
            <pc:sldMk cId="0" sldId="273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4:51.531" v="29"/>
        <pc:sldMkLst>
          <pc:docMk/>
          <pc:sldMk cId="0" sldId="274"/>
        </pc:sldMkLst>
        <pc:spChg chg="del">
          <ac:chgData name="" userId="" providerId="" clId="Web-{FA12C22F-2603-41EC-AC82-28742E6F9148}" dt="2020-01-31T15:34:51.531" v="29"/>
          <ac:spMkLst>
            <pc:docMk/>
            <pc:sldMk cId="0" sldId="274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4:54.859" v="30"/>
        <pc:sldMkLst>
          <pc:docMk/>
          <pc:sldMk cId="0" sldId="275"/>
        </pc:sldMkLst>
        <pc:spChg chg="del">
          <ac:chgData name="" userId="" providerId="" clId="Web-{FA12C22F-2603-41EC-AC82-28742E6F9148}" dt="2020-01-31T15:34:54.859" v="30"/>
          <ac:spMkLst>
            <pc:docMk/>
            <pc:sldMk cId="0" sldId="275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4:58.922" v="31"/>
        <pc:sldMkLst>
          <pc:docMk/>
          <pc:sldMk cId="0" sldId="276"/>
        </pc:sldMkLst>
        <pc:spChg chg="del">
          <ac:chgData name="" userId="" providerId="" clId="Web-{FA12C22F-2603-41EC-AC82-28742E6F9148}" dt="2020-01-31T15:34:58.922" v="31"/>
          <ac:spMkLst>
            <pc:docMk/>
            <pc:sldMk cId="0" sldId="276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5:11.391" v="34"/>
        <pc:sldMkLst>
          <pc:docMk/>
          <pc:sldMk cId="0" sldId="278"/>
        </pc:sldMkLst>
        <pc:spChg chg="del">
          <ac:chgData name="" userId="" providerId="" clId="Web-{FA12C22F-2603-41EC-AC82-28742E6F9148}" dt="2020-01-31T15:35:11.391" v="34"/>
          <ac:spMkLst>
            <pc:docMk/>
            <pc:sldMk cId="0" sldId="278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5:16.250" v="35"/>
        <pc:sldMkLst>
          <pc:docMk/>
          <pc:sldMk cId="0" sldId="279"/>
        </pc:sldMkLst>
        <pc:spChg chg="del">
          <ac:chgData name="" userId="" providerId="" clId="Web-{FA12C22F-2603-41EC-AC82-28742E6F9148}" dt="2020-01-31T15:35:16.250" v="35"/>
          <ac:spMkLst>
            <pc:docMk/>
            <pc:sldMk cId="0" sldId="279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5:27.204" v="37"/>
        <pc:sldMkLst>
          <pc:docMk/>
          <pc:sldMk cId="0" sldId="280"/>
        </pc:sldMkLst>
        <pc:spChg chg="del">
          <ac:chgData name="" userId="" providerId="" clId="Web-{FA12C22F-2603-41EC-AC82-28742E6F9148}" dt="2020-01-31T15:35:27.204" v="37"/>
          <ac:spMkLst>
            <pc:docMk/>
            <pc:sldMk cId="0" sldId="280"/>
            <ac:spMk id="6" creationId="{00000000-0000-0000-0000-000000000000}"/>
          </ac:spMkLst>
        </pc:spChg>
      </pc:sldChg>
      <pc:sldChg chg="delSp">
        <pc:chgData name="" userId="" providerId="" clId="Web-{FA12C22F-2603-41EC-AC82-28742E6F9148}" dt="2020-01-31T15:35:35.125" v="39"/>
        <pc:sldMkLst>
          <pc:docMk/>
          <pc:sldMk cId="0" sldId="281"/>
        </pc:sldMkLst>
        <pc:spChg chg="del">
          <ac:chgData name="" userId="" providerId="" clId="Web-{FA12C22F-2603-41EC-AC82-28742E6F9148}" dt="2020-01-31T15:35:35.125" v="39"/>
          <ac:spMkLst>
            <pc:docMk/>
            <pc:sldMk cId="0" sldId="281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5:37.704" v="40"/>
        <pc:sldMkLst>
          <pc:docMk/>
          <pc:sldMk cId="0" sldId="282"/>
        </pc:sldMkLst>
        <pc:spChg chg="del">
          <ac:chgData name="" userId="" providerId="" clId="Web-{FA12C22F-2603-41EC-AC82-28742E6F9148}" dt="2020-01-31T15:35:37.704" v="40"/>
          <ac:spMkLst>
            <pc:docMk/>
            <pc:sldMk cId="0" sldId="282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5:42.673" v="41"/>
        <pc:sldMkLst>
          <pc:docMk/>
          <pc:sldMk cId="0" sldId="286"/>
        </pc:sldMkLst>
        <pc:spChg chg="del">
          <ac:chgData name="" userId="" providerId="" clId="Web-{FA12C22F-2603-41EC-AC82-28742E6F9148}" dt="2020-01-31T15:35:42.673" v="41"/>
          <ac:spMkLst>
            <pc:docMk/>
            <pc:sldMk cId="0" sldId="286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5:44.719" v="42"/>
        <pc:sldMkLst>
          <pc:docMk/>
          <pc:sldMk cId="0" sldId="287"/>
        </pc:sldMkLst>
        <pc:spChg chg="del">
          <ac:chgData name="" userId="" providerId="" clId="Web-{FA12C22F-2603-41EC-AC82-28742E6F9148}" dt="2020-01-31T15:35:44.719" v="42"/>
          <ac:spMkLst>
            <pc:docMk/>
            <pc:sldMk cId="0" sldId="287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5:48.157" v="43"/>
        <pc:sldMkLst>
          <pc:docMk/>
          <pc:sldMk cId="0" sldId="289"/>
        </pc:sldMkLst>
        <pc:spChg chg="del">
          <ac:chgData name="" userId="" providerId="" clId="Web-{FA12C22F-2603-41EC-AC82-28742E6F9148}" dt="2020-01-31T15:35:48.157" v="43"/>
          <ac:spMkLst>
            <pc:docMk/>
            <pc:sldMk cId="0" sldId="289"/>
            <ac:spMk id="6" creationId="{00000000-0000-0000-0000-000000000000}"/>
          </ac:spMkLst>
        </pc:spChg>
      </pc:sldChg>
      <pc:sldChg chg="delSp modSp">
        <pc:chgData name="" userId="" providerId="" clId="Web-{FA12C22F-2603-41EC-AC82-28742E6F9148}" dt="2020-01-31T15:35:52.313" v="46"/>
        <pc:sldMkLst>
          <pc:docMk/>
          <pc:sldMk cId="0" sldId="290"/>
        </pc:sldMkLst>
        <pc:spChg chg="del mod">
          <ac:chgData name="" userId="" providerId="" clId="Web-{FA12C22F-2603-41EC-AC82-28742E6F9148}" dt="2020-01-31T15:35:52.313" v="46"/>
          <ac:spMkLst>
            <pc:docMk/>
            <pc:sldMk cId="0" sldId="290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5:55.657" v="47"/>
        <pc:sldMkLst>
          <pc:docMk/>
          <pc:sldMk cId="0" sldId="291"/>
        </pc:sldMkLst>
        <pc:spChg chg="del">
          <ac:chgData name="" userId="" providerId="" clId="Web-{FA12C22F-2603-41EC-AC82-28742E6F9148}" dt="2020-01-31T15:35:55.657" v="47"/>
          <ac:spMkLst>
            <pc:docMk/>
            <pc:sldMk cId="0" sldId="291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4:48.625" v="28"/>
        <pc:sldMkLst>
          <pc:docMk/>
          <pc:sldMk cId="0" sldId="294"/>
        </pc:sldMkLst>
        <pc:spChg chg="del">
          <ac:chgData name="" userId="" providerId="" clId="Web-{FA12C22F-2603-41EC-AC82-28742E6F9148}" dt="2020-01-31T15:34:48.625" v="28"/>
          <ac:spMkLst>
            <pc:docMk/>
            <pc:sldMk cId="0" sldId="294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5:21.063" v="36"/>
        <pc:sldMkLst>
          <pc:docMk/>
          <pc:sldMk cId="0" sldId="295"/>
        </pc:sldMkLst>
        <pc:spChg chg="del">
          <ac:chgData name="" userId="" providerId="" clId="Web-{FA12C22F-2603-41EC-AC82-28742E6F9148}" dt="2020-01-31T15:35:21.063" v="36"/>
          <ac:spMkLst>
            <pc:docMk/>
            <pc:sldMk cId="0" sldId="295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5:32.204" v="38"/>
        <pc:sldMkLst>
          <pc:docMk/>
          <pc:sldMk cId="0" sldId="300"/>
        </pc:sldMkLst>
        <pc:spChg chg="del">
          <ac:chgData name="" userId="" providerId="" clId="Web-{FA12C22F-2603-41EC-AC82-28742E6F9148}" dt="2020-01-31T15:35:32.204" v="38"/>
          <ac:spMkLst>
            <pc:docMk/>
            <pc:sldMk cId="0" sldId="300"/>
            <ac:spMk id="6" creationId="{00000000-0000-0000-0000-000000000000}"/>
          </ac:spMkLst>
        </pc:spChg>
      </pc:sldChg>
      <pc:sldChg chg="delSp">
        <pc:chgData name="" userId="" providerId="" clId="Web-{FA12C22F-2603-41EC-AC82-28742E6F9148}" dt="2020-01-31T15:35:01.438" v="32"/>
        <pc:sldMkLst>
          <pc:docMk/>
          <pc:sldMk cId="0" sldId="301"/>
        </pc:sldMkLst>
        <pc:spChg chg="del">
          <ac:chgData name="" userId="" providerId="" clId="Web-{FA12C22F-2603-41EC-AC82-28742E6F9148}" dt="2020-01-31T15:35:01.438" v="32"/>
          <ac:spMkLst>
            <pc:docMk/>
            <pc:sldMk cId="0" sldId="301"/>
            <ac:spMk id="4" creationId="{00000000-0000-0000-0000-000000000000}"/>
          </ac:spMkLst>
        </pc:spChg>
      </pc:sldChg>
      <pc:sldChg chg="delSp">
        <pc:chgData name="" userId="" providerId="" clId="Web-{FA12C22F-2603-41EC-AC82-28742E6F9148}" dt="2020-01-31T15:35:04.656" v="33"/>
        <pc:sldMkLst>
          <pc:docMk/>
          <pc:sldMk cId="0" sldId="302"/>
        </pc:sldMkLst>
        <pc:spChg chg="del">
          <ac:chgData name="" userId="" providerId="" clId="Web-{FA12C22F-2603-41EC-AC82-28742E6F9148}" dt="2020-01-31T15:35:04.656" v="33"/>
          <ac:spMkLst>
            <pc:docMk/>
            <pc:sldMk cId="0" sldId="302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4:29.406" v="20"/>
        <pc:sldMkLst>
          <pc:docMk/>
          <pc:sldMk cId="838946874" sldId="303"/>
        </pc:sldMkLst>
        <pc:spChg chg="del">
          <ac:chgData name="" userId="" providerId="" clId="Web-{FA12C22F-2603-41EC-AC82-28742E6F9148}" dt="2020-01-31T15:34:29.406" v="20"/>
          <ac:spMkLst>
            <pc:docMk/>
            <pc:sldMk cId="838946874" sldId="303"/>
            <ac:spMk id="8" creationId="{00000000-0000-0000-0000-000000000000}"/>
          </ac:spMkLst>
        </pc:spChg>
      </pc:sldChg>
      <pc:sldChg chg="delSp">
        <pc:chgData name="" userId="" providerId="" clId="Web-{FA12C22F-2603-41EC-AC82-28742E6F9148}" dt="2020-01-31T15:33:41.452" v="0"/>
        <pc:sldMkLst>
          <pc:docMk/>
          <pc:sldMk cId="2886359406" sldId="307"/>
        </pc:sldMkLst>
        <pc:spChg chg="del">
          <ac:chgData name="" userId="" providerId="" clId="Web-{FA12C22F-2603-41EC-AC82-28742E6F9148}" dt="2020-01-31T15:33:41.452" v="0"/>
          <ac:spMkLst>
            <pc:docMk/>
            <pc:sldMk cId="2886359406" sldId="307"/>
            <ac:spMk id="5" creationId="{00000000-0000-0000-0000-000000000000}"/>
          </ac:spMkLst>
        </pc:spChg>
      </pc:sldChg>
      <pc:sldChg chg="delSp modSp">
        <pc:chgData name="" userId="" providerId="" clId="Web-{FA12C22F-2603-41EC-AC82-28742E6F9148}" dt="2020-01-31T15:33:47.312" v="4"/>
        <pc:sldMkLst>
          <pc:docMk/>
          <pc:sldMk cId="1841922077" sldId="308"/>
        </pc:sldMkLst>
        <pc:spChg chg="del mod">
          <ac:chgData name="" userId="" providerId="" clId="Web-{FA12C22F-2603-41EC-AC82-28742E6F9148}" dt="2020-01-31T15:33:47.312" v="4"/>
          <ac:spMkLst>
            <pc:docMk/>
            <pc:sldMk cId="1841922077" sldId="308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3:50.077" v="5"/>
        <pc:sldMkLst>
          <pc:docMk/>
          <pc:sldMk cId="4213471033" sldId="309"/>
        </pc:sldMkLst>
        <pc:spChg chg="del">
          <ac:chgData name="" userId="" providerId="" clId="Web-{FA12C22F-2603-41EC-AC82-28742E6F9148}" dt="2020-01-31T15:33:50.077" v="5"/>
          <ac:spMkLst>
            <pc:docMk/>
            <pc:sldMk cId="4213471033" sldId="309"/>
            <ac:spMk id="5" creationId="{00000000-0000-0000-0000-000000000000}"/>
          </ac:spMkLst>
        </pc:spChg>
      </pc:sldChg>
      <pc:sldChg chg="delSp">
        <pc:chgData name="" userId="" providerId="" clId="Web-{FA12C22F-2603-41EC-AC82-28742E6F9148}" dt="2020-01-31T15:33:57.499" v="7"/>
        <pc:sldMkLst>
          <pc:docMk/>
          <pc:sldMk cId="1350534772" sldId="311"/>
        </pc:sldMkLst>
        <pc:spChg chg="del">
          <ac:chgData name="" userId="" providerId="" clId="Web-{FA12C22F-2603-41EC-AC82-28742E6F9148}" dt="2020-01-31T15:33:57.499" v="7"/>
          <ac:spMkLst>
            <pc:docMk/>
            <pc:sldMk cId="1350534772" sldId="311"/>
            <ac:spMk id="6" creationId="{00000000-0000-0000-0000-000000000000}"/>
          </ac:spMkLst>
        </pc:spChg>
      </pc:sldChg>
      <pc:sldChg chg="delSp">
        <pc:chgData name="" userId="" providerId="" clId="Web-{FA12C22F-2603-41EC-AC82-28742E6F9148}" dt="2020-01-31T15:34:13.202" v="12"/>
        <pc:sldMkLst>
          <pc:docMk/>
          <pc:sldMk cId="3423028119" sldId="312"/>
        </pc:sldMkLst>
        <pc:spChg chg="del">
          <ac:chgData name="" userId="" providerId="" clId="Web-{FA12C22F-2603-41EC-AC82-28742E6F9148}" dt="2020-01-31T15:34:13.202" v="12"/>
          <ac:spMkLst>
            <pc:docMk/>
            <pc:sldMk cId="3423028119" sldId="312"/>
            <ac:spMk id="5" creationId="{00000000-0000-0000-0000-000000000000}"/>
          </ac:spMkLst>
        </pc:spChg>
      </pc:sldChg>
    </pc:docChg>
  </pc:docChgLst>
  <pc:docChgLst>
    <pc:chgData clId="Web-{E69D4CAE-24E5-40B6-8955-56B41EF2224C}"/>
    <pc:docChg chg="addSld delSld modSld sldOrd modSection">
      <pc:chgData name="" userId="" providerId="" clId="Web-{E69D4CAE-24E5-40B6-8955-56B41EF2224C}" dt="2020-02-03T15:08:50.485" v="70"/>
      <pc:docMkLst>
        <pc:docMk/>
      </pc:docMkLst>
      <pc:sldChg chg="addSp delSp modSp">
        <pc:chgData name="" userId="" providerId="" clId="Web-{E69D4CAE-24E5-40B6-8955-56B41EF2224C}" dt="2020-02-03T15:08:50.485" v="70"/>
        <pc:sldMkLst>
          <pc:docMk/>
          <pc:sldMk cId="2915308926" sldId="305"/>
        </pc:sldMkLst>
        <pc:spChg chg="mod">
          <ac:chgData name="" userId="" providerId="" clId="Web-{E69D4CAE-24E5-40B6-8955-56B41EF2224C}" dt="2020-02-03T15:02:50.717" v="18" actId="20577"/>
          <ac:spMkLst>
            <pc:docMk/>
            <pc:sldMk cId="2915308926" sldId="305"/>
            <ac:spMk id="3" creationId="{00000000-0000-0000-0000-000000000000}"/>
          </ac:spMkLst>
        </pc:spChg>
        <pc:spChg chg="add">
          <ac:chgData name="" userId="" providerId="" clId="Web-{E69D4CAE-24E5-40B6-8955-56B41EF2224C}" dt="2020-02-03T15:07:32.266" v="66"/>
          <ac:spMkLst>
            <pc:docMk/>
            <pc:sldMk cId="2915308926" sldId="305"/>
            <ac:spMk id="6" creationId="{E1A4EDCE-A181-4C4F-BE5F-ECDFC6BEA370}"/>
          </ac:spMkLst>
        </pc:spChg>
        <pc:spChg chg="add">
          <ac:chgData name="" userId="" providerId="" clId="Web-{E69D4CAE-24E5-40B6-8955-56B41EF2224C}" dt="2020-02-03T15:07:40.344" v="67"/>
          <ac:spMkLst>
            <pc:docMk/>
            <pc:sldMk cId="2915308926" sldId="305"/>
            <ac:spMk id="8" creationId="{D37070AA-353C-446C-8F96-FA1533EC2977}"/>
          </ac:spMkLst>
        </pc:spChg>
        <pc:spChg chg="add">
          <ac:chgData name="" userId="" providerId="" clId="Web-{E69D4CAE-24E5-40B6-8955-56B41EF2224C}" dt="2020-02-03T15:07:52.141" v="68"/>
          <ac:spMkLst>
            <pc:docMk/>
            <pc:sldMk cId="2915308926" sldId="305"/>
            <ac:spMk id="10" creationId="{015AAD53-4AB5-4F49-A7FA-032BD1FF5B15}"/>
          </ac:spMkLst>
        </pc:spChg>
        <pc:spChg chg="add del">
          <ac:chgData name="" userId="" providerId="" clId="Web-{E69D4CAE-24E5-40B6-8955-56B41EF2224C}" dt="2020-02-03T15:08:50.485" v="70"/>
          <ac:spMkLst>
            <pc:docMk/>
            <pc:sldMk cId="2915308926" sldId="305"/>
            <ac:spMk id="12" creationId="{7E1F360B-9ED6-4135-AFB8-473A76D130D7}"/>
          </ac:spMkLst>
        </pc:spChg>
      </pc:sldChg>
      <pc:sldChg chg="new del">
        <pc:chgData name="" userId="" providerId="" clId="Web-{E69D4CAE-24E5-40B6-8955-56B41EF2224C}" dt="2020-02-03T15:05:19.109" v="62"/>
        <pc:sldMkLst>
          <pc:docMk/>
          <pc:sldMk cId="418213874" sldId="313"/>
        </pc:sldMkLst>
      </pc:sldChg>
      <pc:sldChg chg="delSp modSp add ord replId">
        <pc:chgData name="" userId="" providerId="" clId="Web-{E69D4CAE-24E5-40B6-8955-56B41EF2224C}" dt="2020-02-03T15:06:12.094" v="65" actId="1076"/>
        <pc:sldMkLst>
          <pc:docMk/>
          <pc:sldMk cId="789645021" sldId="314"/>
        </pc:sldMkLst>
        <pc:spChg chg="mod">
          <ac:chgData name="" userId="" providerId="" clId="Web-{E69D4CAE-24E5-40B6-8955-56B41EF2224C}" dt="2020-02-03T15:03:55.905" v="29" actId="20577"/>
          <ac:spMkLst>
            <pc:docMk/>
            <pc:sldMk cId="789645021" sldId="314"/>
            <ac:spMk id="2" creationId="{00000000-0000-0000-0000-000000000000}"/>
          </ac:spMkLst>
        </pc:spChg>
        <pc:spChg chg="mod">
          <ac:chgData name="" userId="" providerId="" clId="Web-{E69D4CAE-24E5-40B6-8955-56B41EF2224C}" dt="2020-02-03T15:05:10.015" v="60" actId="20577"/>
          <ac:spMkLst>
            <pc:docMk/>
            <pc:sldMk cId="789645021" sldId="314"/>
            <ac:spMk id="3" creationId="{00000000-0000-0000-0000-000000000000}"/>
          </ac:spMkLst>
        </pc:spChg>
        <pc:spChg chg="del">
          <ac:chgData name="" userId="" providerId="" clId="Web-{E69D4CAE-24E5-40B6-8955-56B41EF2224C}" dt="2020-02-03T15:06:06.031" v="63"/>
          <ac:spMkLst>
            <pc:docMk/>
            <pc:sldMk cId="789645021" sldId="314"/>
            <ac:spMk id="5" creationId="{00000000-0000-0000-0000-000000000000}"/>
          </ac:spMkLst>
        </pc:spChg>
        <pc:spChg chg="mod">
          <ac:chgData name="" userId="" providerId="" clId="Web-{E69D4CAE-24E5-40B6-8955-56B41EF2224C}" dt="2020-02-03T15:06:09.890" v="64" actId="1076"/>
          <ac:spMkLst>
            <pc:docMk/>
            <pc:sldMk cId="789645021" sldId="314"/>
            <ac:spMk id="6" creationId="{00000000-0000-0000-0000-000000000000}"/>
          </ac:spMkLst>
        </pc:spChg>
        <pc:spChg chg="mod">
          <ac:chgData name="" userId="" providerId="" clId="Web-{E69D4CAE-24E5-40B6-8955-56B41EF2224C}" dt="2020-02-03T15:06:12.094" v="65" actId="1076"/>
          <ac:spMkLst>
            <pc:docMk/>
            <pc:sldMk cId="789645021" sldId="314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1A36A-E14A-41DB-8743-50FDA8984E2B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9CF71-92A1-49BB-9B3A-6A471623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6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9CF71-92A1-49BB-9B3A-6A47162353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2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6A856-C036-4F47-AD84-AA8528C39B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5441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EAA3-E505-44CA-B96D-4EFB5D5FC5C6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9220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9106-DE4C-4059-8E2B-1629D672929C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5240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2700" y="1681163"/>
            <a:ext cx="9144000" cy="1766887"/>
            <a:chOff x="-8" y="1059"/>
            <a:chExt cx="5760" cy="1113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016"/>
              <a:ext cx="5752" cy="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5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148"/>
              <a:ext cx="5752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5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-8" y="1059"/>
              <a:ext cx="833" cy="990"/>
              <a:chOff x="-8" y="1059"/>
              <a:chExt cx="833" cy="990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-8" y="1059"/>
                <a:ext cx="833" cy="990"/>
              </a:xfrm>
              <a:custGeom>
                <a:avLst/>
                <a:gdLst/>
                <a:ahLst/>
                <a:cxnLst>
                  <a:cxn ang="0">
                    <a:pos x="284" y="448"/>
                  </a:cxn>
                  <a:cxn ang="0">
                    <a:pos x="115" y="0"/>
                  </a:cxn>
                  <a:cxn ang="0">
                    <a:pos x="353" y="398"/>
                  </a:cxn>
                  <a:cxn ang="0">
                    <a:pos x="591" y="0"/>
                  </a:cxn>
                  <a:cxn ang="0">
                    <a:pos x="419" y="448"/>
                  </a:cxn>
                  <a:cxn ang="0">
                    <a:pos x="832" y="495"/>
                  </a:cxn>
                  <a:cxn ang="0">
                    <a:pos x="417" y="540"/>
                  </a:cxn>
                  <a:cxn ang="0">
                    <a:pos x="591" y="989"/>
                  </a:cxn>
                  <a:cxn ang="0">
                    <a:pos x="353" y="590"/>
                  </a:cxn>
                  <a:cxn ang="0">
                    <a:pos x="115" y="989"/>
                  </a:cxn>
                  <a:cxn ang="0">
                    <a:pos x="282" y="543"/>
                  </a:cxn>
                  <a:cxn ang="0">
                    <a:pos x="0" y="509"/>
                  </a:cxn>
                  <a:cxn ang="0">
                    <a:pos x="0" y="479"/>
                  </a:cxn>
                  <a:cxn ang="0">
                    <a:pos x="284" y="448"/>
                  </a:cxn>
                </a:cxnLst>
                <a:rect l="0" t="0" r="r" b="b"/>
                <a:pathLst>
                  <a:path w="833" h="990">
                    <a:moveTo>
                      <a:pt x="284" y="448"/>
                    </a:moveTo>
                    <a:lnTo>
                      <a:pt x="115" y="0"/>
                    </a:lnTo>
                    <a:lnTo>
                      <a:pt x="353" y="398"/>
                    </a:lnTo>
                    <a:lnTo>
                      <a:pt x="591" y="0"/>
                    </a:lnTo>
                    <a:lnTo>
                      <a:pt x="419" y="448"/>
                    </a:lnTo>
                    <a:lnTo>
                      <a:pt x="832" y="495"/>
                    </a:lnTo>
                    <a:lnTo>
                      <a:pt x="417" y="540"/>
                    </a:lnTo>
                    <a:lnTo>
                      <a:pt x="591" y="989"/>
                    </a:lnTo>
                    <a:lnTo>
                      <a:pt x="353" y="590"/>
                    </a:lnTo>
                    <a:lnTo>
                      <a:pt x="115" y="989"/>
                    </a:lnTo>
                    <a:lnTo>
                      <a:pt x="282" y="543"/>
                    </a:lnTo>
                    <a:lnTo>
                      <a:pt x="0" y="509"/>
                    </a:lnTo>
                    <a:lnTo>
                      <a:pt x="0" y="479"/>
                    </a:lnTo>
                    <a:lnTo>
                      <a:pt x="284" y="448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-105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-4" y="1194"/>
                <a:ext cx="698" cy="720"/>
              </a:xfrm>
              <a:custGeom>
                <a:avLst/>
                <a:gdLst/>
                <a:ahLst/>
                <a:cxnLst>
                  <a:cxn ang="0">
                    <a:pos x="279" y="315"/>
                  </a:cxn>
                  <a:cxn ang="0">
                    <a:pos x="173" y="0"/>
                  </a:cxn>
                  <a:cxn ang="0">
                    <a:pos x="349" y="263"/>
                  </a:cxn>
                  <a:cxn ang="0">
                    <a:pos x="519" y="0"/>
                  </a:cxn>
                  <a:cxn ang="0">
                    <a:pos x="415" y="315"/>
                  </a:cxn>
                  <a:cxn ang="0">
                    <a:pos x="697" y="360"/>
                  </a:cxn>
                  <a:cxn ang="0">
                    <a:pos x="413" y="403"/>
                  </a:cxn>
                  <a:cxn ang="0">
                    <a:pos x="519" y="719"/>
                  </a:cxn>
                  <a:cxn ang="0">
                    <a:pos x="349" y="455"/>
                  </a:cxn>
                  <a:cxn ang="0">
                    <a:pos x="173" y="719"/>
                  </a:cxn>
                  <a:cxn ang="0">
                    <a:pos x="278" y="407"/>
                  </a:cxn>
                  <a:cxn ang="0">
                    <a:pos x="0" y="360"/>
                  </a:cxn>
                  <a:cxn ang="0">
                    <a:pos x="279" y="315"/>
                  </a:cxn>
                </a:cxnLst>
                <a:rect l="0" t="0" r="r" b="b"/>
                <a:pathLst>
                  <a:path w="698" h="720">
                    <a:moveTo>
                      <a:pt x="279" y="315"/>
                    </a:moveTo>
                    <a:lnTo>
                      <a:pt x="173" y="0"/>
                    </a:lnTo>
                    <a:lnTo>
                      <a:pt x="349" y="263"/>
                    </a:lnTo>
                    <a:lnTo>
                      <a:pt x="519" y="0"/>
                    </a:lnTo>
                    <a:lnTo>
                      <a:pt x="415" y="315"/>
                    </a:lnTo>
                    <a:lnTo>
                      <a:pt x="697" y="360"/>
                    </a:lnTo>
                    <a:lnTo>
                      <a:pt x="413" y="403"/>
                    </a:lnTo>
                    <a:lnTo>
                      <a:pt x="519" y="719"/>
                    </a:lnTo>
                    <a:lnTo>
                      <a:pt x="349" y="455"/>
                    </a:lnTo>
                    <a:lnTo>
                      <a:pt x="173" y="719"/>
                    </a:lnTo>
                    <a:lnTo>
                      <a:pt x="278" y="407"/>
                    </a:lnTo>
                    <a:lnTo>
                      <a:pt x="0" y="360"/>
                    </a:lnTo>
                    <a:lnTo>
                      <a:pt x="279" y="315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-105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99" y="1212"/>
                <a:ext cx="493" cy="685"/>
              </a:xfrm>
              <a:custGeom>
                <a:avLst/>
                <a:gdLst/>
                <a:ahLst/>
                <a:cxnLst>
                  <a:cxn ang="0">
                    <a:pos x="0" y="173"/>
                  </a:cxn>
                  <a:cxn ang="0">
                    <a:pos x="223" y="295"/>
                  </a:cxn>
                  <a:cxn ang="0">
                    <a:pos x="246" y="0"/>
                  </a:cxn>
                  <a:cxn ang="0">
                    <a:pos x="268" y="295"/>
                  </a:cxn>
                  <a:cxn ang="0">
                    <a:pos x="490" y="169"/>
                  </a:cxn>
                  <a:cxn ang="0">
                    <a:pos x="290" y="343"/>
                  </a:cxn>
                  <a:cxn ang="0">
                    <a:pos x="492" y="514"/>
                  </a:cxn>
                  <a:cxn ang="0">
                    <a:pos x="268" y="390"/>
                  </a:cxn>
                  <a:cxn ang="0">
                    <a:pos x="246" y="684"/>
                  </a:cxn>
                  <a:cxn ang="0">
                    <a:pos x="223" y="390"/>
                  </a:cxn>
                  <a:cxn ang="0">
                    <a:pos x="0" y="514"/>
                  </a:cxn>
                  <a:cxn ang="0">
                    <a:pos x="201" y="343"/>
                  </a:cxn>
                  <a:cxn ang="0">
                    <a:pos x="0" y="173"/>
                  </a:cxn>
                </a:cxnLst>
                <a:rect l="0" t="0" r="r" b="b"/>
                <a:pathLst>
                  <a:path w="493" h="685">
                    <a:moveTo>
                      <a:pt x="0" y="173"/>
                    </a:moveTo>
                    <a:lnTo>
                      <a:pt x="223" y="295"/>
                    </a:lnTo>
                    <a:lnTo>
                      <a:pt x="246" y="0"/>
                    </a:lnTo>
                    <a:lnTo>
                      <a:pt x="268" y="295"/>
                    </a:lnTo>
                    <a:lnTo>
                      <a:pt x="490" y="169"/>
                    </a:lnTo>
                    <a:lnTo>
                      <a:pt x="290" y="343"/>
                    </a:lnTo>
                    <a:lnTo>
                      <a:pt x="492" y="514"/>
                    </a:lnTo>
                    <a:lnTo>
                      <a:pt x="268" y="390"/>
                    </a:lnTo>
                    <a:lnTo>
                      <a:pt x="246" y="684"/>
                    </a:lnTo>
                    <a:lnTo>
                      <a:pt x="223" y="390"/>
                    </a:lnTo>
                    <a:lnTo>
                      <a:pt x="0" y="514"/>
                    </a:lnTo>
                    <a:lnTo>
                      <a:pt x="201" y="343"/>
                    </a:lnTo>
                    <a:lnTo>
                      <a:pt x="0" y="17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-105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83" y="1467"/>
                <a:ext cx="124" cy="17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1" y="63"/>
                  </a:cxn>
                  <a:cxn ang="0">
                    <a:pos x="61" y="0"/>
                  </a:cxn>
                  <a:cxn ang="0">
                    <a:pos x="71" y="63"/>
                  </a:cxn>
                  <a:cxn ang="0">
                    <a:pos x="123" y="42"/>
                  </a:cxn>
                  <a:cxn ang="0">
                    <a:pos x="83" y="86"/>
                  </a:cxn>
                  <a:cxn ang="0">
                    <a:pos x="123" y="128"/>
                  </a:cxn>
                  <a:cxn ang="0">
                    <a:pos x="71" y="108"/>
                  </a:cxn>
                  <a:cxn ang="0">
                    <a:pos x="61" y="172"/>
                  </a:cxn>
                  <a:cxn ang="0">
                    <a:pos x="51" y="108"/>
                  </a:cxn>
                  <a:cxn ang="0">
                    <a:pos x="0" y="128"/>
                  </a:cxn>
                  <a:cxn ang="0">
                    <a:pos x="39" y="86"/>
                  </a:cxn>
                  <a:cxn ang="0">
                    <a:pos x="0" y="42"/>
                  </a:cxn>
                </a:cxnLst>
                <a:rect l="0" t="0" r="r" b="b"/>
                <a:pathLst>
                  <a:path w="124" h="173">
                    <a:moveTo>
                      <a:pt x="0" y="42"/>
                    </a:moveTo>
                    <a:lnTo>
                      <a:pt x="51" y="63"/>
                    </a:lnTo>
                    <a:lnTo>
                      <a:pt x="61" y="0"/>
                    </a:lnTo>
                    <a:lnTo>
                      <a:pt x="71" y="63"/>
                    </a:lnTo>
                    <a:lnTo>
                      <a:pt x="123" y="42"/>
                    </a:lnTo>
                    <a:lnTo>
                      <a:pt x="83" y="86"/>
                    </a:lnTo>
                    <a:lnTo>
                      <a:pt x="123" y="128"/>
                    </a:lnTo>
                    <a:lnTo>
                      <a:pt x="71" y="108"/>
                    </a:lnTo>
                    <a:lnTo>
                      <a:pt x="61" y="172"/>
                    </a:lnTo>
                    <a:lnTo>
                      <a:pt x="51" y="108"/>
                    </a:lnTo>
                    <a:lnTo>
                      <a:pt x="0" y="128"/>
                    </a:lnTo>
                    <a:lnTo>
                      <a:pt x="39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-105" charset="0"/>
                </a:endParaRPr>
              </a:p>
            </p:txBody>
          </p:sp>
        </p:grpSp>
      </p:grpSp>
      <p:sp>
        <p:nvSpPr>
          <p:cNvPr id="308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1219200" y="1905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CC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39913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-105" charset="2"/>
              <a:buNone/>
              <a:defRPr>
                <a:solidFill>
                  <a:srgbClr val="DDDDDD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212850" y="6232525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DDDDDD"/>
                </a:solidFill>
                <a:effectLst/>
                <a:latin typeface="Times New Roman" pitchFamily="-105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1250" y="6232525"/>
            <a:ext cx="2895600" cy="457200"/>
          </a:xfrm>
        </p:spPr>
        <p:txBody>
          <a:bodyPr/>
          <a:lstStyle>
            <a:lvl1pPr algn="ctr">
              <a:defRPr>
                <a:solidFill>
                  <a:srgbClr val="DDDDDD"/>
                </a:solidFill>
                <a:effectLst/>
                <a:latin typeface="Times New Roman" pitchFamily="-105" charset="0"/>
              </a:defRPr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80250" y="6232525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Times New Roman" pitchFamily="-105" charset="0"/>
              </a:defRPr>
            </a:lvl1pPr>
          </a:lstStyle>
          <a:p>
            <a:pPr>
              <a:defRPr/>
            </a:pPr>
            <a:fld id="{BAB6A856-C036-4F47-AD84-AA8528C39B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30098"/>
      </p:ext>
    </p:extLst>
  </p:cSld>
  <p:clrMapOvr>
    <a:masterClrMapping/>
  </p:clrMapOvr>
  <p:transition advClick="0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25772" y="63442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/>
                </a:solidFill>
                <a:effectLst/>
                <a:latin typeface="Arial"/>
              </a:defRPr>
            </a:lvl1pPr>
          </a:lstStyle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75762"/>
      </p:ext>
    </p:extLst>
  </p:cSld>
  <p:clrMapOvr>
    <a:masterClrMapping/>
  </p:clrMapOvr>
  <p:transition advClick="0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1713521986"/>
      </p:ext>
    </p:extLst>
  </p:cSld>
  <p:clrMapOvr>
    <a:masterClrMapping/>
  </p:clrMapOvr>
  <p:transition advClick="0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3264490628"/>
      </p:ext>
    </p:extLst>
  </p:cSld>
  <p:clrMapOvr>
    <a:masterClrMapping/>
  </p:clrMapOvr>
  <p:transition advClick="0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1885817444"/>
      </p:ext>
    </p:extLst>
  </p:cSld>
  <p:clrMapOvr>
    <a:masterClrMapping/>
  </p:clrMapOvr>
  <p:transition advClick="0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261258357"/>
      </p:ext>
    </p:extLst>
  </p:cSld>
  <p:clrMapOvr>
    <a:masterClrMapping/>
  </p:clrMapOvr>
  <p:transition advClick="0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607980277"/>
      </p:ext>
    </p:extLst>
  </p:cSld>
  <p:clrMapOvr>
    <a:masterClrMapping/>
  </p:clrMapOvr>
  <p:transition advClick="0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1694435126"/>
      </p:ext>
    </p:extLst>
  </p:cSld>
  <p:clrMapOvr>
    <a:masterClrMapping/>
  </p:clrMapOvr>
  <p:transition advClick="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31DB-9975-4864-8BAF-BC2B5C192565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01340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3541040"/>
      </p:ext>
    </p:extLst>
  </p:cSld>
  <p:clrMapOvr>
    <a:masterClrMapping/>
  </p:clrMapOvr>
  <p:transition advClick="0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2492590200"/>
      </p:ext>
    </p:extLst>
  </p:cSld>
  <p:clrMapOvr>
    <a:masterClrMapping/>
  </p:clrMapOvr>
  <p:transition advClick="0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3520790265"/>
      </p:ext>
    </p:extLst>
  </p:cSld>
  <p:clrMapOvr>
    <a:masterClrMapping/>
  </p:clrMapOvr>
  <p:transition advClick="0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685362749"/>
      </p:ext>
    </p:extLst>
  </p:cSld>
  <p:clrMapOvr>
    <a:masterClrMapping/>
  </p:clrMapOvr>
  <p:transition advClick="0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758305916"/>
      </p:ext>
    </p:extLst>
  </p:cSld>
  <p:clrMapOvr>
    <a:masterClrMapping/>
  </p:clrMapOvr>
  <p:transition advClick="0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3310880070"/>
      </p:ext>
    </p:extLst>
  </p:cSld>
  <p:clrMapOvr>
    <a:masterClrMapping/>
  </p:clrMapOvr>
  <p:transition advClick="0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1176285199"/>
      </p:ext>
    </p:extLst>
  </p:cSld>
  <p:clrMapOvr>
    <a:masterClrMapping/>
  </p:clrMapOvr>
  <p:transition advClick="0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2397169468"/>
      </p:ext>
    </p:extLst>
  </p:cSld>
  <p:clrMapOvr>
    <a:masterClrMapping/>
  </p:clrMapOvr>
  <p:transition advClick="0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85800" y="6096000"/>
            <a:ext cx="777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CDC. MMWR 2006;55:RR-5</a:t>
            </a:r>
          </a:p>
        </p:txBody>
      </p:sp>
    </p:spTree>
    <p:extLst>
      <p:ext uri="{BB962C8B-B14F-4D97-AF65-F5344CB8AC3E}">
        <p14:creationId xmlns:p14="http://schemas.microsoft.com/office/powerpoint/2010/main" val="916149049"/>
      </p:ext>
    </p:extLst>
  </p:cSld>
  <p:clrMapOvr>
    <a:masterClrMapping/>
  </p:clrMapOvr>
  <p:transition advClick="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D6C0-44BB-44A7-A32A-C6CF479ABEB1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0761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711D-9E52-4377-A86E-44B5F8E4468D}" type="datetime1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56762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8BF8-C88B-4C23-A361-E3BE1958D52C}" type="datetime1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49431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26D-23FE-4C48-9129-29C31B35A4C6}" type="datetime1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94175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FAB9-DF29-48EF-BE7A-DE88D1633ADE}" type="datetime1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19082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09F9-4F3B-4AD7-9F9F-BE3008C39A2E}" type="datetime1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3785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37B6-1684-4E13-87BA-2FEDB86CA283}" type="datetime1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CDC. MMWR 2006;55:RR-5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592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0FA33-EEF8-473B-9454-DEA7CDED8831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CDC. MMWR 2006;55:RR-5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A7E3803-C8DB-474E-8499-3A7DF90A4DD0}" type="slidenum"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9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zo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096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 b="1" i="1">
                <a:solidFill>
                  <a:srgbClr val="000000"/>
                </a:solidFill>
                <a:effectLst/>
                <a:latin typeface="Arial"/>
                <a:cs typeface="Arial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CDC. MMWR 2006;55:RR-5</a:t>
            </a:r>
            <a:endParaRPr lang="en-US" dirty="0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685800" y="1295400"/>
            <a:ext cx="777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685800" y="6096000"/>
            <a:ext cx="777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25772" y="63442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A7E3803-C8DB-474E-8499-3A7DF90A4DD0}" type="slidenum"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160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advClick="0">
    <p:zoom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50000"/>
        <a:buFont typeface="Monotype Sorts" charset="2"/>
        <a:buChar char="l"/>
        <a:defRPr sz="2400" b="1">
          <a:solidFill>
            <a:srgbClr val="000000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80000"/>
        <a:buFont typeface="Symbol" charset="2"/>
        <a:buChar char="¾"/>
        <a:defRPr sz="2400" b="1">
          <a:solidFill>
            <a:srgbClr val="000000"/>
          </a:solidFill>
          <a:latin typeface="+mn-lt"/>
          <a:ea typeface="ＭＳ Ｐゴシック" pitchFamily="-10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charset="2"/>
        <a:buChar char="Ø"/>
        <a:defRPr sz="2400" b="1">
          <a:solidFill>
            <a:srgbClr val="000000"/>
          </a:solidFill>
          <a:latin typeface="+mn-lt"/>
          <a:ea typeface="ＭＳ Ｐゴシック" pitchFamily="-10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 b="1">
          <a:solidFill>
            <a:srgbClr val="000000"/>
          </a:solidFill>
          <a:latin typeface="+mn-lt"/>
          <a:ea typeface="ＭＳ Ｐゴシック" pitchFamily="-10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 b="1">
          <a:solidFill>
            <a:srgbClr val="000000"/>
          </a:solidFill>
          <a:latin typeface="+mn-lt"/>
          <a:ea typeface="ＭＳ Ｐゴシック" pitchFamily="-10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000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9862610" TargetMode="External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22.xml"/><Relationship Id="rId7" Type="http://schemas.openxmlformats.org/officeDocument/2006/relationships/slide" Target="slide24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slide" Target="slide19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hyperlink" Target="https://www.cdc.gov/flu/pdf/professionals/antivirals/antiviral-summary-clinician.pdf%E2%80%8B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ubmed/15094755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ubmed/20009037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2728756" TargetMode="External"/><Relationship Id="rId2" Type="http://schemas.openxmlformats.org/officeDocument/2006/relationships/hyperlink" Target="https://www.ncbi.nlm.nih.gov/pubmed/?term=Vu+D+et+al.+Clin+Infect+Dis.+2007" TargetMode="External"/><Relationship Id="rId1" Type="http://schemas.openxmlformats.org/officeDocument/2006/relationships/slideLayout" Target="../slideLayouts/slideLayout13.xml"/><Relationship Id="rId4" Type="http://schemas.openxmlformats.org/officeDocument/2006/relationships/slide" Target="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000903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Campbell+AP+J+Infect+Dis.+2010" TargetMode="External"/><Relationship Id="rId2" Type="http://schemas.openxmlformats.org/officeDocument/2006/relationships/hyperlink" Target="https://www.ncbi.nlm.nih.gov/pubmed/?term=Nichols+WG+et+al.+Clin+Infect+Dis.+2004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cbi.nlm.nih.gov/pubmed/?term=Reid+G+et+al.+Transpl+Infect+Dis.+2013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49.xml"/><Relationship Id="rId4" Type="http://schemas.openxmlformats.org/officeDocument/2006/relationships/slide" Target="slide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Eyler+RF+et+al.+J+Pediatri+Pharmacol+Ther.+2012" TargetMode="External"/><Relationship Id="rId2" Type="http://schemas.openxmlformats.org/officeDocument/2006/relationships/hyperlink" Target="https://www.ncbi.nlm.nih.gov/pubmed/?term=Ariano+RE+et+al.+CMAJ.+2010.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" Target="slide44.xml"/><Relationship Id="rId5" Type="http://schemas.openxmlformats.org/officeDocument/2006/relationships/hyperlink" Target="https://www.ncbi.nlm.nih.gov/pubmed/22354159" TargetMode="External"/><Relationship Id="rId4" Type="http://schemas.openxmlformats.org/officeDocument/2006/relationships/hyperlink" Target="https://www.ncbi.nlm.nih.gov/pubmed/?term=Mulla+H+et+al.+Anaesth+Intensive+Care.+2013.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Baz+M+et+al.+Clin+Infect+Dis.+2006" TargetMode="External"/><Relationship Id="rId2" Type="http://schemas.openxmlformats.org/officeDocument/2006/relationships/hyperlink" Target="https://www.ncbi.nlm.nih.gov/pubmed/16479509" TargetMode="External"/><Relationship Id="rId1" Type="http://schemas.openxmlformats.org/officeDocument/2006/relationships/slideLayout" Target="../slideLayouts/slideLayout13.xml"/><Relationship Id="rId4" Type="http://schemas.openxmlformats.org/officeDocument/2006/relationships/slide" Target="slide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hyperlink" Target="http://www.cdc.gov/flu/weekly/index.htm" TargetMode="Externa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4.xml"/><Relationship Id="rId5" Type="http://schemas.openxmlformats.org/officeDocument/2006/relationships/slide" Target="slide53.xml"/><Relationship Id="rId4" Type="http://schemas.openxmlformats.org/officeDocument/2006/relationships/slide" Target="slide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Rubin+LG+et+al.+Clin+Infect+Dis.+2013" TargetMode="External"/><Relationship Id="rId2" Type="http://schemas.openxmlformats.org/officeDocument/2006/relationships/hyperlink" Target="https://www.ncbi.nlm.nih.gov/pubmed/24215383" TargetMode="External"/><Relationship Id="rId1" Type="http://schemas.openxmlformats.org/officeDocument/2006/relationships/slideLayout" Target="../slideLayouts/slideLayout13.xml"/><Relationship Id="rId4" Type="http://schemas.openxmlformats.org/officeDocument/2006/relationships/slide" Target="slid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hyperlink" Target="https://www.ncbi.nlm.nih.gov/pubmed/?term=Rubin+LG+et+al.+Clin+Infect+Dis.+2013" TargetMode="Externa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4215383" TargetMode="External"/><Relationship Id="rId2" Type="http://schemas.openxmlformats.org/officeDocument/2006/relationships/hyperlink" Target="https://www.ncbi.nlm.nih.gov/pubmed/?term=Danziger-Isakov+L+et+al.+Am+J+Transplant.+2009" TargetMode="Externa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mailto:tanvi.sharma@childrens.harvad.edu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2.xml"/><Relationship Id="rId7" Type="http://schemas.openxmlformats.org/officeDocument/2006/relationships/slide" Target="slide15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18.xml"/><Relationship Id="rId4" Type="http://schemas.openxmlformats.org/officeDocument/2006/relationships/slide" Target="slide13.xml"/><Relationship Id="rId9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Influenza and Community Respiratory Viruses in Transplant Recipients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Pediatric Transplant Infectious Diseases Learning Module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52242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Adenovirus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46500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Epidemiology: no significant seasonal variation</a:t>
            </a:r>
          </a:p>
          <a:p>
            <a:r>
              <a:rPr lang="en-US" b="0" dirty="0"/>
              <a:t>Clinical syndrome</a:t>
            </a:r>
          </a:p>
          <a:p>
            <a:pPr lvl="1"/>
            <a:r>
              <a:rPr lang="en-US" b="0" dirty="0"/>
              <a:t>Self-limited upper respiratory tract infection (URI)</a:t>
            </a:r>
          </a:p>
          <a:p>
            <a:pPr lvl="1"/>
            <a:r>
              <a:rPr lang="en-US" b="0" dirty="0"/>
              <a:t>Gastrointestinal disease</a:t>
            </a:r>
          </a:p>
          <a:p>
            <a:pPr lvl="1"/>
            <a:r>
              <a:rPr lang="en-US" b="0" dirty="0" err="1"/>
              <a:t>Conjunctival</a:t>
            </a:r>
            <a:r>
              <a:rPr lang="en-US" b="0" dirty="0"/>
              <a:t> disease</a:t>
            </a:r>
          </a:p>
          <a:p>
            <a:pPr lvl="1"/>
            <a:r>
              <a:rPr lang="en-US" b="0" dirty="0"/>
              <a:t>Disseminated disease in </a:t>
            </a:r>
            <a:r>
              <a:rPr lang="en-US" b="0" dirty="0" err="1"/>
              <a:t>immunocompromised</a:t>
            </a:r>
            <a:r>
              <a:rPr lang="en-US" b="0" dirty="0"/>
              <a:t> patients</a:t>
            </a:r>
          </a:p>
          <a:p>
            <a:r>
              <a:rPr lang="en-US" b="0" dirty="0"/>
              <a:t>Transmission: contact of infected secretions and inhalation of aerosolized droplets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0" dirty="0"/>
          </a:p>
          <a:p>
            <a:pPr marL="0" indent="0" algn="ctr">
              <a:buNone/>
            </a:pPr>
            <a:r>
              <a:rPr lang="en-US" b="0" dirty="0"/>
              <a:t>Nasopharyngeal swab testing from this patient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401073"/>
              </p:ext>
            </p:extLst>
          </p:nvPr>
        </p:nvGraphicFramePr>
        <p:xfrm>
          <a:off x="457203" y="5201653"/>
          <a:ext cx="8229597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Multiplex 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Viral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Serum adenovirus</a:t>
                      </a:r>
                      <a:r>
                        <a:rPr lang="en-US" baseline="0" dirty="0"/>
                        <a:t> PCR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Adenovirus not detected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Adenovirus not detected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detected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57921"/>
      </p:ext>
    </p:extLst>
  </p:cSld>
  <p:clrMapOvr>
    <a:masterClrMapping/>
  </p:clrMapOvr>
  <p:transition advClick="0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Adenovirus-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/>
              <a:t>Supportive care</a:t>
            </a:r>
          </a:p>
          <a:p>
            <a:r>
              <a:rPr lang="en-US" b="0" dirty="0">
                <a:ea typeface="ＭＳ Ｐゴシック"/>
              </a:rPr>
              <a:t>Cidofovir</a:t>
            </a:r>
          </a:p>
          <a:p>
            <a:pPr lvl="1"/>
            <a:r>
              <a:rPr lang="en-US" b="0" dirty="0"/>
              <a:t>Nucleotide analog</a:t>
            </a:r>
          </a:p>
          <a:p>
            <a:pPr lvl="1"/>
            <a:r>
              <a:rPr lang="en-US" b="0" dirty="0"/>
              <a:t>Reduces adenoviral load by RT-PCR</a:t>
            </a:r>
          </a:p>
          <a:p>
            <a:pPr lvl="1"/>
            <a:r>
              <a:rPr lang="en-US" b="0" dirty="0"/>
              <a:t>Variable impact on mortality</a:t>
            </a:r>
          </a:p>
          <a:p>
            <a:pPr lvl="1"/>
            <a:r>
              <a:rPr lang="en-US" b="0" dirty="0"/>
              <a:t>Likely most beneficial early and in conjunction with lymphocyte reconstitution</a:t>
            </a:r>
          </a:p>
          <a:p>
            <a:pPr lvl="1"/>
            <a:r>
              <a:rPr lang="en-US" b="0" dirty="0">
                <a:ea typeface="ＭＳ Ｐゴシック"/>
              </a:rPr>
              <a:t>No difference in rate of Nephrotoxicity between1mg/kg/day 3 times/weekly dosing compared with 5mg/kg/once weekly</a:t>
            </a:r>
            <a:endParaRPr lang="en-US" b="0" dirty="0">
              <a:ea typeface="ＭＳ Ｐゴシック"/>
              <a:cs typeface="Arial"/>
            </a:endParaRPr>
          </a:p>
          <a:p>
            <a:pPr lvl="1"/>
            <a:r>
              <a:rPr lang="en-US" b="0" dirty="0">
                <a:ea typeface="ＭＳ Ｐゴシック"/>
              </a:rPr>
              <a:t>Hyperhydration and probenecid used simultaneously to prevent renal dysfunction</a:t>
            </a:r>
            <a:endParaRPr lang="en-US" dirty="0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4DC9B-32B8-4738-A4AB-99BB39CD8724}"/>
              </a:ext>
            </a:extLst>
          </p:cNvPr>
          <p:cNvSpPr txBox="1"/>
          <p:nvPr/>
        </p:nvSpPr>
        <p:spPr>
          <a:xfrm>
            <a:off x="6257471" y="4896756"/>
            <a:ext cx="35741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dirty="0">
                <a:solidFill>
                  <a:schemeClr val="bg2"/>
                </a:solidFill>
                <a:cs typeface="Arial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CBDE5-B2F1-40E8-8F49-275742076773}"/>
              </a:ext>
            </a:extLst>
          </p:cNvPr>
          <p:cNvSpPr txBox="1"/>
          <p:nvPr/>
        </p:nvSpPr>
        <p:spPr>
          <a:xfrm>
            <a:off x="685345" y="6200774"/>
            <a:ext cx="454841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hlinkClick r:id="rId3"/>
              </a:rPr>
              <a:t>1) Pediatr</a:t>
            </a:r>
            <a:r>
              <a:rPr lang="en-US" sz="1000" dirty="0">
                <a:solidFill>
                  <a:schemeClr val="bg2"/>
                </a:solidFill>
                <a:ea typeface="+mn-lt"/>
                <a:cs typeface="+mn-lt"/>
                <a:hlinkClick r:id="rId3"/>
              </a:rPr>
              <a:t> Transplant. 2018 Jun 3:e13231. doi: 10.1111/petr.13231</a:t>
            </a:r>
            <a:r>
              <a:rPr lang="en-US" sz="1000" dirty="0">
                <a:solidFill>
                  <a:schemeClr val="bg2"/>
                </a:solidFill>
                <a:hlinkClick r:id="rId3"/>
              </a:rPr>
              <a:t>dd</a:t>
            </a:r>
            <a:endParaRPr lang="en-US" sz="1000">
              <a:solidFill>
                <a:schemeClr val="bg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534772"/>
      </p:ext>
    </p:extLst>
  </p:cSld>
  <p:clrMapOvr>
    <a:masterClrMapping/>
  </p:clrMapOvr>
  <p:transition advClick="0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Coronavirus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08019"/>
          </a:xfrm>
        </p:spPr>
        <p:txBody>
          <a:bodyPr>
            <a:normAutofit lnSpcReduction="10000"/>
          </a:bodyPr>
          <a:lstStyle/>
          <a:p>
            <a:r>
              <a:rPr lang="en-US" b="0" dirty="0"/>
              <a:t>Epidemiology: Predilection for winter although no clear seasonal transmission</a:t>
            </a:r>
          </a:p>
          <a:p>
            <a:r>
              <a:rPr lang="en-US" b="0" dirty="0"/>
              <a:t>Clinical syndrome: </a:t>
            </a:r>
          </a:p>
          <a:p>
            <a:pPr lvl="1"/>
            <a:r>
              <a:rPr lang="en-US" b="0" dirty="0"/>
              <a:t>URI</a:t>
            </a:r>
          </a:p>
          <a:p>
            <a:pPr lvl="1"/>
            <a:r>
              <a:rPr lang="en-US" b="0" dirty="0" err="1"/>
              <a:t>Bronchiolitis</a:t>
            </a:r>
            <a:endParaRPr lang="en-US" b="0" dirty="0"/>
          </a:p>
          <a:p>
            <a:pPr lvl="1"/>
            <a:r>
              <a:rPr lang="en-US" b="0" dirty="0"/>
              <a:t>Croup</a:t>
            </a:r>
          </a:p>
          <a:p>
            <a:pPr>
              <a:spcBef>
                <a:spcPts val="0"/>
              </a:spcBef>
            </a:pPr>
            <a:r>
              <a:rPr lang="en-US" b="0" dirty="0"/>
              <a:t>Treatment: supportive care</a:t>
            </a:r>
          </a:p>
          <a:p>
            <a:pPr>
              <a:spcBef>
                <a:spcPts val="0"/>
              </a:spcBef>
            </a:pPr>
            <a:endParaRPr lang="en-US" b="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0" dirty="0"/>
              <a:t>Nasopharyngeal swab testing from this patient</a:t>
            </a:r>
          </a:p>
          <a:p>
            <a:pPr marL="0" indent="0">
              <a:spcBef>
                <a:spcPts val="0"/>
              </a:spcBef>
              <a:buNone/>
            </a:pPr>
            <a:endParaRPr lang="en-US" b="0" dirty="0"/>
          </a:p>
          <a:p>
            <a:pPr>
              <a:spcBef>
                <a:spcPts val="0"/>
              </a:spcBef>
            </a:pP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923627"/>
              </p:ext>
            </p:extLst>
          </p:nvPr>
        </p:nvGraphicFramePr>
        <p:xfrm>
          <a:off x="457199" y="4954219"/>
          <a:ext cx="8229600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Multiplex 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HCoV</a:t>
                      </a:r>
                      <a:r>
                        <a:rPr lang="en-US" dirty="0"/>
                        <a:t> OC43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HCoV</a:t>
                      </a:r>
                      <a:r>
                        <a:rPr lang="en-US" dirty="0"/>
                        <a:t> 229E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HCoV</a:t>
                      </a:r>
                      <a:r>
                        <a:rPr lang="en-US" dirty="0"/>
                        <a:t> HKU1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HCoV</a:t>
                      </a:r>
                      <a:r>
                        <a:rPr lang="en-US" dirty="0"/>
                        <a:t> NL63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Not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Not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Not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Not detected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81205"/>
      </p:ext>
    </p:extLst>
  </p:cSld>
  <p:clrMapOvr>
    <a:masterClrMapping/>
  </p:clrMapOvr>
  <p:transition advClick="0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Human </a:t>
            </a:r>
            <a:r>
              <a:rPr lang="en-US" sz="3600" dirty="0" err="1"/>
              <a:t>metapneumovirus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Epidemiology: Late winter, early spring</a:t>
            </a:r>
          </a:p>
          <a:p>
            <a:r>
              <a:rPr lang="en-US" b="0" dirty="0"/>
              <a:t>Clinical syndrome: </a:t>
            </a:r>
          </a:p>
          <a:p>
            <a:pPr lvl="1"/>
            <a:r>
              <a:rPr lang="en-US" b="0" dirty="0"/>
              <a:t>URI</a:t>
            </a:r>
          </a:p>
          <a:p>
            <a:pPr lvl="1"/>
            <a:r>
              <a:rPr lang="en-US" b="0" dirty="0"/>
              <a:t>Lower respiratory tract infection (LRI)</a:t>
            </a:r>
          </a:p>
          <a:p>
            <a:r>
              <a:rPr lang="en-US" b="0" dirty="0"/>
              <a:t>Treatment: supportive care</a:t>
            </a:r>
          </a:p>
          <a:p>
            <a:pPr marL="0" indent="0" algn="ctr">
              <a:buNone/>
            </a:pPr>
            <a:endParaRPr lang="en-US" b="0" dirty="0"/>
          </a:p>
          <a:p>
            <a:pPr marL="0" indent="0" algn="ctr">
              <a:buNone/>
            </a:pPr>
            <a:r>
              <a:rPr lang="en-US" b="0" dirty="0"/>
              <a:t>Nasopharyngeal swab testing from this patient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914756"/>
              </p:ext>
            </p:extLst>
          </p:nvPr>
        </p:nvGraphicFramePr>
        <p:xfrm>
          <a:off x="3200401" y="4700219"/>
          <a:ext cx="2743199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Multiplex PCR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HMPV</a:t>
                      </a:r>
                      <a:r>
                        <a:rPr lang="en-US" baseline="0" dirty="0"/>
                        <a:t> n</a:t>
                      </a:r>
                      <a:r>
                        <a:rPr lang="en-US" dirty="0"/>
                        <a:t>ot detected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78387"/>
      </p:ext>
    </p:extLst>
  </p:cSld>
  <p:clrMapOvr>
    <a:masterClrMapping/>
  </p:clrMapOvr>
  <p:transition advClick="0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Parainfluenza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7041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b="0" dirty="0"/>
              <a:t>Epidemiology and clinical syndrome</a:t>
            </a:r>
          </a:p>
          <a:p>
            <a:pPr lvl="1">
              <a:spcBef>
                <a:spcPts val="600"/>
              </a:spcBef>
            </a:pPr>
            <a:r>
              <a:rPr lang="en-US" sz="2000" b="0" dirty="0"/>
              <a:t>PIV1- fall/winter, usually associated with croup</a:t>
            </a:r>
          </a:p>
          <a:p>
            <a:pPr lvl="1">
              <a:spcBef>
                <a:spcPts val="600"/>
              </a:spcBef>
            </a:pPr>
            <a:r>
              <a:rPr lang="en-US" sz="2000" b="0" dirty="0"/>
              <a:t>PIV2- fall/winter, usually associated with croup</a:t>
            </a:r>
          </a:p>
          <a:p>
            <a:pPr lvl="1">
              <a:spcBef>
                <a:spcPts val="600"/>
              </a:spcBef>
            </a:pPr>
            <a:r>
              <a:rPr lang="en-US" sz="2000" b="0" dirty="0"/>
              <a:t>PIV3- year-round, increased in the spring and summer in endemic areas, associated with bronchiolitis and pneumonia, most common</a:t>
            </a:r>
          </a:p>
          <a:p>
            <a:pPr lvl="1">
              <a:spcBef>
                <a:spcPts val="600"/>
              </a:spcBef>
            </a:pPr>
            <a:r>
              <a:rPr lang="en-US" sz="2000" b="0" dirty="0"/>
              <a:t>PIV4- biennial, clinically similar to PIV3</a:t>
            </a:r>
          </a:p>
          <a:p>
            <a:pPr>
              <a:spcBef>
                <a:spcPts val="600"/>
              </a:spcBef>
            </a:pPr>
            <a:r>
              <a:rPr lang="en-US" sz="2000" b="0" dirty="0"/>
              <a:t>Transmission: contact and large droplets</a:t>
            </a:r>
          </a:p>
          <a:p>
            <a:pPr>
              <a:spcBef>
                <a:spcPts val="600"/>
              </a:spcBef>
            </a:pPr>
            <a:r>
              <a:rPr lang="en-US" sz="2000" b="0" dirty="0"/>
              <a:t>Treatment: supportive care, investigational drugs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000" b="0" dirty="0"/>
              <a:t>Nasopharyngeal swab testing from this patient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17566"/>
              </p:ext>
            </p:extLst>
          </p:nvPr>
        </p:nvGraphicFramePr>
        <p:xfrm>
          <a:off x="1822045" y="5262613"/>
          <a:ext cx="5486400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Multiplex 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Viral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PIV1-4 not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PIV</a:t>
                      </a:r>
                      <a:r>
                        <a:rPr lang="en-US" baseline="0" dirty="0"/>
                        <a:t> n</a:t>
                      </a:r>
                      <a:r>
                        <a:rPr lang="en-US" dirty="0"/>
                        <a:t>ot detected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47917"/>
      </p:ext>
    </p:extLst>
  </p:cSld>
  <p:clrMapOvr>
    <a:masterClrMapping/>
  </p:clrMapOvr>
  <p:transition advClick="0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Respiratory </a:t>
            </a:r>
            <a:r>
              <a:rPr lang="en-US" sz="3600" dirty="0" err="1"/>
              <a:t>syncytial</a:t>
            </a:r>
            <a:r>
              <a:rPr lang="en-US" sz="3600" dirty="0"/>
              <a:t> 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2800" cy="3848099"/>
          </a:xfrm>
        </p:spPr>
        <p:txBody>
          <a:bodyPr>
            <a:normAutofit/>
          </a:bodyPr>
          <a:lstStyle/>
          <a:p>
            <a:r>
              <a:rPr lang="en-US" b="0" dirty="0"/>
              <a:t>Epidemiology: November-April</a:t>
            </a:r>
          </a:p>
          <a:p>
            <a:r>
              <a:rPr lang="en-US" b="0" dirty="0"/>
              <a:t>Clinical syndrome</a:t>
            </a:r>
          </a:p>
          <a:p>
            <a:pPr lvl="1"/>
            <a:r>
              <a:rPr lang="en-US" b="0" dirty="0"/>
              <a:t>URI (congestion, </a:t>
            </a:r>
            <a:r>
              <a:rPr lang="en-US" b="0" dirty="0" err="1"/>
              <a:t>rhinorrhea</a:t>
            </a:r>
            <a:r>
              <a:rPr lang="en-US" b="0" dirty="0"/>
              <a:t>)</a:t>
            </a:r>
          </a:p>
          <a:p>
            <a:pPr lvl="1"/>
            <a:r>
              <a:rPr lang="en-US" b="0" dirty="0"/>
              <a:t>LRI (bronchiolitis, pneumonia) </a:t>
            </a:r>
          </a:p>
          <a:p>
            <a:r>
              <a:rPr lang="en-US" b="0" dirty="0"/>
              <a:t>Transmission: direct inoculation after contact with fomites</a:t>
            </a:r>
          </a:p>
          <a:p>
            <a:pPr>
              <a:buNone/>
            </a:pPr>
            <a:endParaRPr lang="en-US" b="0" dirty="0"/>
          </a:p>
          <a:p>
            <a:pPr marL="0" indent="0" algn="ctr">
              <a:buNone/>
            </a:pPr>
            <a:r>
              <a:rPr lang="en-US" b="0" dirty="0"/>
              <a:t>Nasopharyngeal swab testing from this patient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483541"/>
              </p:ext>
            </p:extLst>
          </p:nvPr>
        </p:nvGraphicFramePr>
        <p:xfrm>
          <a:off x="457200" y="5240157"/>
          <a:ext cx="8229600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RSV rapid antigen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Multiplex 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Viral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RSV not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RSV not detected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91975"/>
      </p:ext>
    </p:extLst>
  </p:cSld>
  <p:clrMapOvr>
    <a:masterClrMapping/>
  </p:clrMapOvr>
  <p:transition advClick="0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syncytial virus-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Supportive care</a:t>
            </a:r>
          </a:p>
          <a:p>
            <a:r>
              <a:rPr lang="en-US" b="0" dirty="0"/>
              <a:t>Ribavirin</a:t>
            </a:r>
          </a:p>
          <a:p>
            <a:pPr lvl="1"/>
            <a:r>
              <a:rPr lang="en-US" b="0" dirty="0"/>
              <a:t>Nucleoside analog</a:t>
            </a:r>
          </a:p>
          <a:p>
            <a:pPr lvl="1"/>
            <a:r>
              <a:rPr lang="en-US" b="0" dirty="0"/>
              <a:t>Early use of nebulized ribavirin may reduce morbidity and mortality</a:t>
            </a:r>
          </a:p>
          <a:p>
            <a:pPr lvl="1"/>
            <a:r>
              <a:rPr lang="en-US" b="0" dirty="0"/>
              <a:t>Oral ribavirin may have some efficacy in small case series</a:t>
            </a:r>
          </a:p>
          <a:p>
            <a:pPr lvl="1"/>
            <a:r>
              <a:rPr lang="en-US" b="0" dirty="0"/>
              <a:t>Contraindicated in pregnant women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28119"/>
      </p:ext>
    </p:extLst>
  </p:cSld>
  <p:clrMapOvr>
    <a:masterClrMapping/>
  </p:clrMapOvr>
  <p:transition advClick="0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Rhinovirus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35257"/>
          </a:xfrm>
        </p:spPr>
        <p:txBody>
          <a:bodyPr>
            <a:normAutofit/>
          </a:bodyPr>
          <a:lstStyle/>
          <a:p>
            <a:r>
              <a:rPr lang="en-US" b="0" dirty="0"/>
              <a:t>Epidemiology: peak incidence in early fall but 3 genotypes (A, B, and C) circulate year round</a:t>
            </a:r>
          </a:p>
          <a:p>
            <a:r>
              <a:rPr lang="en-US" b="0" dirty="0"/>
              <a:t>Clinical syndrome</a:t>
            </a:r>
          </a:p>
          <a:p>
            <a:pPr lvl="1"/>
            <a:r>
              <a:rPr lang="en-US" b="0" dirty="0"/>
              <a:t>Most prevalent common cold virus</a:t>
            </a:r>
          </a:p>
          <a:p>
            <a:pPr lvl="1"/>
            <a:r>
              <a:rPr lang="en-US" b="0" dirty="0"/>
              <a:t>URI (</a:t>
            </a:r>
            <a:r>
              <a:rPr lang="en-US" b="0" dirty="0" err="1"/>
              <a:t>coryza</a:t>
            </a:r>
            <a:r>
              <a:rPr lang="en-US" b="0" dirty="0"/>
              <a:t> and cough)</a:t>
            </a:r>
          </a:p>
          <a:p>
            <a:r>
              <a:rPr lang="en-US" b="0" dirty="0"/>
              <a:t>Treatment: supportive care</a:t>
            </a:r>
          </a:p>
          <a:p>
            <a:endParaRPr lang="en-US" b="0" dirty="0"/>
          </a:p>
          <a:p>
            <a:pPr marL="0" indent="0" algn="ctr">
              <a:buNone/>
            </a:pPr>
            <a:r>
              <a:rPr lang="en-US" b="0" dirty="0"/>
              <a:t>Nasopharyngeal swab testing from this patient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52182"/>
              </p:ext>
            </p:extLst>
          </p:nvPr>
        </p:nvGraphicFramePr>
        <p:xfrm>
          <a:off x="1828798" y="5100457"/>
          <a:ext cx="5486400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Multiplex 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Viral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detected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36809"/>
      </p:ext>
    </p:extLst>
  </p:cSld>
  <p:clrMapOvr>
    <a:masterClrMapping/>
  </p:clrMapOvr>
  <p:transition advClick="0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Influenza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21695"/>
          </a:xfrm>
        </p:spPr>
        <p:txBody>
          <a:bodyPr>
            <a:normAutofit/>
          </a:bodyPr>
          <a:lstStyle/>
          <a:p>
            <a:r>
              <a:rPr lang="en-US" b="0" dirty="0"/>
              <a:t>Epidemiology: winter months</a:t>
            </a:r>
          </a:p>
          <a:p>
            <a:r>
              <a:rPr lang="en-US" b="0" dirty="0"/>
              <a:t>Clinical syndrome: </a:t>
            </a:r>
          </a:p>
          <a:p>
            <a:pPr lvl="1"/>
            <a:r>
              <a:rPr lang="en-US" b="0" dirty="0"/>
              <a:t>URI and can progress to LRTI, pneumonia, malaise, myalgia/arthralgia</a:t>
            </a:r>
          </a:p>
          <a:p>
            <a:r>
              <a:rPr lang="en-US" b="0" dirty="0"/>
              <a:t>Transmitted by droplets</a:t>
            </a:r>
          </a:p>
          <a:p>
            <a:endParaRPr lang="en-US" b="0" dirty="0"/>
          </a:p>
          <a:p>
            <a:pPr marL="0" indent="0" algn="ctr">
              <a:buNone/>
            </a:pPr>
            <a:r>
              <a:rPr lang="en-US" b="0" dirty="0"/>
              <a:t>Nasopharyngeal swab testing from this patient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518713"/>
              </p:ext>
            </p:extLst>
          </p:nvPr>
        </p:nvGraphicFramePr>
        <p:xfrm>
          <a:off x="457199" y="4686895"/>
          <a:ext cx="8229600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Rapid influenza antigen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Multiplex PCR</a:t>
                      </a:r>
                    </a:p>
                    <a:p>
                      <a:pPr algn="ctr"/>
                      <a:r>
                        <a:rPr lang="en-US" dirty="0"/>
                        <a:t>Influenza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Multiplex PCR</a:t>
                      </a:r>
                    </a:p>
                    <a:p>
                      <a:pPr algn="ctr"/>
                      <a:r>
                        <a:rPr lang="en-US" dirty="0"/>
                        <a:t>Influenza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Viral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</a:t>
                      </a:r>
                      <a:r>
                        <a:rPr lang="en-US" baseline="0" dirty="0"/>
                        <a:t> detected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Influenza 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10032"/>
      </p:ext>
    </p:extLst>
  </p:cSld>
  <p:clrMapOvr>
    <a:masterClrMapping/>
  </p:clrMapOvr>
  <p:transition advClick="0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do you diagnose influenza?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0" dirty="0">
                <a:hlinkClick r:id="rId2" action="ppaction://hlinksldjump"/>
              </a:rPr>
              <a:t>Rapid influenza antigen</a:t>
            </a:r>
            <a:endParaRPr lang="en-US" sz="2400" b="0" dirty="0"/>
          </a:p>
          <a:p>
            <a:r>
              <a:rPr lang="en-US" sz="2400" b="0" dirty="0">
                <a:hlinkClick r:id="rId3" action="ppaction://hlinksldjump"/>
              </a:rPr>
              <a:t>Viral culture</a:t>
            </a:r>
            <a:endParaRPr lang="en-US" sz="2400" b="0" dirty="0"/>
          </a:p>
          <a:p>
            <a:r>
              <a:rPr lang="en-US" sz="2400" b="0" dirty="0">
                <a:hlinkClick r:id="rId4" action="ppaction://hlinksldjump"/>
              </a:rPr>
              <a:t>Molecular testing</a:t>
            </a:r>
            <a:endParaRPr lang="en-US" sz="2400" b="0" dirty="0"/>
          </a:p>
          <a:p>
            <a:endParaRPr lang="en-US" sz="2400" b="0" dirty="0"/>
          </a:p>
          <a:p>
            <a:r>
              <a:rPr lang="en-US" sz="2400" b="0" dirty="0">
                <a:hlinkClick r:id="rId5" action="ppaction://hlinksldjump"/>
              </a:rPr>
              <a:t>Why was her rapid antigen test negative?</a:t>
            </a:r>
            <a:endParaRPr lang="en-US" sz="2400" b="0" dirty="0"/>
          </a:p>
        </p:txBody>
      </p:sp>
      <p:pic>
        <p:nvPicPr>
          <p:cNvPr id="6" name="Picture 13" descr="C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681236"/>
            <a:ext cx="4038600" cy="344949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FC32F0D-C45C-844E-83F7-FE6FD916AF2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97400" y="5130726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Transmission electron micrograph of influenza virus</a:t>
            </a:r>
          </a:p>
          <a:p>
            <a:r>
              <a:rPr lang="en-US" sz="1600" dirty="0"/>
              <a:t>2015 AAP Red Book</a:t>
            </a:r>
          </a:p>
        </p:txBody>
      </p:sp>
      <p:sp>
        <p:nvSpPr>
          <p:cNvPr id="8" name="Action Button: Forward or Next 7">
            <a:hlinkClick r:id="rId7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0" name="Action Button: Back or Previous 9">
            <a:hlinkClick r:id="rId8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70017"/>
      </p:ext>
    </p:extLst>
  </p:cSld>
  <p:clrMapOvr>
    <a:masterClrMapping/>
  </p:clrMapOvr>
  <p:transition advClick="0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Case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13 year old female</a:t>
            </a:r>
          </a:p>
          <a:p>
            <a:pPr lvl="1"/>
            <a:r>
              <a:rPr lang="en-US" b="0" dirty="0"/>
              <a:t>History of acute myeloid leukemia s/p relapse</a:t>
            </a:r>
          </a:p>
          <a:p>
            <a:pPr lvl="1"/>
            <a:r>
              <a:rPr lang="en-US" b="0" dirty="0"/>
              <a:t>Undergoing matched unrelated donor allogeneic hematopoietic stem cell transplant (HSCT)</a:t>
            </a:r>
          </a:p>
          <a:p>
            <a:pPr lvl="1"/>
            <a:r>
              <a:rPr lang="en-US" b="0" dirty="0"/>
              <a:t>Conditioning regimen includes </a:t>
            </a:r>
            <a:r>
              <a:rPr lang="en-US" b="0" dirty="0" err="1"/>
              <a:t>busulfan</a:t>
            </a:r>
            <a:r>
              <a:rPr lang="en-US" b="0" dirty="0"/>
              <a:t> and </a:t>
            </a:r>
            <a:r>
              <a:rPr lang="en-US" b="0" dirty="0" err="1"/>
              <a:t>cyclophosphamide</a:t>
            </a:r>
            <a:endParaRPr lang="en-US" b="0" dirty="0"/>
          </a:p>
          <a:p>
            <a:pPr lvl="1"/>
            <a:r>
              <a:rPr lang="en-US" b="0" dirty="0"/>
              <a:t>Prolonged </a:t>
            </a:r>
            <a:r>
              <a:rPr lang="en-US" b="0" dirty="0" err="1"/>
              <a:t>neutropenia</a:t>
            </a:r>
            <a:r>
              <a:rPr lang="en-US" b="0" dirty="0"/>
              <a:t> and </a:t>
            </a:r>
            <a:r>
              <a:rPr lang="en-US" b="0" dirty="0" err="1"/>
              <a:t>lymphopenia</a:t>
            </a:r>
            <a:r>
              <a:rPr lang="en-US" b="0" dirty="0"/>
              <a:t> prior to transplant</a:t>
            </a:r>
          </a:p>
          <a:p>
            <a:r>
              <a:rPr lang="en-US" b="0" dirty="0"/>
              <a:t>Develops rhinorrhea on Day -5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109787"/>
      </p:ext>
    </p:extLst>
  </p:cSld>
  <p:clrMapOvr>
    <a:masterClrMapping/>
  </p:clrMapOvr>
  <p:transition advClick="0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Rapid influenza antigen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Immunoassay to detect influenza A and B</a:t>
            </a:r>
          </a:p>
          <a:p>
            <a:r>
              <a:rPr lang="en-US" b="0" dirty="0"/>
              <a:t>No differentiation of influenza A subtype or strain information</a:t>
            </a:r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22662"/>
      </p:ext>
    </p:extLst>
  </p:cSld>
  <p:clrMapOvr>
    <a:masterClrMapping/>
  </p:clrMapOvr>
  <p:transition advClick="0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Rapid influenza antigen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Sensitivity 50-70% (range 10-80%)</a:t>
            </a:r>
          </a:p>
          <a:p>
            <a:r>
              <a:rPr lang="en-US" b="0" dirty="0"/>
              <a:t>Specificity 90-95% (range 85-100%)</a:t>
            </a:r>
            <a:endParaRPr lang="en-US" dirty="0"/>
          </a:p>
          <a:p>
            <a:r>
              <a:rPr lang="en-US" b="0" dirty="0"/>
              <a:t>False negatives are more likely to occur when disease prevalence is high (peak influenza season)</a:t>
            </a:r>
          </a:p>
          <a:p>
            <a:r>
              <a:rPr lang="en-US" b="0" dirty="0"/>
              <a:t>Antiviral treatment should not be withheld from patients with a negative rapid test and signs and symptoms consistent with influenza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Action Button: Forward or Next 4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46874"/>
      </p:ext>
    </p:extLst>
  </p:cSld>
  <p:clrMapOvr>
    <a:masterClrMapping/>
  </p:clrMapOvr>
  <p:transition advClick="0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Viral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Takes 3-10 days</a:t>
            </a:r>
          </a:p>
          <a:p>
            <a:r>
              <a:rPr lang="en-US" b="0" dirty="0"/>
              <a:t>Can determine influenza A subtypes and virus strains</a:t>
            </a:r>
          </a:p>
          <a:p>
            <a:r>
              <a:rPr lang="en-US" b="0" dirty="0"/>
              <a:t>Used for surveillance for new </a:t>
            </a:r>
            <a:r>
              <a:rPr lang="en-US" b="0" dirty="0" smtClean="0"/>
              <a:t>strains</a:t>
            </a:r>
          </a:p>
          <a:p>
            <a:r>
              <a:rPr lang="en-US" b="0" dirty="0" smtClean="0"/>
              <a:t>Not used routinely in clinical practice</a:t>
            </a:r>
            <a:endParaRPr lang="en-US" b="0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48714"/>
      </p:ext>
    </p:extLst>
  </p:cSld>
  <p:clrMapOvr>
    <a:masterClrMapping/>
  </p:clrMapOvr>
  <p:transition advClick="0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Molecular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Some assays differentiate between influenza A subtypes and may identify “</a:t>
            </a:r>
            <a:r>
              <a:rPr lang="en-US" b="0" dirty="0" err="1"/>
              <a:t>unsubtypeables</a:t>
            </a:r>
            <a:r>
              <a:rPr lang="en-US" b="0" dirty="0"/>
              <a:t>” which may be novel </a:t>
            </a:r>
            <a:r>
              <a:rPr lang="en-US" b="0" dirty="0" smtClean="0"/>
              <a:t>strains</a:t>
            </a:r>
          </a:p>
          <a:p>
            <a:r>
              <a:rPr lang="en-US" b="0" dirty="0" smtClean="0"/>
              <a:t>More commonly used in hospital settings and as part of viral </a:t>
            </a:r>
            <a:r>
              <a:rPr lang="en-US" b="0" dirty="0" err="1" smtClean="0"/>
              <a:t>PCR</a:t>
            </a:r>
            <a:r>
              <a:rPr lang="en-US" b="0" dirty="0" smtClean="0"/>
              <a:t> panels</a:t>
            </a:r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232"/>
      </p:ext>
    </p:extLst>
  </p:cSld>
  <p:clrMapOvr>
    <a:masterClrMapping/>
  </p:clrMapOvr>
  <p:transition advClick="0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are your treatment options?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hlinkClick r:id="rId2" action="ppaction://hlinksldjump"/>
              </a:rPr>
              <a:t>Oseltamivir</a:t>
            </a:r>
            <a:endParaRPr lang="en-US" b="0" dirty="0"/>
          </a:p>
          <a:p>
            <a:r>
              <a:rPr lang="en-US" b="0" dirty="0">
                <a:hlinkClick r:id="rId3" action="ppaction://hlinksldjump"/>
              </a:rPr>
              <a:t>Zanamivir</a:t>
            </a:r>
            <a:endParaRPr lang="en-US" b="0" dirty="0"/>
          </a:p>
          <a:p>
            <a:r>
              <a:rPr lang="en-US" b="0" dirty="0">
                <a:hlinkClick r:id="rId4" action="ppaction://hlinksldjump"/>
              </a:rPr>
              <a:t>Peramivir</a:t>
            </a:r>
            <a:endParaRPr lang="en-US" b="0" dirty="0"/>
          </a:p>
          <a:p>
            <a:r>
              <a:rPr lang="en-US" b="0" dirty="0">
                <a:hlinkClick r:id="rId5" action="ppaction://hlinksldjump"/>
              </a:rPr>
              <a:t>Amantadine or </a:t>
            </a:r>
            <a:r>
              <a:rPr lang="en-US" b="0" dirty="0" err="1">
                <a:hlinkClick r:id="rId5" action="ppaction://hlinksldjump"/>
              </a:rPr>
              <a:t>rimantadine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Action Button: Forward or Next 5">
            <a:hlinkClick r:id="rId6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7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79624"/>
      </p:ext>
    </p:extLst>
  </p:cSld>
  <p:clrMapOvr>
    <a:masterClrMapping/>
  </p:clrMapOvr>
  <p:transition advClick="0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Oseltamivir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Neuraminidase inhibitor</a:t>
            </a:r>
          </a:p>
          <a:p>
            <a:r>
              <a:rPr lang="en-US" b="0" dirty="0"/>
              <a:t>Oral</a:t>
            </a:r>
          </a:p>
          <a:p>
            <a:r>
              <a:rPr lang="en-US" b="0" dirty="0"/>
              <a:t>Active against both influenza A and B</a:t>
            </a:r>
          </a:p>
          <a:p>
            <a:r>
              <a:rPr lang="en-US" b="0" dirty="0"/>
              <a:t>FDA approved for children &gt;14 days of age</a:t>
            </a:r>
          </a:p>
          <a:p>
            <a:r>
              <a:rPr lang="en-US" b="0" dirty="0"/>
              <a:t>Adverse events: nausea, vomiting, rarely transient neuropsychiatric events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Oseltamivir</a:t>
            </a:r>
            <a:r>
              <a:rPr lang="en-US" sz="3600" dirty="0"/>
              <a:t> dosing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024323"/>
              </p:ext>
            </p:extLst>
          </p:nvPr>
        </p:nvGraphicFramePr>
        <p:xfrm>
          <a:off x="685800" y="1524000"/>
          <a:ext cx="7772400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&lt;1 year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3mg/kg/dose BID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≥1 year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≤15kg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30mg BID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&gt;15-23kg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45mg BID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&gt;23-40kg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60mg BID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&gt;40kg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75mg BID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3200" y="6248400"/>
            <a:ext cx="86868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hlinkClick r:id="rId2"/>
              </a:rPr>
              <a:t>http://www.cdc.gov/flu/pdf/professionals/antivirals/antiviral-summary-clinician.pdf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" name="Action Button: Forward or Next 6">
            <a:hlinkClick r:id="rId3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Zanamivir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Neuraminidase inhibitor</a:t>
            </a:r>
          </a:p>
          <a:p>
            <a:r>
              <a:rPr lang="en-US" b="0" dirty="0"/>
              <a:t>Inhaled</a:t>
            </a:r>
          </a:p>
          <a:p>
            <a:r>
              <a:rPr lang="en-US" b="0" dirty="0"/>
              <a:t>Active against both influenza A and B</a:t>
            </a:r>
          </a:p>
          <a:p>
            <a:r>
              <a:rPr lang="en-US" b="0" dirty="0"/>
              <a:t>FDA approved for children ≥7 years</a:t>
            </a:r>
          </a:p>
          <a:p>
            <a:r>
              <a:rPr lang="en-US" b="0" dirty="0"/>
              <a:t>Not recommended for use in people with underlying respiratory diseases (asthma, chronic obstructive pulmonary disorder)</a:t>
            </a:r>
          </a:p>
          <a:p>
            <a:r>
              <a:rPr lang="en-US" b="0" dirty="0"/>
              <a:t>Adverse events: diarrhea, nausea, respiratory symptoms (sinusitis, bronchitis, cough)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Peramivir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Neuraminidase inhibitor</a:t>
            </a:r>
          </a:p>
          <a:p>
            <a:r>
              <a:rPr lang="en-US" b="0" dirty="0"/>
              <a:t>Intravenous</a:t>
            </a:r>
          </a:p>
          <a:p>
            <a:r>
              <a:rPr lang="en-US" b="0" dirty="0"/>
              <a:t>Active against both influenza A and B</a:t>
            </a:r>
          </a:p>
          <a:p>
            <a:r>
              <a:rPr lang="en-US" b="0" dirty="0"/>
              <a:t>FDA approved for patients ≥18 years</a:t>
            </a:r>
          </a:p>
          <a:p>
            <a:r>
              <a:rPr lang="en-US" b="0" dirty="0"/>
              <a:t>Adverse events: diarrhea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Amantadine and Rimantadine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Adamantanes</a:t>
            </a:r>
            <a:endParaRPr lang="en-US" b="0" dirty="0"/>
          </a:p>
          <a:p>
            <a:r>
              <a:rPr lang="en-US" b="0" dirty="0"/>
              <a:t>Prevents the release of infectious viral nucleic acid by interfering with the M2 protein</a:t>
            </a:r>
          </a:p>
          <a:p>
            <a:r>
              <a:rPr lang="en-US" b="0" dirty="0"/>
              <a:t>Effective against influenza A only</a:t>
            </a:r>
          </a:p>
          <a:p>
            <a:r>
              <a:rPr lang="en-US" b="0" dirty="0"/>
              <a:t>High levels of resistance (&gt;99%) among recent H3N2 and  H1N1 pdm09 strains</a:t>
            </a:r>
          </a:p>
          <a:p>
            <a:r>
              <a:rPr lang="en-US" b="0" dirty="0"/>
              <a:t>NOT recommended for the treatment of influenza A due to resistance</a:t>
            </a:r>
          </a:p>
          <a:p>
            <a:r>
              <a:rPr lang="en-US" b="0" dirty="0"/>
              <a:t>Adverse events: Neuropsychiatric events (agitation, anxiety, confusion, dizziness, nervousness)</a:t>
            </a:r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Additional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ROS: </a:t>
            </a:r>
          </a:p>
          <a:p>
            <a:pPr lvl="1"/>
            <a:r>
              <a:rPr lang="en-US" b="0" dirty="0"/>
              <a:t>positive for rhinorrhea, nasal congestion, and vomiting (attributed to chemotherapy)</a:t>
            </a:r>
          </a:p>
          <a:p>
            <a:pPr lvl="1"/>
            <a:r>
              <a:rPr lang="en-US" b="0" dirty="0"/>
              <a:t>negative for fever, rash, cough, difficulty breathing, and diarrhea</a:t>
            </a:r>
          </a:p>
          <a:p>
            <a:r>
              <a:rPr lang="en-US" b="0" dirty="0"/>
              <a:t>Social history:</a:t>
            </a:r>
          </a:p>
          <a:p>
            <a:pPr lvl="1"/>
            <a:r>
              <a:rPr lang="en-US" b="0" dirty="0"/>
              <a:t>Lives with mom, dad, and 8 year old brother. Immunizations are not up to date secondary to AML chemotherapy. </a:t>
            </a:r>
          </a:p>
          <a:p>
            <a:r>
              <a:rPr lang="en-US" b="0" dirty="0"/>
              <a:t>Prophylaxis:</a:t>
            </a:r>
          </a:p>
          <a:p>
            <a:pPr lvl="1"/>
            <a:r>
              <a:rPr lang="en-US" b="0" dirty="0"/>
              <a:t>TMP/SMX, </a:t>
            </a:r>
            <a:r>
              <a:rPr lang="en-US" b="0" dirty="0" err="1"/>
              <a:t>voriconazole</a:t>
            </a:r>
            <a:r>
              <a:rPr lang="en-US" b="0" dirty="0"/>
              <a:t>, and acyclovir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18030"/>
      </p:ext>
    </p:extLst>
  </p:cSld>
  <p:clrMapOvr>
    <a:masterClrMapping/>
  </p:clrMapOvr>
  <p:transition advClick="0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Treatment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Neuraminidase inhibitor recommended</a:t>
            </a:r>
          </a:p>
          <a:p>
            <a:r>
              <a:rPr lang="en-US" b="0" dirty="0"/>
              <a:t>Greatest benefit with earlier initiation (48 hours of symptoms)</a:t>
            </a:r>
          </a:p>
          <a:p>
            <a:pPr lvl="1"/>
            <a:r>
              <a:rPr lang="en-US" b="0" dirty="0"/>
              <a:t>Difficult in transplant population which may remain symptom free</a:t>
            </a:r>
          </a:p>
          <a:p>
            <a:r>
              <a:rPr lang="en-US" b="0" dirty="0"/>
              <a:t>Treatment should not be delayed for test results</a:t>
            </a:r>
          </a:p>
          <a:p>
            <a:r>
              <a:rPr lang="en-US" b="0" dirty="0"/>
              <a:t>Treatment recommended as early as possible in</a:t>
            </a:r>
          </a:p>
          <a:p>
            <a:pPr lvl="1"/>
            <a:r>
              <a:rPr lang="en-US" b="0" dirty="0"/>
              <a:t>Hospitalized patients</a:t>
            </a:r>
          </a:p>
          <a:p>
            <a:pPr lvl="1"/>
            <a:r>
              <a:rPr lang="en-US" b="0" dirty="0"/>
              <a:t>Severe, complicated, or progressive illness</a:t>
            </a:r>
          </a:p>
          <a:p>
            <a:pPr lvl="1"/>
            <a:r>
              <a:rPr lang="en-US" b="0" dirty="0"/>
              <a:t>Higher risk of influenza complications</a:t>
            </a:r>
          </a:p>
          <a:p>
            <a:r>
              <a:rPr lang="en-US" b="0" dirty="0"/>
              <a:t>Benefit in hospitalized patients even after 48 hours of illness</a:t>
            </a:r>
          </a:p>
          <a:p>
            <a:endParaRPr lang="en-US" b="0" dirty="0"/>
          </a:p>
          <a:p>
            <a:endParaRPr lang="en-US" b="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Treatment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Oral/ enteric </a:t>
            </a:r>
            <a:r>
              <a:rPr lang="en-US" b="0" dirty="0" err="1"/>
              <a:t>oseltamivir</a:t>
            </a:r>
            <a:r>
              <a:rPr lang="en-US" b="0" dirty="0"/>
              <a:t> for 5 days is first line </a:t>
            </a:r>
          </a:p>
          <a:p>
            <a:r>
              <a:rPr lang="en-US" b="0" dirty="0"/>
              <a:t>Longer durations (10 days) have been used in the </a:t>
            </a:r>
            <a:r>
              <a:rPr lang="en-US" b="0" dirty="0" err="1"/>
              <a:t>immunocompromised</a:t>
            </a:r>
            <a:r>
              <a:rPr lang="en-US" b="0" dirty="0"/>
              <a:t> population and in severe disease</a:t>
            </a:r>
          </a:p>
          <a:p>
            <a:r>
              <a:rPr lang="en-US" b="0" dirty="0"/>
              <a:t>Inhaled </a:t>
            </a:r>
            <a:r>
              <a:rPr lang="en-US" b="0" dirty="0" err="1"/>
              <a:t>zanamivir</a:t>
            </a:r>
            <a:r>
              <a:rPr lang="en-US" b="0" dirty="0"/>
              <a:t> is not recommended due to lack of experience in severe disease</a:t>
            </a:r>
          </a:p>
          <a:p>
            <a:r>
              <a:rPr lang="en-US" b="0" dirty="0"/>
              <a:t>Intravenous </a:t>
            </a:r>
            <a:r>
              <a:rPr lang="en-US" b="0" dirty="0" err="1"/>
              <a:t>zanamivir</a:t>
            </a:r>
            <a:r>
              <a:rPr lang="en-US" b="0" dirty="0"/>
              <a:t> (compassionate use) or </a:t>
            </a:r>
            <a:r>
              <a:rPr lang="en-US" b="0" dirty="0" err="1"/>
              <a:t>peramivir</a:t>
            </a:r>
            <a:r>
              <a:rPr lang="en-US" b="0" dirty="0"/>
              <a:t> can be considered in cases of poor oral absorption</a:t>
            </a:r>
          </a:p>
          <a:p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248400"/>
            <a:ext cx="86868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2"/>
              </a:rPr>
              <a:t>Machado CM et al. Bone Marrow Transplant. 2004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Are there adjunctive therapies?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No evidence for use of immune globulin</a:t>
            </a:r>
          </a:p>
          <a:p>
            <a:pPr lvl="1"/>
            <a:r>
              <a:rPr lang="en-US" b="0" dirty="0"/>
              <a:t>May be beneficial in theory due to pre-existing neutralizing antibodies</a:t>
            </a:r>
          </a:p>
          <a:p>
            <a:r>
              <a:rPr lang="en-US" b="0" dirty="0"/>
              <a:t>Reduction in immune suppression</a:t>
            </a:r>
          </a:p>
          <a:p>
            <a:r>
              <a:rPr lang="en-US" b="0" dirty="0"/>
              <a:t>Corticosteroid use (contradicts reducing immune suppression)</a:t>
            </a:r>
          </a:p>
          <a:p>
            <a:pPr lvl="2"/>
            <a:r>
              <a:rPr lang="en-US" b="0" dirty="0"/>
              <a:t>Prolonged viral shedding</a:t>
            </a:r>
          </a:p>
          <a:p>
            <a:pPr lvl="2"/>
            <a:r>
              <a:rPr lang="en-US" b="0" dirty="0"/>
              <a:t>Increased lower respiratory tract infections</a:t>
            </a:r>
          </a:p>
          <a:p>
            <a:pPr lvl="2"/>
            <a:r>
              <a:rPr lang="en-US" b="0" dirty="0"/>
              <a:t>Increased mortality</a:t>
            </a:r>
          </a:p>
          <a:p>
            <a:pPr lvl="2"/>
            <a:r>
              <a:rPr lang="en-US" b="0" dirty="0"/>
              <a:t>Increased risk of </a:t>
            </a:r>
            <a:r>
              <a:rPr lang="en-US" b="0" dirty="0" err="1"/>
              <a:t>superinfection</a:t>
            </a:r>
            <a:endParaRPr lang="en-US" b="0" dirty="0"/>
          </a:p>
          <a:p>
            <a:pPr lvl="2"/>
            <a:r>
              <a:rPr lang="en-US" b="0" dirty="0"/>
              <a:t>Questionable anti-inflammatory effect at lower doses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248400"/>
            <a:ext cx="86868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2"/>
              </a:rPr>
              <a:t>Casper C et al. Blood. 2010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Case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0" dirty="0"/>
              <a:t>Your patient has not been in isolation.</a:t>
            </a:r>
          </a:p>
          <a:p>
            <a:r>
              <a:rPr lang="en-US" sz="2400" b="0" dirty="0"/>
              <a:t>What are your options?</a:t>
            </a:r>
          </a:p>
          <a:p>
            <a:pPr lvl="1"/>
            <a:r>
              <a:rPr lang="en-US" sz="2400" b="0" dirty="0"/>
              <a:t>Droplet</a:t>
            </a:r>
          </a:p>
          <a:p>
            <a:pPr lvl="1"/>
            <a:r>
              <a:rPr lang="en-US" sz="2400" b="0" dirty="0"/>
              <a:t>Contact</a:t>
            </a:r>
          </a:p>
          <a:p>
            <a:pPr lvl="1"/>
            <a:r>
              <a:rPr lang="en-US" sz="2400" b="0" dirty="0"/>
              <a:t>Airborne</a:t>
            </a:r>
          </a:p>
        </p:txBody>
      </p:sp>
      <p:pic>
        <p:nvPicPr>
          <p:cNvPr id="5" name="Picture 13" descr="C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791214"/>
            <a:ext cx="4038600" cy="274693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FC32F0D-C45C-844E-83F7-FE6FD916AF2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8200" y="4538148"/>
            <a:ext cx="256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2015 AAP Red Book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Infection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39900"/>
          </a:xfrm>
        </p:spPr>
        <p:txBody>
          <a:bodyPr/>
          <a:lstStyle/>
          <a:p>
            <a:r>
              <a:rPr lang="en-US" sz="2000" b="0" dirty="0"/>
              <a:t>Good hand hygiene</a:t>
            </a:r>
          </a:p>
          <a:p>
            <a:r>
              <a:rPr lang="en-US" sz="2000" b="0" dirty="0"/>
              <a:t>Extended precautions may be needed due to prolonged shedding</a:t>
            </a:r>
          </a:p>
          <a:p>
            <a:r>
              <a:rPr lang="en-US" sz="2000" b="0" dirty="0"/>
              <a:t>If respiratory symptoms are present and the etiology is unknown, contact and droplet should be used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44448"/>
              </p:ext>
            </p:extLst>
          </p:nvPr>
        </p:nvGraphicFramePr>
        <p:xfrm>
          <a:off x="635000" y="3086101"/>
          <a:ext cx="8115300" cy="286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6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Precautions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Adenovirus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Contact (conjunctivitis),</a:t>
                      </a:r>
                      <a:r>
                        <a:rPr lang="en-US" baseline="0" dirty="0"/>
                        <a:t> Droplet (respiratory infections), Standard (diarrhea)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Human </a:t>
                      </a:r>
                      <a:r>
                        <a:rPr lang="en-US" dirty="0" err="1"/>
                        <a:t>metapneumovirus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Parainfluenza</a:t>
                      </a:r>
                      <a:r>
                        <a:rPr lang="en-US" dirty="0"/>
                        <a:t> 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Respiratory </a:t>
                      </a:r>
                      <a:r>
                        <a:rPr lang="en-US" dirty="0" err="1"/>
                        <a:t>syncytial</a:t>
                      </a:r>
                      <a:r>
                        <a:rPr lang="en-US" dirty="0"/>
                        <a:t> 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Rhinovirus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Droplet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Influenza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Droplet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4000" y="6205221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*Novel influenza strains- consider airborne</a:t>
            </a: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Back to the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Prior to her diagnosis of influenza (but while symptomatic), she was playing with other immune suppressed children.</a:t>
            </a:r>
          </a:p>
          <a:p>
            <a:endParaRPr lang="en-US" b="0" dirty="0"/>
          </a:p>
          <a:p>
            <a:r>
              <a:rPr lang="en-US" b="0" dirty="0"/>
              <a:t>Do they warrant any additional care?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considerations when </a:t>
            </a:r>
            <a:r>
              <a:rPr lang="en-US" dirty="0" err="1"/>
              <a:t>prophylaxing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Who should receive prophylaxis?</a:t>
            </a:r>
            <a:endParaRPr lang="en-US" dirty="0"/>
          </a:p>
          <a:p>
            <a:r>
              <a:rPr lang="en-US" dirty="0">
                <a:hlinkClick r:id="rId3" action="ppaction://hlinksldjump"/>
              </a:rPr>
              <a:t>What agent is appropriate for prophylaxis?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How does prophylaxis differ from treatment regimens?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48387"/>
      </p:ext>
    </p:extLst>
  </p:cSld>
  <p:clrMapOvr>
    <a:masterClrMapping/>
  </p:clrMapOvr>
  <p:transition advClick="0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Influenza prophylaxis- who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Eligible persons include</a:t>
            </a:r>
          </a:p>
          <a:p>
            <a:pPr lvl="1"/>
            <a:r>
              <a:rPr lang="en-US" b="0" dirty="0"/>
              <a:t>Those at high risk of influenza complications during the first two weeks after vaccination</a:t>
            </a:r>
          </a:p>
          <a:p>
            <a:pPr lvl="1"/>
            <a:r>
              <a:rPr lang="en-US" b="0" dirty="0"/>
              <a:t>Those with severe immune deficiencies who might not respond to vaccination</a:t>
            </a:r>
          </a:p>
          <a:p>
            <a:pPr lvl="1"/>
            <a:r>
              <a:rPr lang="en-US" b="0" dirty="0"/>
              <a:t>Those who have a contraindication to vaccination</a:t>
            </a:r>
          </a:p>
          <a:p>
            <a:r>
              <a:rPr lang="en-US" b="0" dirty="0"/>
              <a:t>AND have significant exposure to confirmed cases of influenza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Influenza prophylaxis- what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Oseltamivir</a:t>
            </a:r>
            <a:r>
              <a:rPr lang="en-US" b="0" dirty="0"/>
              <a:t> is the recommended drug</a:t>
            </a:r>
          </a:p>
          <a:p>
            <a:pPr lvl="1"/>
            <a:r>
              <a:rPr lang="en-US" b="0" dirty="0"/>
              <a:t>FDA approved in children </a:t>
            </a:r>
            <a:r>
              <a:rPr lang="en-US" b="0" dirty="0" smtClean="0"/>
              <a:t>≥14 days of age</a:t>
            </a:r>
            <a:endParaRPr lang="en-US" b="0" dirty="0"/>
          </a:p>
          <a:p>
            <a:pPr lvl="1"/>
            <a:r>
              <a:rPr lang="en-US" b="0" dirty="0"/>
              <a:t>AAP and CDC recommended in children ≥3 months</a:t>
            </a:r>
          </a:p>
          <a:p>
            <a:r>
              <a:rPr lang="en-US" b="0" dirty="0"/>
              <a:t>70-90% effective in preventing influenza</a:t>
            </a:r>
          </a:p>
          <a:p>
            <a:pPr>
              <a:buNone/>
            </a:pP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Influenza prophylaxis- how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724375"/>
              </p:ext>
            </p:extLst>
          </p:nvPr>
        </p:nvGraphicFramePr>
        <p:xfrm>
          <a:off x="685800" y="1524000"/>
          <a:ext cx="7772400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Dose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≥3</a:t>
                      </a:r>
                      <a:r>
                        <a:rPr lang="en-US" baseline="0" dirty="0"/>
                        <a:t> months- </a:t>
                      </a:r>
                      <a:r>
                        <a:rPr lang="en-US" dirty="0"/>
                        <a:t>&lt;1 year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3mg/kg/dose once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daily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≥1 year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≤15kg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30mg once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daily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&gt;15-23kg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45mg once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daily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&gt;23-40kg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60mg once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daily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&gt;40kg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75mg once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daily</a:t>
                      </a:r>
                    </a:p>
                  </a:txBody>
                  <a:tcPr marL="86360" marR="863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127500"/>
            <a:ext cx="822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 Duration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7 days after last known exposure, many give 10 days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During outbreaks in institutional settings, a minimum of 2 weeks and continuing up to 1 week after the last known case was identified</a:t>
            </a:r>
          </a:p>
          <a:p>
            <a:pPr lvl="1">
              <a:buFont typeface="Arial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** Dosing is daily and longer duration than treatment regimens**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200" y="6248400"/>
            <a:ext cx="86868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ea typeface="+mn-lt"/>
                <a:cs typeface="+mn-lt"/>
                <a:hlinkClick r:id="rId2"/>
              </a:rPr>
              <a:t>Vu D et al. Clin Infect Dis. 2007</a:t>
            </a:r>
            <a:endParaRPr lang="en-US"/>
          </a:p>
          <a:p>
            <a:r>
              <a:rPr lang="en-US" sz="1400" dirty="0">
                <a:solidFill>
                  <a:schemeClr val="bg2"/>
                </a:solidFill>
                <a:hlinkClick r:id="rId3"/>
              </a:rPr>
              <a:t>Ison MG et al. Antivir Ther. 2012</a:t>
            </a:r>
            <a:r>
              <a:rPr lang="en-US" sz="1400" dirty="0">
                <a:solidFill>
                  <a:schemeClr val="bg2"/>
                </a:solidFill>
              </a:rPr>
              <a:t> </a:t>
            </a:r>
            <a:endParaRPr lang="en-US" sz="14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0" name="Action Button: Back or Previous 9">
            <a:hlinkClick r:id="rId4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Afebrile, vital signs within normal limits</a:t>
            </a:r>
          </a:p>
          <a:p>
            <a:r>
              <a:rPr lang="en-US" b="0" dirty="0"/>
              <a:t>No eye drainage</a:t>
            </a:r>
          </a:p>
          <a:p>
            <a:r>
              <a:rPr lang="en-US" b="0" dirty="0"/>
              <a:t>Clear rhinorrhea, erythematous </a:t>
            </a:r>
            <a:r>
              <a:rPr lang="en-US" b="0" dirty="0" err="1"/>
              <a:t>turbinates</a:t>
            </a:r>
            <a:endParaRPr lang="en-US" b="0" dirty="0"/>
          </a:p>
          <a:p>
            <a:r>
              <a:rPr lang="en-US" b="0" dirty="0"/>
              <a:t>Oropharynx clear</a:t>
            </a:r>
          </a:p>
          <a:p>
            <a:r>
              <a:rPr lang="en-US" b="0" dirty="0"/>
              <a:t>No cervical lymphadenopathy</a:t>
            </a:r>
          </a:p>
          <a:p>
            <a:r>
              <a:rPr lang="en-US" b="0" dirty="0"/>
              <a:t>Lungs clear to auscultation</a:t>
            </a:r>
          </a:p>
          <a:p>
            <a:r>
              <a:rPr lang="en-US" b="0" dirty="0"/>
              <a:t>Remainder of exam unremarkable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37041"/>
      </p:ext>
    </p:extLst>
  </p:cSld>
  <p:clrMapOvr>
    <a:masterClrMapping/>
  </p:clrMapOvr>
  <p:transition advClick="0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Back to the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Your patient is now day +4 from HSCT</a:t>
            </a:r>
          </a:p>
          <a:p>
            <a:r>
              <a:rPr lang="en-US" b="0" dirty="0"/>
              <a:t>She is developing lower respiratory tract symptoms including an oxygen requirement, cough, and wheezing</a:t>
            </a:r>
          </a:p>
          <a:p>
            <a:r>
              <a:rPr lang="en-US" b="0" dirty="0"/>
              <a:t>She requires invasive ventilation and subsequently </a:t>
            </a:r>
            <a:r>
              <a:rPr lang="en-US" b="0" dirty="0" err="1"/>
              <a:t>extracorporal</a:t>
            </a:r>
            <a:r>
              <a:rPr lang="en-US" b="0" dirty="0"/>
              <a:t> membrane oxygenation (ECMO)</a:t>
            </a:r>
          </a:p>
          <a:p>
            <a:r>
              <a:rPr lang="en-US" b="0" dirty="0" err="1"/>
              <a:t>Bronchoalveolar</a:t>
            </a:r>
            <a:r>
              <a:rPr lang="en-US" b="0" dirty="0"/>
              <a:t> </a:t>
            </a:r>
            <a:r>
              <a:rPr lang="en-US" b="0" dirty="0" err="1"/>
              <a:t>lavage</a:t>
            </a:r>
            <a:r>
              <a:rPr lang="en-US" b="0" dirty="0"/>
              <a:t> is positive for influenza by PCR</a:t>
            </a:r>
          </a:p>
          <a:p>
            <a:r>
              <a:rPr lang="en-US" b="0" dirty="0"/>
              <a:t>Other cultures are negative</a:t>
            </a:r>
          </a:p>
          <a:p>
            <a:r>
              <a:rPr lang="en-US" b="0" dirty="0"/>
              <a:t>What can you tell the team and her parents?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Natural progression of influenza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0" dirty="0"/>
              <a:t>Symptomatic upper respiratory infection</a:t>
            </a:r>
          </a:p>
          <a:p>
            <a:pPr lvl="1"/>
            <a:r>
              <a:rPr lang="en-US" sz="2400" b="0" dirty="0"/>
              <a:t>Sore throat, nasal symptoms, headache</a:t>
            </a:r>
          </a:p>
          <a:p>
            <a:pPr lvl="1"/>
            <a:r>
              <a:rPr lang="en-US" sz="2400" b="0" dirty="0"/>
              <a:t>Many are </a:t>
            </a:r>
            <a:r>
              <a:rPr lang="en-US" sz="2400" b="0" dirty="0" err="1"/>
              <a:t>afebrile</a:t>
            </a:r>
            <a:r>
              <a:rPr lang="en-US" sz="2400" b="0" dirty="0"/>
              <a:t> and lack systemic symptoms, possibly related to lack of cytokines</a:t>
            </a:r>
          </a:p>
          <a:p>
            <a:pPr>
              <a:buNone/>
            </a:pPr>
            <a:endParaRPr lang="en-US" sz="2400" b="0" dirty="0"/>
          </a:p>
        </p:txBody>
      </p:sp>
      <p:pic>
        <p:nvPicPr>
          <p:cNvPr id="7" name="Picture 13" descr="C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763859"/>
            <a:ext cx="4038600" cy="198502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FC32F0D-C45C-844E-83F7-FE6FD916AF2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8200" y="3748881"/>
            <a:ext cx="363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</a:rPr>
              <a:t>Rhinorrhea</a:t>
            </a:r>
            <a:r>
              <a:rPr lang="en-US" sz="1600" dirty="0">
                <a:solidFill>
                  <a:schemeClr val="bg2"/>
                </a:solidFill>
              </a:rPr>
              <a:t> from influenza A</a:t>
            </a:r>
          </a:p>
          <a:p>
            <a:r>
              <a:rPr lang="en-US" sz="1600" dirty="0"/>
              <a:t>2015 AAP Red Book</a:t>
            </a: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Natural progression of influenza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0" dirty="0"/>
              <a:t>Lower respiratory disease</a:t>
            </a:r>
          </a:p>
          <a:p>
            <a:pPr lvl="1"/>
            <a:r>
              <a:rPr lang="en-US" sz="2400" b="0" dirty="0"/>
              <a:t>Pneumonia</a:t>
            </a:r>
          </a:p>
          <a:p>
            <a:pPr lvl="1"/>
            <a:r>
              <a:rPr lang="en-US" sz="2400" b="0" dirty="0"/>
              <a:t>Bacterial and/or fungal </a:t>
            </a:r>
            <a:r>
              <a:rPr lang="en-US" sz="2400" b="0" dirty="0" err="1"/>
              <a:t>superinfection</a:t>
            </a:r>
            <a:endParaRPr lang="en-US" sz="2400" b="0" dirty="0"/>
          </a:p>
          <a:p>
            <a:pPr lvl="1"/>
            <a:r>
              <a:rPr lang="en-US" sz="2400" b="0" dirty="0"/>
              <a:t>Acute lung injury</a:t>
            </a:r>
          </a:p>
          <a:p>
            <a:pPr lvl="1"/>
            <a:endParaRPr lang="en-US" sz="2400" b="0" dirty="0"/>
          </a:p>
        </p:txBody>
      </p:sp>
      <p:pic>
        <p:nvPicPr>
          <p:cNvPr id="7" name="Picture 13" descr="C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752600"/>
            <a:ext cx="4038600" cy="322027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FC32F0D-C45C-844E-83F7-FE6FD916AF2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248400"/>
            <a:ext cx="86868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2"/>
                </a:solidFill>
                <a:hlinkClick r:id="rId3"/>
              </a:rPr>
              <a:t>Casper C et al. Blood. 2010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4990720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Influenza pneumonia</a:t>
            </a:r>
          </a:p>
          <a:p>
            <a:r>
              <a:rPr lang="en-US" sz="1600" dirty="0"/>
              <a:t>2015 AAP Red Book</a:t>
            </a: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Risk factors for severe influenza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Delayed or lack of antiviral treatment</a:t>
            </a:r>
          </a:p>
          <a:p>
            <a:r>
              <a:rPr lang="en-US" b="0" dirty="0"/>
              <a:t>Viral RNA detection in serum</a:t>
            </a:r>
          </a:p>
          <a:p>
            <a:r>
              <a:rPr lang="en-US" b="0" dirty="0"/>
              <a:t>Augmented </a:t>
            </a:r>
            <a:r>
              <a:rPr lang="en-US" b="0" dirty="0" err="1"/>
              <a:t>immunosuppression</a:t>
            </a:r>
            <a:r>
              <a:rPr lang="en-US" b="0" dirty="0"/>
              <a:t> (</a:t>
            </a:r>
            <a:r>
              <a:rPr lang="en-US" b="0" dirty="0" err="1"/>
              <a:t>mycophenolate</a:t>
            </a:r>
            <a:r>
              <a:rPr lang="en-US" b="0" dirty="0"/>
              <a:t> </a:t>
            </a:r>
            <a:r>
              <a:rPr lang="en-US" b="0" dirty="0" err="1"/>
              <a:t>mofetil</a:t>
            </a:r>
            <a:r>
              <a:rPr lang="en-US" b="0" dirty="0"/>
              <a:t>, </a:t>
            </a:r>
            <a:r>
              <a:rPr lang="en-US" b="0" dirty="0" err="1"/>
              <a:t>antilymphocyte</a:t>
            </a:r>
            <a:r>
              <a:rPr lang="en-US" b="0" dirty="0"/>
              <a:t> antibody, corticosteroids)</a:t>
            </a:r>
          </a:p>
          <a:p>
            <a:r>
              <a:rPr lang="en-US" b="0" dirty="0" err="1"/>
              <a:t>Nosocomial</a:t>
            </a:r>
            <a:r>
              <a:rPr lang="en-US" b="0" dirty="0"/>
              <a:t> acquisition</a:t>
            </a:r>
          </a:p>
          <a:p>
            <a:r>
              <a:rPr lang="en-US" b="0" dirty="0" err="1"/>
              <a:t>Lymphopenia</a:t>
            </a:r>
            <a:endParaRPr lang="en-US" b="0" dirty="0"/>
          </a:p>
          <a:p>
            <a:r>
              <a:rPr lang="en-US" b="0" dirty="0" err="1"/>
              <a:t>Bacteremia</a:t>
            </a:r>
            <a:endParaRPr lang="en-US" b="0" dirty="0"/>
          </a:p>
          <a:p>
            <a:r>
              <a:rPr lang="en-US" b="0" dirty="0"/>
              <a:t>Pneumonia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134100"/>
            <a:ext cx="868680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2"/>
              </a:rPr>
              <a:t>Nichols WG et al. Clin Infect Dis. 2004</a:t>
            </a:r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2"/>
                </a:solidFill>
                <a:hlinkClick r:id="rId3"/>
              </a:rPr>
              <a:t>Campbell AP et al. J Infect Dis. 2010</a:t>
            </a:r>
            <a:endParaRPr lang="en-US" sz="1400" dirty="0">
              <a:solidFill>
                <a:schemeClr val="bg2"/>
              </a:solidFill>
              <a:cs typeface="Arial"/>
              <a:hlinkClick r:id="rId3"/>
            </a:endParaRPr>
          </a:p>
          <a:p>
            <a:r>
              <a:rPr lang="en-US" sz="1400" dirty="0">
                <a:solidFill>
                  <a:schemeClr val="bg2"/>
                </a:solidFill>
                <a:hlinkClick r:id="rId4"/>
              </a:rPr>
              <a:t>Reid G et al. Transpl Infect Dis. 2013</a:t>
            </a:r>
            <a:endParaRPr lang="en-US" sz="1400" dirty="0">
              <a:solidFill>
                <a:schemeClr val="bg2"/>
              </a:solidFill>
              <a:cs typeface="Arial"/>
              <a:hlinkClick r:id="rId4"/>
            </a:endParaRP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Considerations with worsening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hlinkClick r:id="rId2" action="ppaction://hlinksldjump"/>
              </a:rPr>
              <a:t>Can you restore the immune system?</a:t>
            </a:r>
            <a:endParaRPr lang="en-US" b="0" dirty="0"/>
          </a:p>
          <a:p>
            <a:r>
              <a:rPr lang="en-US" b="0" dirty="0">
                <a:hlinkClick r:id="rId3" action="ppaction://hlinksldjump"/>
              </a:rPr>
              <a:t>Is the patient absorbing the drug?</a:t>
            </a:r>
            <a:endParaRPr lang="en-US" b="0" dirty="0"/>
          </a:p>
          <a:p>
            <a:r>
              <a:rPr lang="en-US" b="0" dirty="0">
                <a:hlinkClick r:id="rId4" action="ppaction://hlinksldjump"/>
              </a:rPr>
              <a:t>Is this a virus resistant to the drug?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Restoration of immune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err="1"/>
              <a:t>Lymphopenia</a:t>
            </a:r>
            <a:r>
              <a:rPr lang="en-US" b="0" dirty="0"/>
              <a:t> is a risk factor for development of pneumonia</a:t>
            </a:r>
          </a:p>
          <a:p>
            <a:r>
              <a:rPr lang="en-US" b="0" dirty="0"/>
              <a:t>Wean immune suppression if able</a:t>
            </a:r>
          </a:p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Action Button: Forward or Next 4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Oseltamivir</a:t>
            </a:r>
            <a:r>
              <a:rPr lang="en-US" sz="3600" dirty="0"/>
              <a:t> absorption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Oseltamivir</a:t>
            </a:r>
            <a:r>
              <a:rPr lang="en-US" b="0" dirty="0"/>
              <a:t> has good absorption in critically ill patients</a:t>
            </a:r>
          </a:p>
          <a:p>
            <a:r>
              <a:rPr lang="en-US" b="0" dirty="0"/>
              <a:t>No dose adjustment needed in patients on ECMO or mechanical ventilation</a:t>
            </a:r>
          </a:p>
          <a:p>
            <a:pPr lvl="1"/>
            <a:r>
              <a:rPr lang="en-US" b="0" dirty="0"/>
              <a:t>Standard dosing exceeds concentrations required to inhibit neuraminidase activity</a:t>
            </a:r>
          </a:p>
          <a:p>
            <a:r>
              <a:rPr lang="en-US" b="0" dirty="0"/>
              <a:t>Dose should be decreased in patients with acute kidney injury requiring renal replacement</a:t>
            </a:r>
          </a:p>
          <a:p>
            <a:r>
              <a:rPr lang="en-US" b="0" dirty="0"/>
              <a:t>Consider alternative drug if gastrointestinal </a:t>
            </a:r>
            <a:r>
              <a:rPr lang="en-US" b="0" dirty="0" err="1"/>
              <a:t>malabsorption</a:t>
            </a:r>
            <a:r>
              <a:rPr lang="en-US" b="0" dirty="0"/>
              <a:t> or gastrointestinal graft versus host disease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986" y="6168571"/>
            <a:ext cx="6839249" cy="830997"/>
          </a:xfrm>
          <a:prstGeom prst="rect">
            <a:avLst/>
          </a:prstGeom>
          <a:noFill/>
        </p:spPr>
        <p:txBody>
          <a:bodyPr wrap="square" numCol="2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hlinkClick r:id="rId2"/>
              </a:rPr>
              <a:t>Ariano RE et al. CMAJ. 2010.</a:t>
            </a:r>
            <a:endParaRPr lang="en-US" sz="1200" dirty="0">
              <a:solidFill>
                <a:schemeClr val="bg2"/>
              </a:solidFill>
            </a:endParaRPr>
          </a:p>
          <a:p>
            <a:r>
              <a:rPr lang="en-US" sz="1200" dirty="0">
                <a:solidFill>
                  <a:schemeClr val="bg2"/>
                </a:solidFill>
                <a:hlinkClick r:id="rId3"/>
              </a:rPr>
              <a:t>Eyler RF et al. J Pediatri Pharmacol Ther. 2012</a:t>
            </a:r>
            <a:r>
              <a:rPr lang="en-US" sz="1200" dirty="0">
                <a:solidFill>
                  <a:schemeClr val="bg2"/>
                </a:solidFill>
              </a:rPr>
              <a:t>.</a:t>
            </a:r>
            <a:endParaRPr lang="en-US" sz="1200" dirty="0">
              <a:solidFill>
                <a:schemeClr val="bg2"/>
              </a:solidFill>
              <a:cs typeface="Arial"/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r>
              <a:rPr lang="en-US" sz="1200" dirty="0">
                <a:solidFill>
                  <a:schemeClr val="bg2"/>
                </a:solidFill>
                <a:hlinkClick r:id="rId4"/>
              </a:rPr>
              <a:t>Mulla H et al. Anaesth Intensive Care. 2013.</a:t>
            </a:r>
            <a:endParaRPr lang="en-US" sz="1200" dirty="0">
              <a:solidFill>
                <a:schemeClr val="bg2"/>
              </a:solidFill>
              <a:cs typeface="Arial"/>
              <a:hlinkClick r:id="rId4"/>
            </a:endParaRPr>
          </a:p>
          <a:p>
            <a:r>
              <a:rPr lang="en-US" sz="1200" dirty="0">
                <a:solidFill>
                  <a:schemeClr val="bg2"/>
                </a:solidFill>
                <a:hlinkClick r:id="rId5"/>
              </a:rPr>
              <a:t>Lemaitre F et al. Ther Drug Monit. 2012.</a:t>
            </a:r>
            <a:endParaRPr lang="en-US" sz="1200" dirty="0">
              <a:solidFill>
                <a:schemeClr val="bg2"/>
              </a:solidFill>
              <a:cs typeface="Arial"/>
              <a:hlinkClick r:id="rId5"/>
            </a:endParaRPr>
          </a:p>
        </p:txBody>
      </p:sp>
      <p:sp>
        <p:nvSpPr>
          <p:cNvPr id="6" name="Action Button: Forward or Next 5">
            <a:hlinkClick r:id="rId6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6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err="1"/>
              <a:t>Oseltamivir</a:t>
            </a:r>
            <a:r>
              <a:rPr lang="en-US" sz="3600" b="0" dirty="0"/>
              <a:t>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Immune suppressed patients are at high risk due to prolonged viral replication and extended drug use</a:t>
            </a:r>
          </a:p>
          <a:p>
            <a:r>
              <a:rPr lang="en-US" b="0" dirty="0"/>
              <a:t>Mutations may persist after cessation of treatment</a:t>
            </a:r>
          </a:p>
          <a:p>
            <a:r>
              <a:rPr lang="en-US" b="0" dirty="0"/>
              <a:t>Resistant viruses can develop during prophylaxis or therapy</a:t>
            </a:r>
          </a:p>
          <a:p>
            <a:r>
              <a:rPr lang="en-US" b="0" dirty="0"/>
              <a:t>Occurs in H1N1, H3N2, and B viruses</a:t>
            </a:r>
          </a:p>
          <a:p>
            <a:r>
              <a:rPr lang="en-US" b="0" dirty="0"/>
              <a:t>Common mutation is H275Y in neuraminidase protein</a:t>
            </a:r>
          </a:p>
          <a:p>
            <a:pPr lvl="1"/>
            <a:r>
              <a:rPr lang="en-US" b="0" dirty="0"/>
              <a:t>Confers resistance to </a:t>
            </a:r>
            <a:r>
              <a:rPr lang="en-US" b="0" dirty="0" err="1"/>
              <a:t>oseltamivir</a:t>
            </a:r>
            <a:endParaRPr lang="en-US" b="0" dirty="0"/>
          </a:p>
          <a:p>
            <a:pPr lvl="1"/>
            <a:r>
              <a:rPr lang="en-US" b="0" dirty="0"/>
              <a:t>Zanamivir typically remains effective</a:t>
            </a:r>
          </a:p>
          <a:p>
            <a:r>
              <a:rPr lang="en-US" b="0" dirty="0"/>
              <a:t>Many other mutations reported in the literature</a:t>
            </a:r>
          </a:p>
          <a:p>
            <a:r>
              <a:rPr lang="en-US" b="0" dirty="0"/>
              <a:t>Molecular and drug susceptibility testing available</a:t>
            </a:r>
          </a:p>
          <a:p>
            <a:r>
              <a:rPr lang="en-US" b="0" dirty="0"/>
              <a:t>Switch to </a:t>
            </a:r>
            <a:r>
              <a:rPr lang="en-US" b="0" dirty="0" err="1"/>
              <a:t>zanamivir</a:t>
            </a:r>
            <a:r>
              <a:rPr lang="en-US" b="0" dirty="0"/>
              <a:t> if oseltamivir resistant virus suspected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248400"/>
            <a:ext cx="86868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2"/>
              </a:rPr>
              <a:t>Ison MG et al. J Infect Dis. 2006</a:t>
            </a:r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2"/>
                </a:solidFill>
                <a:hlinkClick r:id="rId3"/>
              </a:rPr>
              <a:t>Baz M et al. Clin Infect Dis. 2006</a:t>
            </a:r>
            <a:r>
              <a:rPr lang="en-US" sz="1400" dirty="0">
                <a:solidFill>
                  <a:schemeClr val="bg2"/>
                </a:solidFill>
              </a:rPr>
              <a:t> </a:t>
            </a:r>
            <a:endParaRPr lang="en-US" sz="14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4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Oseltamivir</a:t>
            </a:r>
            <a:r>
              <a:rPr lang="en-US" sz="3600" dirty="0"/>
              <a:t>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CDC regularly tests for resistant viruses</a:t>
            </a:r>
          </a:p>
          <a:p>
            <a:pPr lvl="1"/>
            <a:r>
              <a:rPr lang="en-US" b="0" dirty="0">
                <a:hlinkClick r:id="rId2"/>
              </a:rPr>
              <a:t>http://www.cdc.gov/flu/weekly/index.htm</a:t>
            </a:r>
            <a:endParaRPr lang="en-US" b="0" dirty="0"/>
          </a:p>
          <a:p>
            <a:r>
              <a:rPr lang="en-US" b="0" dirty="0"/>
              <a:t>2015-2016 season</a:t>
            </a:r>
          </a:p>
          <a:p>
            <a:pPr lvl="1"/>
            <a:r>
              <a:rPr lang="en-US" b="0" dirty="0"/>
              <a:t>&gt;99% are </a:t>
            </a:r>
            <a:r>
              <a:rPr lang="en-US" b="0" dirty="0" err="1"/>
              <a:t>oseltamivir</a:t>
            </a:r>
            <a:r>
              <a:rPr lang="en-US" b="0" dirty="0"/>
              <a:t> susceptible</a:t>
            </a:r>
          </a:p>
          <a:p>
            <a:pPr lvl="1"/>
            <a:r>
              <a:rPr lang="en-US" b="0" dirty="0"/>
              <a:t>100% are </a:t>
            </a:r>
            <a:r>
              <a:rPr lang="en-US" b="0" dirty="0" err="1"/>
              <a:t>zanamivir</a:t>
            </a:r>
            <a:r>
              <a:rPr lang="en-US" b="0" dirty="0"/>
              <a:t> susceptible</a:t>
            </a:r>
          </a:p>
          <a:p>
            <a:r>
              <a:rPr lang="en-US" b="0" dirty="0"/>
              <a:t>Rates are much higher in </a:t>
            </a:r>
            <a:r>
              <a:rPr lang="en-US" b="0" dirty="0" err="1"/>
              <a:t>immunocompromised</a:t>
            </a:r>
            <a:r>
              <a:rPr lang="en-US" b="0" dirty="0"/>
              <a:t> patients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Back to the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The team is able to wean </a:t>
            </a:r>
            <a:r>
              <a:rPr lang="en-US" b="0" dirty="0" err="1"/>
              <a:t>ventilatory</a:t>
            </a:r>
            <a:r>
              <a:rPr lang="en-US" b="0" dirty="0"/>
              <a:t> support</a:t>
            </a:r>
          </a:p>
          <a:p>
            <a:r>
              <a:rPr lang="en-US" b="0" dirty="0"/>
              <a:t>Your patient engrafts</a:t>
            </a:r>
          </a:p>
          <a:p>
            <a:r>
              <a:rPr lang="en-US" b="0" dirty="0"/>
              <a:t>She is stable for discharge on day +35!</a:t>
            </a:r>
          </a:p>
          <a:p>
            <a:endParaRPr lang="en-US" b="0" dirty="0"/>
          </a:p>
          <a:p>
            <a:r>
              <a:rPr lang="en-US" b="0" dirty="0"/>
              <a:t>Her mom asks how the family can prevent her from getting sick again?</a:t>
            </a:r>
          </a:p>
          <a:p>
            <a:pPr lvl="1"/>
            <a:r>
              <a:rPr lang="en-US" b="0" dirty="0">
                <a:hlinkClick r:id="rId2" action="ppaction://hlinksldjump"/>
              </a:rPr>
              <a:t>Vaccinate close contacts</a:t>
            </a:r>
            <a:endParaRPr lang="en-US" b="0" dirty="0"/>
          </a:p>
          <a:p>
            <a:pPr lvl="1"/>
            <a:r>
              <a:rPr lang="en-US" b="0" dirty="0">
                <a:hlinkClick r:id="rId3" action="ppaction://hlinksldjump"/>
              </a:rPr>
              <a:t>Vaccinate the patient</a:t>
            </a:r>
            <a:endParaRPr lang="en-US" b="0" dirty="0"/>
          </a:p>
          <a:p>
            <a:r>
              <a:rPr lang="en-US" b="0" dirty="0">
                <a:hlinkClick r:id="rId4" action="ppaction://hlinksldjump"/>
              </a:rPr>
              <a:t>Could you have prevented this by vaccinating the donor?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rId6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Diagnostic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A viral infection is suspected</a:t>
            </a:r>
          </a:p>
          <a:p>
            <a:r>
              <a:rPr lang="en-US" b="0" dirty="0"/>
              <a:t>What are your options for diagnostic testing?</a:t>
            </a:r>
          </a:p>
          <a:p>
            <a:pPr lvl="1"/>
            <a:r>
              <a:rPr lang="en-US" b="0" dirty="0">
                <a:hlinkClick r:id="rId2" action="ppaction://hlinksldjump"/>
              </a:rPr>
              <a:t>Rapid antigen testing</a:t>
            </a:r>
            <a:endParaRPr lang="en-US" b="0" dirty="0"/>
          </a:p>
          <a:p>
            <a:pPr lvl="1"/>
            <a:r>
              <a:rPr lang="en-US" b="0" dirty="0">
                <a:hlinkClick r:id="rId3" action="ppaction://hlinksldjump"/>
              </a:rPr>
              <a:t>Viral culture</a:t>
            </a:r>
            <a:endParaRPr lang="en-US" b="0" dirty="0"/>
          </a:p>
          <a:p>
            <a:pPr lvl="1"/>
            <a:r>
              <a:rPr lang="en-US" b="0" dirty="0">
                <a:hlinkClick r:id="rId4" action="ppaction://hlinksldjump"/>
              </a:rPr>
              <a:t>Molecular assay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9258"/>
      </p:ext>
    </p:extLst>
  </p:cSld>
  <p:clrMapOvr>
    <a:masterClrMapping/>
  </p:clrMapOvr>
  <p:transition advClick="0"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Influenza immunization in HSCT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Vaccinate the herd </a:t>
            </a:r>
          </a:p>
          <a:p>
            <a:pPr lvl="1"/>
            <a:r>
              <a:rPr lang="en-US" b="0" dirty="0"/>
              <a:t>Individuals who live in a household with </a:t>
            </a:r>
            <a:r>
              <a:rPr lang="en-US" b="0" dirty="0" err="1"/>
              <a:t>immunocompromised</a:t>
            </a:r>
            <a:r>
              <a:rPr lang="en-US" b="0" dirty="0"/>
              <a:t> patients </a:t>
            </a:r>
          </a:p>
          <a:p>
            <a:pPr lvl="2"/>
            <a:r>
              <a:rPr lang="en-US" b="0" dirty="0"/>
              <a:t>Inactivated influenza vaccine (IIV)</a:t>
            </a:r>
          </a:p>
          <a:p>
            <a:pPr lvl="2"/>
            <a:r>
              <a:rPr lang="en-US" b="0" dirty="0"/>
              <a:t>Live attenuated influenza vaccine (LAIV) UNLESS</a:t>
            </a:r>
          </a:p>
          <a:p>
            <a:pPr marL="1714500" lvl="3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b="0" dirty="0"/>
              <a:t>Contraindicated</a:t>
            </a:r>
          </a:p>
          <a:p>
            <a:pPr marL="1714500" lvl="3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b="0" dirty="0"/>
              <a:t>The </a:t>
            </a:r>
            <a:r>
              <a:rPr lang="en-US" b="0" dirty="0" err="1"/>
              <a:t>immunocompromised</a:t>
            </a:r>
            <a:r>
              <a:rPr lang="en-US" b="0" dirty="0"/>
              <a:t> person is within 2 months of HSCT or with graft versus host disease or has severe combined immunodeficiency</a:t>
            </a:r>
          </a:p>
          <a:p>
            <a:pPr lvl="1"/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2484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Rubin LG et al. </a:t>
            </a:r>
            <a:r>
              <a:rPr lang="en-US" sz="1400" dirty="0" err="1">
                <a:solidFill>
                  <a:schemeClr val="bg2"/>
                </a:solidFill>
              </a:rPr>
              <a:t>Clin</a:t>
            </a:r>
            <a:r>
              <a:rPr lang="en-US" sz="1400" dirty="0">
                <a:solidFill>
                  <a:schemeClr val="bg2"/>
                </a:solidFill>
              </a:rPr>
              <a:t> Infect Dis.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9500" y="876300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V.B.10.e</a:t>
            </a:r>
          </a:p>
          <a:p>
            <a:r>
              <a:rPr lang="en-US" sz="1200" dirty="0">
                <a:solidFill>
                  <a:schemeClr val="bg2"/>
                </a:solidFill>
              </a:rPr>
              <a:t>V.B.10.h</a:t>
            </a: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Influenza immunization in HSCT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Vaccinate the patient</a:t>
            </a:r>
          </a:p>
          <a:p>
            <a:pPr lvl="1"/>
            <a:r>
              <a:rPr lang="en-US" b="0" dirty="0">
                <a:ea typeface="ＭＳ Ｐゴシック"/>
              </a:rPr>
              <a:t>Annual vaccination with IIV for patients ≥6 months of age unless unlikely to respond</a:t>
            </a:r>
            <a:endParaRPr lang="en-US" b="0" dirty="0">
              <a:ea typeface="ＭＳ Ｐゴシック"/>
              <a:cs typeface="Arial"/>
            </a:endParaRPr>
          </a:p>
          <a:p>
            <a:pPr lvl="2"/>
            <a:r>
              <a:rPr lang="en-US" b="0" dirty="0"/>
              <a:t>Intensive chemotherapy</a:t>
            </a:r>
          </a:p>
          <a:p>
            <a:pPr lvl="2"/>
            <a:r>
              <a:rPr lang="en-US" b="0" dirty="0"/>
              <a:t>Anti-B-cell antibodies within 6 months</a:t>
            </a:r>
          </a:p>
          <a:p>
            <a:pPr lvl="1"/>
            <a:r>
              <a:rPr lang="en-US" b="0" dirty="0"/>
              <a:t>Administer 6 months post HSCT</a:t>
            </a:r>
          </a:p>
          <a:p>
            <a:pPr lvl="1"/>
            <a:r>
              <a:rPr lang="en-US" b="0" dirty="0"/>
              <a:t>Administer 4 months post HSCT if community outbreak</a:t>
            </a:r>
          </a:p>
          <a:p>
            <a:pPr lvl="1"/>
            <a:r>
              <a:rPr lang="en-US" b="0" dirty="0"/>
              <a:t>Children 6 months-8 years need 2 doses if receiving vaccine for the first time</a:t>
            </a:r>
          </a:p>
          <a:p>
            <a:pPr lvl="1"/>
            <a:r>
              <a:rPr lang="en-US" b="0" dirty="0"/>
              <a:t>LAIV should not be administered</a:t>
            </a:r>
          </a:p>
          <a:p>
            <a:pPr lvl="1"/>
            <a:r>
              <a:rPr lang="en-US" b="0" dirty="0"/>
              <a:t>Low response rates in the first 6-12 months post transplant although may still have clinical efficacy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248400"/>
            <a:ext cx="86868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2"/>
              </a:rPr>
              <a:t>Ison MG. Influenza Other Respir Viruses. 2013</a:t>
            </a:r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2"/>
                </a:solidFill>
                <a:hlinkClick r:id="rId3"/>
              </a:rPr>
              <a:t>Rubin LG et al. Clin Infect Dis. 2013</a:t>
            </a:r>
            <a:endParaRPr lang="en-US" sz="1400" dirty="0">
              <a:solidFill>
                <a:schemeClr val="bg2"/>
              </a:solidFill>
              <a:cs typeface="Arial"/>
              <a:hlinkClick r:id="rId3"/>
            </a:endParaRPr>
          </a:p>
        </p:txBody>
      </p:sp>
      <p:sp>
        <p:nvSpPr>
          <p:cNvPr id="7" name="Action Button: Forward or Next 6">
            <a:hlinkClick r:id="rId4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4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Influenza immunization in HSCT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Vaccinate the donor</a:t>
            </a:r>
          </a:p>
          <a:p>
            <a:pPr lvl="1"/>
            <a:r>
              <a:rPr lang="en-US" b="0" dirty="0"/>
              <a:t>Should receive vaccines according to CDC schedule</a:t>
            </a:r>
          </a:p>
          <a:p>
            <a:pPr lvl="2"/>
            <a:r>
              <a:rPr lang="en-US" b="0" dirty="0"/>
              <a:t>Live vaccines must be given ≥4 weeks before onset of conditioning regimen</a:t>
            </a:r>
          </a:p>
          <a:p>
            <a:pPr lvl="2"/>
            <a:r>
              <a:rPr lang="en-US" b="0" dirty="0"/>
              <a:t>Inactivated vaccines should be given ≥2 weeks before onset of conditioning regimen</a:t>
            </a:r>
          </a:p>
          <a:p>
            <a:r>
              <a:rPr lang="en-US" b="0" dirty="0"/>
              <a:t>Vaccination of donor for recipient’s benefit is not recommended</a:t>
            </a:r>
          </a:p>
          <a:p>
            <a:pPr lvl="1"/>
            <a:r>
              <a:rPr lang="en-US" b="0" dirty="0"/>
              <a:t>But the donor may be a household contact</a:t>
            </a:r>
          </a:p>
          <a:p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248400"/>
            <a:ext cx="86868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2"/>
              </a:rPr>
              <a:t>Rubin LG et al. Clin Infect Dis. 2013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7" name="Action Button: Forward or Next 6">
            <a:hlinkClick r:id="rId3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rId3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What if she had received a solid organ transplant?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Vaccinate with inactivated influenza vaccine before transplant if possible</a:t>
            </a:r>
          </a:p>
          <a:p>
            <a:r>
              <a:rPr lang="en-US" b="0" dirty="0"/>
              <a:t>Administer 2-6 months post-transplant</a:t>
            </a:r>
          </a:p>
          <a:p>
            <a:r>
              <a:rPr lang="en-US" b="0" dirty="0"/>
              <a:t>Can give ≥1 month after transplant during a community outbreak</a:t>
            </a:r>
          </a:p>
          <a:p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6248400"/>
            <a:ext cx="86868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2"/>
              </a:rPr>
              <a:t>Danziger-Isakov L et al. Am J Transplant. 2009</a:t>
            </a:r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2"/>
                </a:solidFill>
                <a:hlinkClick r:id="rId3"/>
              </a:rPr>
              <a:t>Ison MG. Influenza Other Respir Viruses. 2013</a:t>
            </a:r>
            <a:endParaRPr lang="en-US" sz="14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0" dirty="0"/>
              <a:t>After the completion of this module, the learner should be able 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Create a differential diagnosis of respiratory viral infections by seasonality and symptomatology in an immunocompromised host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Discuss appropriate laboratory diagnostics for evaluation of respiratory viral illnesses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Understand the pros and cons to different types of influenza testing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Make recommendations for appropriate antiviral therapy for influenza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Recognize circumstances and make drug and dosing recommendations when antiviral prophylaxis for influenza is appropriate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Recognize risk factors for severe influenza in immunocompromised hosts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Identify reasons why symptoms may worsen in influenza disease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Understand the limitations of oseltamivir in treatment of influenza, including resistance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Discuss appropriate use of influenza vaccine in immunocompromised hosts and their close contacts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dirty="0"/>
          </a:p>
          <a:p>
            <a:pPr lvl="1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49688"/>
      </p:ext>
    </p:extLst>
  </p:cSld>
  <p:clrMapOvr>
    <a:masterClrMapping/>
  </p:clrMapOvr>
  <p:transition advClick="0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module was developed 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Jennifer E. Schuster, MD, MSCI</a:t>
            </a:r>
          </a:p>
          <a:p>
            <a:pPr marL="457200" lvl="1" indent="0">
              <a:buNone/>
            </a:pPr>
            <a:r>
              <a:rPr lang="en-US" sz="2400" dirty="0">
                <a:latin typeface="Arial"/>
                <a:cs typeface="Arial"/>
              </a:rPr>
              <a:t>	Children’s Mercy Hospital, Kansas City, MO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Original version date: 24 May 2016</a:t>
            </a:r>
          </a:p>
          <a:p>
            <a:pPr marL="5715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Part of an education effort through the PIDS Transplant Infectious Disease working group and the AST ID Community of Practice</a:t>
            </a:r>
          </a:p>
          <a:p>
            <a:pPr marL="5715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ction Button: Back or Previous 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1A4EDCE-A181-4C4F-BE5F-ECDFC6BEA370}"/>
              </a:ext>
            </a:extLst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Home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37070AA-353C-446C-8F96-FA1533EC2977}"/>
              </a:ext>
            </a:extLst>
          </p:cNvPr>
          <p:cNvSpPr/>
          <p:nvPr/>
        </p:nvSpPr>
        <p:spPr bwMode="auto">
          <a:xfrm>
            <a:off x="7215623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10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15AAD53-4AB5-4F49-A7FA-032BD1FF5B15}"/>
              </a:ext>
            </a:extLst>
          </p:cNvPr>
          <p:cNvSpPr/>
          <p:nvPr/>
        </p:nvSpPr>
        <p:spPr bwMode="auto">
          <a:xfrm>
            <a:off x="7887366" y="6202946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308926"/>
      </p:ext>
    </p:extLst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Feedback on the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930" y="1524000"/>
            <a:ext cx="8435787" cy="4572000"/>
          </a:xfrm>
        </p:spPr>
        <p:txBody>
          <a:bodyPr>
            <a:normAutofit/>
          </a:bodyPr>
          <a:lstStyle/>
          <a:p>
            <a:pPr>
              <a:buFont typeface="Monotype Sorts"/>
              <a:buChar char="l"/>
            </a:pPr>
            <a:r>
              <a:rPr lang="en-US" dirty="0">
                <a:ea typeface="ＭＳ Ｐゴシック"/>
                <a:cs typeface="Arial"/>
              </a:rPr>
              <a:t>PLEASE help to provide us with feedback on the content of these modules! </a:t>
            </a:r>
            <a:endParaRPr lang="en-US" b="0" dirty="0">
              <a:ea typeface="+mn-lt"/>
              <a:cs typeface="Arial"/>
            </a:endParaRPr>
          </a:p>
          <a:p>
            <a:pPr lvl="1">
              <a:buFont typeface="Symbol"/>
              <a:buChar char="¾"/>
            </a:pPr>
            <a:r>
              <a:rPr lang="en-US" dirty="0">
                <a:ea typeface="ＭＳ Ｐゴシック"/>
              </a:rPr>
              <a:t>Let us know what you learned and what we can do better</a:t>
            </a:r>
            <a:endParaRPr lang="en-US" b="0" dirty="0">
              <a:ea typeface="+mn-lt"/>
              <a:cs typeface="+mn-lt"/>
            </a:endParaRPr>
          </a:p>
          <a:p>
            <a:pPr lvl="1">
              <a:buFont typeface="Symbol"/>
              <a:buChar char="¾"/>
            </a:pPr>
            <a:r>
              <a:rPr lang="en-US" dirty="0">
                <a:ea typeface="ＭＳ Ｐゴシック"/>
              </a:rPr>
              <a:t>Your feedback will help us to improve this work and design future modules</a:t>
            </a:r>
            <a:endParaRPr lang="en-US" b="0" dirty="0">
              <a:ea typeface="+mn-lt"/>
              <a:cs typeface="+mn-lt"/>
            </a:endParaRPr>
          </a:p>
          <a:p>
            <a:pPr>
              <a:buFont typeface="Monotype Sorts"/>
              <a:buChar char="l"/>
            </a:pPr>
            <a:endParaRPr lang="en-US" b="0" dirty="0">
              <a:ea typeface="+mn-lt"/>
              <a:cs typeface="+mn-lt"/>
            </a:endParaRPr>
          </a:p>
          <a:p>
            <a:pPr>
              <a:buFont typeface="Monotype Sorts"/>
              <a:buChar char="l"/>
            </a:pPr>
            <a:r>
              <a:rPr lang="en-US" dirty="0">
                <a:ea typeface="ＭＳ Ｐゴシック"/>
                <a:cs typeface="Arial"/>
              </a:rPr>
              <a:t>For any questions or concerns, please contact Tanvi Sharma </a:t>
            </a:r>
            <a:r>
              <a:rPr lang="en-US" dirty="0">
                <a:ea typeface="ＭＳ Ｐゴシック"/>
                <a:cs typeface="Arial"/>
                <a:hlinkClick r:id="rId2"/>
              </a:rPr>
              <a:t>tanvi.sharma@childrens.harvard.edu</a:t>
            </a:r>
            <a:r>
              <a:rPr lang="en-US" dirty="0">
                <a:ea typeface="ＭＳ Ｐゴシック"/>
                <a:cs typeface="Arial"/>
              </a:rPr>
              <a:t>  </a:t>
            </a:r>
            <a:endParaRPr lang="en-US" b="0" dirty="0">
              <a:ea typeface="+mn-lt"/>
              <a:cs typeface="Arial"/>
            </a:endParaRPr>
          </a:p>
          <a:p>
            <a:pPr>
              <a:buFont typeface="Monotype Sorts"/>
              <a:buChar char="l"/>
            </a:pPr>
            <a:endParaRPr lang="en-US" dirty="0">
              <a:ea typeface="ＭＳ Ｐゴシック"/>
              <a:cs typeface="+mn-lt"/>
            </a:endParaRPr>
          </a:p>
          <a:p>
            <a:pPr marL="0" indent="0">
              <a:buNone/>
            </a:pPr>
            <a:endParaRPr lang="en-US" b="0" dirty="0"/>
          </a:p>
          <a:p>
            <a:pPr lvl="1">
              <a:buFont typeface="Arial" panose="020B0604020202020204" pitchFamily="34" charset="0"/>
              <a:buChar char="•"/>
            </a:pPr>
            <a:endParaRPr lang="en-US" b="0" dirty="0"/>
          </a:p>
          <a:p>
            <a:pPr lvl="1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 bwMode="auto">
          <a:xfrm>
            <a:off x="7762471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7104100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45021"/>
      </p:ext>
    </p:extLst>
  </p:cSld>
  <p:clrMapOvr>
    <a:masterClrMapping/>
  </p:clrMapOvr>
  <p:transition advClick="0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Rapid antigen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Available for respiratory syncytial virus and influenza</a:t>
            </a:r>
          </a:p>
          <a:p>
            <a:r>
              <a:rPr lang="en-US" b="0" dirty="0"/>
              <a:t>&lt; 30 minutes</a:t>
            </a:r>
          </a:p>
          <a:p>
            <a:r>
              <a:rPr lang="en-US" b="0" dirty="0"/>
              <a:t>Only detects virus targeted by specific test</a:t>
            </a:r>
          </a:p>
          <a:p>
            <a:r>
              <a:rPr lang="en-US" b="0" dirty="0"/>
              <a:t>False positives during periods of low prevalence</a:t>
            </a:r>
          </a:p>
          <a:p>
            <a:r>
              <a:rPr lang="en-US" b="0" dirty="0"/>
              <a:t>False negatives during periods of high prevalence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59406"/>
      </p:ext>
    </p:extLst>
  </p:cSld>
  <p:clrMapOvr>
    <a:masterClrMapping/>
  </p:clrMapOvr>
  <p:transition advClick="0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Viral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Allows for the detection of multiple viruses</a:t>
            </a:r>
          </a:p>
          <a:p>
            <a:r>
              <a:rPr lang="en-US" b="0" dirty="0"/>
              <a:t>Susceptibility testing can be performed on isolate</a:t>
            </a:r>
          </a:p>
          <a:p>
            <a:r>
              <a:rPr lang="en-US" b="0" dirty="0"/>
              <a:t>Definitive typing of isolate</a:t>
            </a:r>
          </a:p>
          <a:p>
            <a:r>
              <a:rPr lang="en-US" b="0" dirty="0"/>
              <a:t>Can take 3-10 days</a:t>
            </a:r>
          </a:p>
          <a:p>
            <a:r>
              <a:rPr lang="en-US" b="0" dirty="0"/>
              <a:t>Labor and time intensive</a:t>
            </a:r>
          </a:p>
          <a:p>
            <a:r>
              <a:rPr lang="en-US" b="0" dirty="0"/>
              <a:t>Limited by poor growth of some viruses</a:t>
            </a:r>
          </a:p>
          <a:p>
            <a:r>
              <a:rPr lang="en-US" b="0" dirty="0"/>
              <a:t>Cessation of viral shedding limits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22077"/>
      </p:ext>
    </p:extLst>
  </p:cSld>
  <p:clrMapOvr>
    <a:masterClrMapping/>
  </p:clrMapOvr>
  <p:transition advClick="0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Molecular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Reverse transcription polymerase chain reaction (RT-PCR)</a:t>
            </a:r>
          </a:p>
          <a:p>
            <a:r>
              <a:rPr lang="en-US" b="0" dirty="0"/>
              <a:t>Turn around time 30 minutes - 8 hours</a:t>
            </a:r>
          </a:p>
          <a:p>
            <a:r>
              <a:rPr lang="en-US" b="0" dirty="0"/>
              <a:t>Detect RNA for a longer duration than other tests</a:t>
            </a:r>
          </a:p>
          <a:p>
            <a:r>
              <a:rPr lang="en-US" b="0" dirty="0"/>
              <a:t>Most sensitive test</a:t>
            </a:r>
          </a:p>
          <a:p>
            <a:r>
              <a:rPr lang="en-US" b="0" dirty="0"/>
              <a:t>More expensive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7E3803-C8DB-474E-8499-3A7DF90A4DD0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rId2" action="ppaction://hlinksldjump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71033"/>
      </p:ext>
    </p:extLst>
  </p:cSld>
  <p:clrMapOvr>
    <a:masterClrMapping/>
  </p:clrMapOvr>
  <p:transition advClick="0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hlinkClick r:id="rId2" action="ppaction://hlinksldjump"/>
              </a:rPr>
              <a:t>Adenovirus</a:t>
            </a:r>
            <a:endParaRPr lang="en-US" b="0" dirty="0"/>
          </a:p>
          <a:p>
            <a:r>
              <a:rPr lang="en-US" b="0" dirty="0">
                <a:hlinkClick r:id="rId3" action="ppaction://hlinksldjump"/>
              </a:rPr>
              <a:t>Coronavirus</a:t>
            </a:r>
            <a:endParaRPr lang="en-US" b="0" dirty="0"/>
          </a:p>
          <a:p>
            <a:r>
              <a:rPr lang="en-US" b="0" dirty="0">
                <a:hlinkClick r:id="rId4" action="ppaction://hlinksldjump"/>
              </a:rPr>
              <a:t>Human </a:t>
            </a:r>
            <a:r>
              <a:rPr lang="en-US" b="0" dirty="0" err="1">
                <a:hlinkClick r:id="rId4" action="ppaction://hlinksldjump"/>
              </a:rPr>
              <a:t>metapneumovirus</a:t>
            </a:r>
            <a:r>
              <a:rPr lang="en-US" b="0" dirty="0">
                <a:hlinkClick r:id="rId4" action="ppaction://hlinksldjump"/>
              </a:rPr>
              <a:t> (HMPV)</a:t>
            </a:r>
            <a:endParaRPr lang="en-US" b="0" dirty="0"/>
          </a:p>
          <a:p>
            <a:r>
              <a:rPr lang="en-US" b="0" dirty="0">
                <a:hlinkClick r:id="rId5" action="ppaction://hlinksldjump"/>
              </a:rPr>
              <a:t>Influenza</a:t>
            </a:r>
            <a:endParaRPr lang="en-US" b="0" dirty="0"/>
          </a:p>
          <a:p>
            <a:r>
              <a:rPr lang="en-US" b="0" dirty="0">
                <a:hlinkClick r:id="rId6" action="ppaction://hlinksldjump"/>
              </a:rPr>
              <a:t>Parainfluenza (PIV)</a:t>
            </a:r>
            <a:endParaRPr lang="en-US" b="0" dirty="0"/>
          </a:p>
          <a:p>
            <a:r>
              <a:rPr lang="en-US" b="0" dirty="0">
                <a:hlinkClick r:id="rId7" action="ppaction://hlinksldjump"/>
              </a:rPr>
              <a:t>Respiratory syncytial virus (RSV)</a:t>
            </a:r>
            <a:endParaRPr lang="en-US" b="0" dirty="0"/>
          </a:p>
          <a:p>
            <a:r>
              <a:rPr lang="en-US" b="0" dirty="0">
                <a:hlinkClick r:id="rId8" action="ppaction://hlinksldjump"/>
              </a:rPr>
              <a:t>Rhinovirus</a:t>
            </a:r>
            <a:endParaRPr lang="en-US" b="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32F0D-C45C-844E-83F7-FE6FD916AF2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318761" y="4625304"/>
            <a:ext cx="3088639" cy="110825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Consider time of year </a:t>
            </a:r>
          </a:p>
          <a:p>
            <a:pPr algn="ctr"/>
            <a:r>
              <a:rPr lang="en-US" sz="2000" b="1" dirty="0"/>
              <a:t>(December)</a:t>
            </a:r>
          </a:p>
        </p:txBody>
      </p:sp>
      <p:sp>
        <p:nvSpPr>
          <p:cNvPr id="6" name="Action Button: Forward or Next 5">
            <a:hlinkClick r:id="rId9" action="ppaction://hlinksldjump" highlightClick="1"/>
          </p:cNvPr>
          <p:cNvSpPr/>
          <p:nvPr/>
        </p:nvSpPr>
        <p:spPr bwMode="auto">
          <a:xfrm>
            <a:off x="7887367" y="6202947"/>
            <a:ext cx="481262" cy="534737"/>
          </a:xfrm>
          <a:prstGeom prst="actionButtonForwardNex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 bwMode="auto">
          <a:xfrm>
            <a:off x="7215624" y="6205029"/>
            <a:ext cx="519526" cy="533921"/>
          </a:xfrm>
          <a:prstGeom prst="actionButtonHom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 bwMode="auto">
          <a:xfrm>
            <a:off x="6566218" y="6205029"/>
            <a:ext cx="476231" cy="533921"/>
          </a:xfrm>
          <a:prstGeom prst="actionButtonBackPrevious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55574"/>
      </p:ext>
    </p:extLst>
  </p:cSld>
  <p:clrMapOvr>
    <a:masterClrMapping/>
  </p:clrMapOvr>
  <p:transition advClick="0">
    <p:zoom/>
  </p:transition>
</p:sld>
</file>

<file path=ppt/theme/theme1.xml><?xml version="1.0" encoding="utf-8"?>
<a:theme xmlns:a="http://schemas.openxmlformats.org/drawingml/2006/main" name="PIDS transpla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DS transplant" id="{1F51CD8E-8C28-4748-BAB9-F2BBCD5BC71B}" vid="{D1C56DC2-0FBA-4361-B564-2BFBAECA4A90}"/>
    </a:ext>
  </a:extLst>
</a:theme>
</file>

<file path=ppt/theme/theme2.xml><?xml version="1.0" encoding="utf-8"?>
<a:theme xmlns:a="http://schemas.openxmlformats.org/drawingml/2006/main" name="GSM STANDARD UofL TEMPLATE">
  <a:themeElements>
    <a:clrScheme name="Custom 1">
      <a:dk1>
        <a:srgbClr val="000000"/>
      </a:dk1>
      <a:lt1>
        <a:srgbClr val="FFFFFF"/>
      </a:lt1>
      <a:dk2>
        <a:srgbClr val="004080"/>
      </a:dk2>
      <a:lt2>
        <a:srgbClr val="E6E6E6"/>
      </a:lt2>
      <a:accent1>
        <a:srgbClr val="0080FF"/>
      </a:accent1>
      <a:accent2>
        <a:srgbClr val="800000"/>
      </a:accent2>
      <a:accent3>
        <a:srgbClr val="408000"/>
      </a:accent3>
      <a:accent4>
        <a:srgbClr val="CC66FF"/>
      </a:accent4>
      <a:accent5>
        <a:srgbClr val="008080"/>
      </a:accent5>
      <a:accent6>
        <a:srgbClr val="E78A2D"/>
      </a:accent6>
      <a:hlink>
        <a:srgbClr val="0000FF"/>
      </a:hlink>
      <a:folHlink>
        <a:srgbClr val="800080"/>
      </a:folHlink>
    </a:clrScheme>
    <a:fontScheme name="Gary'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-105" charset="0"/>
          </a:defRPr>
        </a:defPPr>
      </a:lstStyle>
    </a:lnDef>
  </a:objectDefaults>
  <a:extraClrSchemeLst>
    <a:extraClrScheme>
      <a:clrScheme name="Gary's Design 1">
        <a:dk1>
          <a:srgbClr val="000000"/>
        </a:dk1>
        <a:lt1>
          <a:srgbClr val="DDDDDD"/>
        </a:lt1>
        <a:dk2>
          <a:srgbClr val="0000FF"/>
        </a:dk2>
        <a:lt2>
          <a:srgbClr val="00CCCC"/>
        </a:lt2>
        <a:accent1>
          <a:srgbClr val="B2B2B2"/>
        </a:accent1>
        <a:accent2>
          <a:srgbClr val="FF9933"/>
        </a:accent2>
        <a:accent3>
          <a:srgbClr val="AAAAFF"/>
        </a:accent3>
        <a:accent4>
          <a:srgbClr val="BDBDBD"/>
        </a:accent4>
        <a:accent5>
          <a:srgbClr val="D5D5D5"/>
        </a:accent5>
        <a:accent6>
          <a:srgbClr val="E78A2D"/>
        </a:accent6>
        <a:hlink>
          <a:srgbClr val="CC00CC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ry's Design 2">
        <a:dk1>
          <a:srgbClr val="000000"/>
        </a:dk1>
        <a:lt1>
          <a:srgbClr val="CCCCFF"/>
        </a:lt1>
        <a:dk2>
          <a:srgbClr val="003399"/>
        </a:dk2>
        <a:lt2>
          <a:srgbClr val="76E0E6"/>
        </a:lt2>
        <a:accent1>
          <a:srgbClr val="66CCFF"/>
        </a:accent1>
        <a:accent2>
          <a:srgbClr val="6666FF"/>
        </a:accent2>
        <a:accent3>
          <a:srgbClr val="E2E2FF"/>
        </a:accent3>
        <a:accent4>
          <a:srgbClr val="000000"/>
        </a:accent4>
        <a:accent5>
          <a:srgbClr val="B8E2FF"/>
        </a:accent5>
        <a:accent6>
          <a:srgbClr val="5C5CE7"/>
        </a:accent6>
        <a:hlink>
          <a:srgbClr val="00CCCC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y's Design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PIDS transplant</Template>
  <TotalTime>14185</TotalTime>
  <Words>2755</Words>
  <Application>Microsoft Office PowerPoint</Application>
  <PresentationFormat>On-screen Show (4:3)</PresentationFormat>
  <Paragraphs>543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ＭＳ Ｐゴシック</vt:lpstr>
      <vt:lpstr>Arial</vt:lpstr>
      <vt:lpstr>Calibri</vt:lpstr>
      <vt:lpstr>Monotype Sorts</vt:lpstr>
      <vt:lpstr>Symbol</vt:lpstr>
      <vt:lpstr>Times New Roman</vt:lpstr>
      <vt:lpstr>Wingdings</vt:lpstr>
      <vt:lpstr>PIDS transplant</vt:lpstr>
      <vt:lpstr>GSM STANDARD UofL TEMPLATE</vt:lpstr>
      <vt:lpstr>Influenza and Community Respiratory Viruses in Transplant Recipients</vt:lpstr>
      <vt:lpstr>Case Presentation</vt:lpstr>
      <vt:lpstr>Additional History</vt:lpstr>
      <vt:lpstr>Exam</vt:lpstr>
      <vt:lpstr>Diagnostic testing</vt:lpstr>
      <vt:lpstr>Rapid antigen testing</vt:lpstr>
      <vt:lpstr>Viral culture</vt:lpstr>
      <vt:lpstr>Molecular testing</vt:lpstr>
      <vt:lpstr>Differential diagnosis</vt:lpstr>
      <vt:lpstr>Adenovirus</vt:lpstr>
      <vt:lpstr>Adenovirus- treatment</vt:lpstr>
      <vt:lpstr>Coronavirus</vt:lpstr>
      <vt:lpstr>Human metapneumovirus </vt:lpstr>
      <vt:lpstr>Parainfluenza</vt:lpstr>
      <vt:lpstr>Respiratory syncytial virus</vt:lpstr>
      <vt:lpstr>Respiratory syncytial virus- treatment</vt:lpstr>
      <vt:lpstr>Rhinovirus</vt:lpstr>
      <vt:lpstr>Influenza</vt:lpstr>
      <vt:lpstr>How do you diagnose influenza?</vt:lpstr>
      <vt:lpstr>Rapid influenza antigen</vt:lpstr>
      <vt:lpstr>Rapid influenza antigen</vt:lpstr>
      <vt:lpstr>Viral culture</vt:lpstr>
      <vt:lpstr>Molecular testing</vt:lpstr>
      <vt:lpstr>What are your treatment options?</vt:lpstr>
      <vt:lpstr>Oseltamivir</vt:lpstr>
      <vt:lpstr>Oseltamivir dosing</vt:lpstr>
      <vt:lpstr>Zanamivir</vt:lpstr>
      <vt:lpstr>Peramivir</vt:lpstr>
      <vt:lpstr>Amantadine and Rimantadine</vt:lpstr>
      <vt:lpstr>Treatment recommendations</vt:lpstr>
      <vt:lpstr>Treatment recommendations</vt:lpstr>
      <vt:lpstr>Are there adjunctive therapies?</vt:lpstr>
      <vt:lpstr>Case update</vt:lpstr>
      <vt:lpstr>Infection control</vt:lpstr>
      <vt:lpstr>Back to the case</vt:lpstr>
      <vt:lpstr>What are the considerations when prophylaxing?</vt:lpstr>
      <vt:lpstr>Influenza prophylaxis- who</vt:lpstr>
      <vt:lpstr>Influenza prophylaxis- what</vt:lpstr>
      <vt:lpstr>Influenza prophylaxis- how</vt:lpstr>
      <vt:lpstr>Back to the case</vt:lpstr>
      <vt:lpstr>Natural progression of influenza</vt:lpstr>
      <vt:lpstr>Natural progression of influenza</vt:lpstr>
      <vt:lpstr>Risk factors for severe influenza</vt:lpstr>
      <vt:lpstr>Considerations with worsening disease</vt:lpstr>
      <vt:lpstr>Restoration of immune system</vt:lpstr>
      <vt:lpstr>Oseltamivir absorption</vt:lpstr>
      <vt:lpstr>Oseltamivir resistance</vt:lpstr>
      <vt:lpstr>Oseltamivir resistance</vt:lpstr>
      <vt:lpstr>Back to the case</vt:lpstr>
      <vt:lpstr>Influenza immunization in HSCT</vt:lpstr>
      <vt:lpstr>Influenza immunization in HSCT</vt:lpstr>
      <vt:lpstr>Influenza immunization in HSCT</vt:lpstr>
      <vt:lpstr>What if she had received a solid organ transplant?</vt:lpstr>
      <vt:lpstr>Learning objectives</vt:lpstr>
      <vt:lpstr>This module was developed by:</vt:lpstr>
      <vt:lpstr>Feedback on the Modules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Influenza and other Respiratory Viruses in Transplant Recipients</dc:title>
  <dc:creator>Jennifer Schuster</dc:creator>
  <cp:lastModifiedBy>Sharma, Tanvi</cp:lastModifiedBy>
  <cp:revision>278</cp:revision>
  <dcterms:created xsi:type="dcterms:W3CDTF">2016-04-05T15:28:01Z</dcterms:created>
  <dcterms:modified xsi:type="dcterms:W3CDTF">2020-07-14T16:12:09Z</dcterms:modified>
</cp:coreProperties>
</file>