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61"/>
  </p:notesMasterIdLst>
  <p:handoutMasterIdLst>
    <p:handoutMasterId r:id="rId62"/>
  </p:handoutMasterIdLst>
  <p:sldIdLst>
    <p:sldId id="1200" r:id="rId2"/>
    <p:sldId id="1269" r:id="rId3"/>
    <p:sldId id="1270" r:id="rId4"/>
    <p:sldId id="1201" r:id="rId5"/>
    <p:sldId id="1202" r:id="rId6"/>
    <p:sldId id="1251" r:id="rId7"/>
    <p:sldId id="1204" r:id="rId8"/>
    <p:sldId id="1205" r:id="rId9"/>
    <p:sldId id="1209" r:id="rId10"/>
    <p:sldId id="1206" r:id="rId11"/>
    <p:sldId id="1207" r:id="rId12"/>
    <p:sldId id="1264" r:id="rId13"/>
    <p:sldId id="1252" r:id="rId14"/>
    <p:sldId id="1211" r:id="rId15"/>
    <p:sldId id="1212" r:id="rId16"/>
    <p:sldId id="1213" r:id="rId17"/>
    <p:sldId id="1214" r:id="rId18"/>
    <p:sldId id="1215" r:id="rId19"/>
    <p:sldId id="1216" r:id="rId20"/>
    <p:sldId id="1253" r:id="rId21"/>
    <p:sldId id="1218" r:id="rId22"/>
    <p:sldId id="1219" r:id="rId23"/>
    <p:sldId id="1220" r:id="rId24"/>
    <p:sldId id="1221" r:id="rId25"/>
    <p:sldId id="1254" r:id="rId26"/>
    <p:sldId id="1222" r:id="rId27"/>
    <p:sldId id="1223" r:id="rId28"/>
    <p:sldId id="1224" r:id="rId29"/>
    <p:sldId id="1225" r:id="rId30"/>
    <p:sldId id="1226" r:id="rId31"/>
    <p:sldId id="1255" r:id="rId32"/>
    <p:sldId id="1228" r:id="rId33"/>
    <p:sldId id="1229" r:id="rId34"/>
    <p:sldId id="1230" r:id="rId35"/>
    <p:sldId id="1231" r:id="rId36"/>
    <p:sldId id="1256" r:id="rId37"/>
    <p:sldId id="1232" r:id="rId38"/>
    <p:sldId id="1233" r:id="rId39"/>
    <p:sldId id="1234" r:id="rId40"/>
    <p:sldId id="1257" r:id="rId41"/>
    <p:sldId id="1235" r:id="rId42"/>
    <p:sldId id="1236" r:id="rId43"/>
    <p:sldId id="1237" r:id="rId44"/>
    <p:sldId id="1238" r:id="rId45"/>
    <p:sldId id="1239" r:id="rId46"/>
    <p:sldId id="1240" r:id="rId47"/>
    <p:sldId id="1258" r:id="rId48"/>
    <p:sldId id="1242" r:id="rId49"/>
    <p:sldId id="1259" r:id="rId50"/>
    <p:sldId id="1260" r:id="rId51"/>
    <p:sldId id="1261" r:id="rId52"/>
    <p:sldId id="1262" r:id="rId53"/>
    <p:sldId id="1263" r:id="rId54"/>
    <p:sldId id="1265" r:id="rId55"/>
    <p:sldId id="1267" r:id="rId56"/>
    <p:sldId id="1266" r:id="rId57"/>
    <p:sldId id="1268" r:id="rId58"/>
    <p:sldId id="1248" r:id="rId59"/>
    <p:sldId id="1271" r:id="rId60"/>
  </p:sldIdLst>
  <p:sldSz cx="9144000" cy="6858000" type="letter"/>
  <p:notesSz cx="6858000" cy="9144000"/>
  <p:defaultTextStyle>
    <a:defPPr>
      <a:defRPr lang="en-US"/>
    </a:defPPr>
    <a:lvl1pPr algn="l" rtl="0" eaLnBrk="0" fontAlgn="base" hangingPunct="0">
      <a:spcBef>
        <a:spcPct val="0"/>
      </a:spcBef>
      <a:spcAft>
        <a:spcPct val="0"/>
      </a:spcAft>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1pPr>
    <a:lvl2pPr marL="457200" algn="l" rtl="0" eaLnBrk="0" fontAlgn="base" hangingPunct="0">
      <a:spcBef>
        <a:spcPct val="0"/>
      </a:spcBef>
      <a:spcAft>
        <a:spcPct val="0"/>
      </a:spcAft>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2pPr>
    <a:lvl3pPr marL="914400" algn="l" rtl="0" eaLnBrk="0" fontAlgn="base" hangingPunct="0">
      <a:spcBef>
        <a:spcPct val="0"/>
      </a:spcBef>
      <a:spcAft>
        <a:spcPct val="0"/>
      </a:spcAft>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3pPr>
    <a:lvl4pPr marL="1371600" algn="l" rtl="0" eaLnBrk="0" fontAlgn="base" hangingPunct="0">
      <a:spcBef>
        <a:spcPct val="0"/>
      </a:spcBef>
      <a:spcAft>
        <a:spcPct val="0"/>
      </a:spcAft>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4pPr>
    <a:lvl5pPr marL="1828800" algn="l" rtl="0" eaLnBrk="0" fontAlgn="base" hangingPunct="0">
      <a:spcBef>
        <a:spcPct val="0"/>
      </a:spcBef>
      <a:spcAft>
        <a:spcPct val="0"/>
      </a:spcAft>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5pPr>
    <a:lvl6pPr marL="2286000" algn="l" defTabSz="457200" rtl="0" eaLnBrk="1" latinLnBrk="0" hangingPunct="1">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6pPr>
    <a:lvl7pPr marL="2743200" algn="l" defTabSz="457200" rtl="0" eaLnBrk="1" latinLnBrk="0" hangingPunct="1">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7pPr>
    <a:lvl8pPr marL="3200400" algn="l" defTabSz="457200" rtl="0" eaLnBrk="1" latinLnBrk="0" hangingPunct="1">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8pPr>
    <a:lvl9pPr marL="3657600" algn="l" defTabSz="457200" rtl="0" eaLnBrk="1" latinLnBrk="0" hangingPunct="1">
      <a:defRPr sz="2400" kern="1200">
        <a:solidFill>
          <a:srgbClr val="FFCC00"/>
        </a:solidFill>
        <a:effectLst>
          <a:outerShdw blurRad="38100" dist="38100" dir="2700000" algn="tl">
            <a:srgbClr val="000000">
              <a:alpha val="43137"/>
            </a:srgbClr>
          </a:outerShdw>
        </a:effectLst>
        <a:latin typeface="Times New Roman" charset="0"/>
        <a:ea typeface="+mn-ea"/>
        <a:cs typeface="+mn-cs"/>
      </a:defRPr>
    </a:lvl9pPr>
  </p:defaultTextStyle>
  <p:extLst>
    <p:ext uri="{EFAFB233-063F-42B5-8137-9DF3F51BA10A}">
      <p15:sldGuideLst xmlns:p15="http://schemas.microsoft.com/office/powerpoint/2012/main">
        <p15:guide id="1" orient="horz" pos="569">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y Marshall" initials="" lastIdx="5" clrIdx="0"/>
  <p:cmAuthor id="1" name="Gary Marshall" initials="GM" lastIdx="15" clrIdx="1"/>
  <p:cmAuthor id="2" name="Victoria Statler"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2D8"/>
    <a:srgbClr val="FFB7B3"/>
    <a:srgbClr val="FFFEF3"/>
    <a:srgbClr val="EEF5E8"/>
    <a:srgbClr val="FCFFDF"/>
    <a:srgbClr val="FEA746"/>
    <a:srgbClr val="FFFFFF"/>
    <a:srgbClr val="00CC00"/>
    <a:srgbClr val="0000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48449-562F-4C6D-B32F-DBCCA9C7B738}" v="7" dt="2020-03-03T20:14:57.783"/>
    <p1510:client id="{3E888901-B104-4BEF-AF67-871C6A41A68C}" v="51" dt="2020-01-31T15:49:53.428"/>
    <p1510:client id="{427305AF-6C75-488B-A9D7-37C1EDAE329A}" v="6" dt="2020-03-11T19:30:30.407"/>
    <p1510:client id="{53BBE3AE-F942-471C-A76A-5203D61E5184}" v="19" dt="2020-02-03T15:05:49.247"/>
    <p1510:client id="{C6284373-58F2-47F1-BBD2-B5396DC61E9A}" v="1" dt="2020-02-10T16:17:23.204"/>
    <p1510:client id="{CC4021BE-9BB6-43ED-9AC4-EDED97C91B16}" v="3" dt="2020-02-25T16:20:34.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72" autoAdjust="0"/>
    <p:restoredTop sz="77559" autoAdjust="0"/>
  </p:normalViewPr>
  <p:slideViewPr>
    <p:cSldViewPr snapToGrid="0">
      <p:cViewPr varScale="1">
        <p:scale>
          <a:sx n="86" d="100"/>
          <a:sy n="86" d="100"/>
        </p:scale>
        <p:origin x="1932" y="78"/>
      </p:cViewPr>
      <p:guideLst>
        <p:guide orient="horz" pos="569"/>
        <p:guide pos="5759"/>
      </p:guideLst>
    </p:cSldViewPr>
  </p:slideViewPr>
  <p:outlineViewPr>
    <p:cViewPr>
      <p:scale>
        <a:sx n="33" d="100"/>
        <a:sy n="33" d="100"/>
      </p:scale>
      <p:origin x="0" y="504"/>
    </p:cViewPr>
  </p:outlineViewPr>
  <p:notesTextViewPr>
    <p:cViewPr>
      <p:scale>
        <a:sx n="100" d="100"/>
        <a:sy n="100" d="100"/>
      </p:scale>
      <p:origin x="0" y="0"/>
    </p:cViewPr>
  </p:notesTextViewPr>
  <p:sorterViewPr>
    <p:cViewPr>
      <p:scale>
        <a:sx n="150" d="100"/>
        <a:sy n="150" d="100"/>
      </p:scale>
      <p:origin x="0" y="31800"/>
    </p:cViewPr>
  </p:sorterViewPr>
  <p:notesViewPr>
    <p:cSldViewPr>
      <p:cViewPr varScale="1">
        <p:scale>
          <a:sx n="88" d="100"/>
          <a:sy n="88" d="100"/>
        </p:scale>
        <p:origin x="-196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21648449-562F-4C6D-B32F-DBCCA9C7B738}"/>
    <pc:docChg chg="modSld">
      <pc:chgData name="" userId="" providerId="" clId="Web-{21648449-562F-4C6D-B32F-DBCCA9C7B738}" dt="2020-03-03T20:14:52.658" v="5" actId="20577"/>
      <pc:docMkLst>
        <pc:docMk/>
      </pc:docMkLst>
      <pc:sldChg chg="modSp">
        <pc:chgData name="" userId="" providerId="" clId="Web-{21648449-562F-4C6D-B32F-DBCCA9C7B738}" dt="2020-03-03T20:14:08.893" v="2" actId="20577"/>
        <pc:sldMkLst>
          <pc:docMk/>
          <pc:sldMk cId="290665199" sldId="1213"/>
        </pc:sldMkLst>
        <pc:spChg chg="mod">
          <ac:chgData name="" userId="" providerId="" clId="Web-{21648449-562F-4C6D-B32F-DBCCA9C7B738}" dt="2020-03-03T20:14:08.893" v="2" actId="20577"/>
          <ac:spMkLst>
            <pc:docMk/>
            <pc:sldMk cId="290665199" sldId="1213"/>
            <ac:spMk id="3" creationId="{00000000-0000-0000-0000-000000000000}"/>
          </ac:spMkLst>
        </pc:spChg>
      </pc:sldChg>
      <pc:sldChg chg="modSp">
        <pc:chgData name="" userId="" providerId="" clId="Web-{21648449-562F-4C6D-B32F-DBCCA9C7B738}" dt="2020-03-03T20:14:52.658" v="5" actId="20577"/>
        <pc:sldMkLst>
          <pc:docMk/>
          <pc:sldMk cId="1356661692" sldId="1256"/>
        </pc:sldMkLst>
        <pc:spChg chg="mod">
          <ac:chgData name="" userId="" providerId="" clId="Web-{21648449-562F-4C6D-B32F-DBCCA9C7B738}" dt="2020-03-03T20:14:52.658" v="5" actId="20577"/>
          <ac:spMkLst>
            <pc:docMk/>
            <pc:sldMk cId="1356661692" sldId="1256"/>
            <ac:spMk id="6" creationId="{00000000-0000-0000-0000-000000000000}"/>
          </ac:spMkLst>
        </pc:spChg>
      </pc:sldChg>
    </pc:docChg>
  </pc:docChgLst>
  <pc:docChgLst>
    <pc:chgData clId="Web-{427305AF-6C75-488B-A9D7-37C1EDAE329A}"/>
    <pc:docChg chg="modSld">
      <pc:chgData name="" userId="" providerId="" clId="Web-{427305AF-6C75-488B-A9D7-37C1EDAE329A}" dt="2020-03-11T19:30:30.407" v="5" actId="20577"/>
      <pc:docMkLst>
        <pc:docMk/>
      </pc:docMkLst>
      <pc:sldChg chg="modSp">
        <pc:chgData name="" userId="" providerId="" clId="Web-{427305AF-6C75-488B-A9D7-37C1EDAE329A}" dt="2020-03-11T19:30:30.407" v="4" actId="20577"/>
        <pc:sldMkLst>
          <pc:docMk/>
          <pc:sldMk cId="1293916779" sldId="1221"/>
        </pc:sldMkLst>
        <pc:spChg chg="mod">
          <ac:chgData name="" userId="" providerId="" clId="Web-{427305AF-6C75-488B-A9D7-37C1EDAE329A}" dt="2020-03-11T19:30:30.407" v="4" actId="20577"/>
          <ac:spMkLst>
            <pc:docMk/>
            <pc:sldMk cId="1293916779" sldId="1221"/>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6EF989E-29BE-FF4C-BA66-4F9E1C61D61D}" type="datetimeFigureOut">
              <a:rPr lang="en-US" smtClean="0"/>
              <a:t>3/11/2020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DB5AE3-AB24-614F-B9A5-28B08309E3A7}" type="slidenum">
              <a:rPr lang="en-US" smtClean="0"/>
              <a:t>‹#›</a:t>
            </a:fld>
            <a:endParaRPr lang="en-US" dirty="0"/>
          </a:p>
        </p:txBody>
      </p:sp>
    </p:spTree>
    <p:extLst>
      <p:ext uri="{BB962C8B-B14F-4D97-AF65-F5344CB8AC3E}">
        <p14:creationId xmlns:p14="http://schemas.microsoft.com/office/powerpoint/2010/main" val="882629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1">
                <a:effectLst>
                  <a:outerShdw blurRad="38100" dist="38100" dir="2700000" algn="tl">
                    <a:srgbClr val="DDDDDD"/>
                  </a:outerShdw>
                </a:effectLst>
                <a:latin typeface="Times New Roman" pitchFamily="-105" charset="0"/>
              </a:defRPr>
            </a:lvl1pPr>
          </a:lstStyle>
          <a:p>
            <a:pPr>
              <a:defRPr/>
            </a:pPr>
            <a:endParaRPr lang="en-US" dirty="0"/>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effectLst>
                  <a:outerShdw blurRad="38100" dist="38100" dir="2700000" algn="tl">
                    <a:srgbClr val="DDDDDD"/>
                  </a:outerShdw>
                </a:effectLst>
                <a:latin typeface="Times New Roman" pitchFamily="-105" charset="0"/>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1">
                <a:effectLst>
                  <a:outerShdw blurRad="38100" dist="38100" dir="2700000" algn="tl">
                    <a:srgbClr val="DDDDDD"/>
                  </a:outerShdw>
                </a:effectLst>
                <a:latin typeface="Times New Roman" pitchFamily="-105" charset="0"/>
              </a:defRPr>
            </a:lvl1pPr>
          </a:lstStyle>
          <a:p>
            <a:pPr>
              <a:defRPr/>
            </a:pPr>
            <a:endParaRPr lang="en-US" dirty="0"/>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1">
                <a:effectLst>
                  <a:outerShdw blurRad="38100" dist="38100" dir="2700000" algn="tl">
                    <a:srgbClr val="DDDDDD"/>
                  </a:outerShdw>
                </a:effectLst>
                <a:latin typeface="Times New Roman" pitchFamily="-105" charset="0"/>
              </a:defRPr>
            </a:lvl1pPr>
          </a:lstStyle>
          <a:p>
            <a:pPr>
              <a:defRPr/>
            </a:pPr>
            <a:fld id="{4B1E45D9-D277-6546-AC9C-3A5BB39C2935}" type="slidenum">
              <a:rPr lang="en-US"/>
              <a:pPr>
                <a:defRPr/>
              </a:pPr>
              <a:t>‹#›</a:t>
            </a:fld>
            <a:endParaRPr lang="en-US" dirty="0"/>
          </a:p>
        </p:txBody>
      </p:sp>
    </p:spTree>
    <p:extLst>
      <p:ext uri="{BB962C8B-B14F-4D97-AF65-F5344CB8AC3E}">
        <p14:creationId xmlns:p14="http://schemas.microsoft.com/office/powerpoint/2010/main" val="394147940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to insert at the start of the module</a:t>
            </a:r>
          </a:p>
        </p:txBody>
      </p:sp>
      <p:sp>
        <p:nvSpPr>
          <p:cNvPr id="4" name="Slide Number Placeholder 3"/>
          <p:cNvSpPr>
            <a:spLocks noGrp="1"/>
          </p:cNvSpPr>
          <p:nvPr>
            <p:ph type="sldNum" sz="quarter" idx="10"/>
          </p:nvPr>
        </p:nvSpPr>
        <p:spPr/>
        <p:txBody>
          <a:bodyPr/>
          <a:lstStyle/>
          <a:p>
            <a:fld id="{BDB78ABD-A0B5-4536-B35A-838AB62E8223}" type="slidenum">
              <a:rPr lang="en-US" smtClean="0"/>
              <a:t>2</a:t>
            </a:fld>
            <a:endParaRPr lang="en-US"/>
          </a:p>
        </p:txBody>
      </p:sp>
    </p:spTree>
    <p:extLst>
      <p:ext uri="{BB962C8B-B14F-4D97-AF65-F5344CB8AC3E}">
        <p14:creationId xmlns:p14="http://schemas.microsoft.com/office/powerpoint/2010/main" val="355768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latin typeface="+mn-lt"/>
                <a:ea typeface="+mn-ea"/>
                <a:cs typeface="+mn-cs"/>
              </a:rPr>
            </a:br>
            <a:endParaRPr lang="en-US" sz="1200" kern="1200" dirty="0">
              <a:latin typeface="+mn-lt"/>
              <a:ea typeface="+mn-ea"/>
              <a:cs typeface="+mn-cs"/>
            </a:endParaRPr>
          </a:p>
          <a:p>
            <a:endParaRPr lang="en-US" sz="1200" kern="1200" dirty="0">
              <a:solidFill>
                <a:schemeClr val="tx1"/>
              </a:solidFill>
              <a:latin typeface="+mn-lt"/>
              <a:ea typeface="+mn-ea"/>
              <a:cs typeface="+mn-cs"/>
            </a:endParaRPr>
          </a:p>
          <a:p>
            <a:br>
              <a:rPr lang="en-US" sz="1200" kern="1200" dirty="0">
                <a:latin typeface="Arial"/>
                <a:ea typeface="+mn-ea"/>
                <a:cs typeface="Arial"/>
              </a:rPr>
            </a:br>
            <a:r>
              <a:rPr lang="en-US" sz="1200" kern="1200" dirty="0">
                <a:solidFill>
                  <a:schemeClr val="tx1"/>
                </a:solidFill>
                <a:latin typeface="+mn-lt"/>
                <a:ea typeface="+mn-ea"/>
                <a:cs typeface="+mn-cs"/>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10157A88-E8DE-405F-B89F-A195870E7E8F}" type="slidenum">
              <a:rPr lang="en-US" smtClean="0"/>
              <a:t>16</a:t>
            </a:fld>
            <a:endParaRPr lang="en-US" dirty="0"/>
          </a:p>
        </p:txBody>
      </p:sp>
    </p:spTree>
    <p:extLst>
      <p:ext uri="{BB962C8B-B14F-4D97-AF65-F5344CB8AC3E}">
        <p14:creationId xmlns:p14="http://schemas.microsoft.com/office/powerpoint/2010/main" val="1832186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17</a:t>
            </a:fld>
            <a:endParaRPr lang="en-US" dirty="0"/>
          </a:p>
        </p:txBody>
      </p:sp>
    </p:spTree>
    <p:extLst>
      <p:ext uri="{BB962C8B-B14F-4D97-AF65-F5344CB8AC3E}">
        <p14:creationId xmlns:p14="http://schemas.microsoft.com/office/powerpoint/2010/main" val="126527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18</a:t>
            </a:fld>
            <a:endParaRPr lang="en-US" dirty="0"/>
          </a:p>
        </p:txBody>
      </p:sp>
    </p:spTree>
    <p:extLst>
      <p:ext uri="{BB962C8B-B14F-4D97-AF65-F5344CB8AC3E}">
        <p14:creationId xmlns:p14="http://schemas.microsoft.com/office/powerpoint/2010/main" val="158566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fld id="{10157A88-E8DE-405F-B89F-A195870E7E8F}" type="slidenum">
              <a:rPr lang="en-US" smtClean="0"/>
              <a:t>20</a:t>
            </a:fld>
            <a:endParaRPr lang="en-US" dirty="0"/>
          </a:p>
        </p:txBody>
      </p:sp>
    </p:spTree>
    <p:extLst>
      <p:ext uri="{BB962C8B-B14F-4D97-AF65-F5344CB8AC3E}">
        <p14:creationId xmlns:p14="http://schemas.microsoft.com/office/powerpoint/2010/main" val="1860518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22</a:t>
            </a:fld>
            <a:endParaRPr lang="en-US" dirty="0"/>
          </a:p>
        </p:txBody>
      </p:sp>
    </p:spTree>
    <p:extLst>
      <p:ext uri="{BB962C8B-B14F-4D97-AF65-F5344CB8AC3E}">
        <p14:creationId xmlns:p14="http://schemas.microsoft.com/office/powerpoint/2010/main" val="1044539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23</a:t>
            </a:fld>
            <a:endParaRPr lang="en-US" dirty="0"/>
          </a:p>
        </p:txBody>
      </p:sp>
    </p:spTree>
    <p:extLst>
      <p:ext uri="{BB962C8B-B14F-4D97-AF65-F5344CB8AC3E}">
        <p14:creationId xmlns:p14="http://schemas.microsoft.com/office/powerpoint/2010/main" val="202575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36</a:t>
            </a:fld>
            <a:endParaRPr lang="en-US" dirty="0"/>
          </a:p>
        </p:txBody>
      </p:sp>
    </p:spTree>
    <p:extLst>
      <p:ext uri="{BB962C8B-B14F-4D97-AF65-F5344CB8AC3E}">
        <p14:creationId xmlns:p14="http://schemas.microsoft.com/office/powerpoint/2010/main" val="1116993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Arial"/>
            </a:endParaRPr>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48</a:t>
            </a:fld>
            <a:endParaRPr lang="en-US" dirty="0"/>
          </a:p>
        </p:txBody>
      </p:sp>
    </p:spTree>
    <p:extLst>
      <p:ext uri="{BB962C8B-B14F-4D97-AF65-F5344CB8AC3E}">
        <p14:creationId xmlns:p14="http://schemas.microsoft.com/office/powerpoint/2010/main" val="48666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a:pPr>
                <a:defRPr/>
              </a:pPr>
              <a:t>57</a:t>
            </a:fld>
            <a:endParaRPr lang="en-US" dirty="0"/>
          </a:p>
        </p:txBody>
      </p:sp>
    </p:spTree>
    <p:extLst>
      <p:ext uri="{BB962C8B-B14F-4D97-AF65-F5344CB8AC3E}">
        <p14:creationId xmlns:p14="http://schemas.microsoft.com/office/powerpoint/2010/main" val="111315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Arial"/>
            </a:endParaRPr>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58</a:t>
            </a:fld>
            <a:endParaRPr lang="en-US" dirty="0"/>
          </a:p>
        </p:txBody>
      </p:sp>
    </p:spTree>
    <p:extLst>
      <p:ext uri="{BB962C8B-B14F-4D97-AF65-F5344CB8AC3E}">
        <p14:creationId xmlns:p14="http://schemas.microsoft.com/office/powerpoint/2010/main" val="132377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Sample slide to insert at the start of a module</a:t>
            </a:r>
          </a:p>
        </p:txBody>
      </p:sp>
      <p:sp>
        <p:nvSpPr>
          <p:cNvPr id="4" name="Slide Number Placeholder 3"/>
          <p:cNvSpPr>
            <a:spLocks noGrp="1"/>
          </p:cNvSpPr>
          <p:nvPr>
            <p:ph type="sldNum" sz="quarter" idx="10"/>
          </p:nvPr>
        </p:nvSpPr>
        <p:spPr/>
        <p:txBody>
          <a:bodyPr/>
          <a:lstStyle/>
          <a:p>
            <a:fld id="{BDB78ABD-A0B5-4536-B35A-838AB62E8223}" type="slidenum">
              <a:rPr lang="en-US" smtClean="0"/>
              <a:t>3</a:t>
            </a:fld>
            <a:endParaRPr lang="en-US"/>
          </a:p>
        </p:txBody>
      </p:sp>
    </p:spTree>
    <p:extLst>
      <p:ext uri="{BB962C8B-B14F-4D97-AF65-F5344CB8AC3E}">
        <p14:creationId xmlns:p14="http://schemas.microsoft.com/office/powerpoint/2010/main" val="3311064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to insert for evaluations</a:t>
            </a:r>
            <a:r>
              <a:rPr lang="en-US" baseline="0" dirty="0"/>
              <a:t> at the end of a module – for now, this slide will link to a polling function on the internet for a standardized post-test.</a:t>
            </a:r>
            <a:endParaRPr lang="en-US" dirty="0"/>
          </a:p>
        </p:txBody>
      </p:sp>
      <p:sp>
        <p:nvSpPr>
          <p:cNvPr id="4" name="Slide Number Placeholder 3"/>
          <p:cNvSpPr>
            <a:spLocks noGrp="1"/>
          </p:cNvSpPr>
          <p:nvPr>
            <p:ph type="sldNum" sz="quarter" idx="10"/>
          </p:nvPr>
        </p:nvSpPr>
        <p:spPr/>
        <p:txBody>
          <a:bodyPr/>
          <a:lstStyle/>
          <a:p>
            <a:fld id="{BDB78ABD-A0B5-4536-B35A-838AB62E8223}" type="slidenum">
              <a:rPr lang="en-US" smtClean="0"/>
              <a:t>59</a:t>
            </a:fld>
            <a:endParaRPr lang="en-US"/>
          </a:p>
        </p:txBody>
      </p:sp>
    </p:spTree>
    <p:extLst>
      <p:ext uri="{BB962C8B-B14F-4D97-AF65-F5344CB8AC3E}">
        <p14:creationId xmlns:p14="http://schemas.microsoft.com/office/powerpoint/2010/main" val="2846958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cs typeface="Arial"/>
            </a:endParaRPr>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6</a:t>
            </a:fld>
            <a:endParaRPr lang="en-US" dirty="0"/>
          </a:p>
        </p:txBody>
      </p:sp>
    </p:spTree>
    <p:extLst>
      <p:ext uri="{BB962C8B-B14F-4D97-AF65-F5344CB8AC3E}">
        <p14:creationId xmlns:p14="http://schemas.microsoft.com/office/powerpoint/2010/main" val="378546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sz="1200" b="0" i="0" u="none" strike="noStrike" kern="1200" baseline="0" dirty="0">
              <a:latin typeface="Arial" pitchFamily="-105" charset="0"/>
              <a:ea typeface="ＭＳ Ｐゴシック" pitchFamily="-105" charset="-128"/>
              <a:cs typeface="ＭＳ Ｐゴシック" pitchFamily="-105" charset="-128"/>
            </a:endParaRPr>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8</a:t>
            </a:fld>
            <a:endParaRPr lang="en-US" dirty="0"/>
          </a:p>
        </p:txBody>
      </p:sp>
    </p:spTree>
    <p:extLst>
      <p:ext uri="{BB962C8B-B14F-4D97-AF65-F5344CB8AC3E}">
        <p14:creationId xmlns:p14="http://schemas.microsoft.com/office/powerpoint/2010/main" val="942129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10</a:t>
            </a:fld>
            <a:endParaRPr lang="en-US" dirty="0"/>
          </a:p>
        </p:txBody>
      </p:sp>
    </p:spTree>
    <p:extLst>
      <p:ext uri="{BB962C8B-B14F-4D97-AF65-F5344CB8AC3E}">
        <p14:creationId xmlns:p14="http://schemas.microsoft.com/office/powerpoint/2010/main" val="135250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12</a:t>
            </a:fld>
            <a:endParaRPr lang="en-US" dirty="0"/>
          </a:p>
        </p:txBody>
      </p:sp>
    </p:spTree>
    <p:extLst>
      <p:ext uri="{BB962C8B-B14F-4D97-AF65-F5344CB8AC3E}">
        <p14:creationId xmlns:p14="http://schemas.microsoft.com/office/powerpoint/2010/main" val="95445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57A88-E8DE-405F-B89F-A195870E7E8F}" type="slidenum">
              <a:rPr lang="en-US" smtClean="0"/>
              <a:t>13</a:t>
            </a:fld>
            <a:endParaRPr lang="en-US" dirty="0"/>
          </a:p>
        </p:txBody>
      </p:sp>
    </p:spTree>
    <p:extLst>
      <p:ext uri="{BB962C8B-B14F-4D97-AF65-F5344CB8AC3E}">
        <p14:creationId xmlns:p14="http://schemas.microsoft.com/office/powerpoint/2010/main" val="106369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14</a:t>
            </a:fld>
            <a:endParaRPr lang="en-US" dirty="0"/>
          </a:p>
        </p:txBody>
      </p:sp>
    </p:spTree>
    <p:extLst>
      <p:ext uri="{BB962C8B-B14F-4D97-AF65-F5344CB8AC3E}">
        <p14:creationId xmlns:p14="http://schemas.microsoft.com/office/powerpoint/2010/main" val="541198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B1E45D9-D277-6546-AC9C-3A5BB39C2935}" type="slidenum">
              <a:rPr lang="en-US" smtClean="0"/>
              <a:pPr>
                <a:defRPr/>
              </a:pPr>
              <a:t>15</a:t>
            </a:fld>
            <a:endParaRPr lang="en-US" dirty="0"/>
          </a:p>
        </p:txBody>
      </p:sp>
    </p:spTree>
    <p:extLst>
      <p:ext uri="{BB962C8B-B14F-4D97-AF65-F5344CB8AC3E}">
        <p14:creationId xmlns:p14="http://schemas.microsoft.com/office/powerpoint/2010/main" val="142112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2700" y="1681163"/>
            <a:ext cx="9144000" cy="1766887"/>
            <a:chOff x="-8" y="1059"/>
            <a:chExt cx="5760" cy="1113"/>
          </a:xfrm>
        </p:grpSpPr>
        <p:sp>
          <p:nvSpPr>
            <p:cNvPr id="5" name="Rectangle 3"/>
            <p:cNvSpPr>
              <a:spLocks noChangeArrowheads="1"/>
            </p:cNvSpPr>
            <p:nvPr/>
          </p:nvSpPr>
          <p:spPr bwMode="auto">
            <a:xfrm>
              <a:off x="0" y="2016"/>
              <a:ext cx="5752" cy="72"/>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prstTxWarp prst="textNoShape">
                <a:avLst/>
              </a:prstTxWarp>
            </a:bodyPr>
            <a:lstStyle/>
            <a:p>
              <a:pPr>
                <a:defRPr/>
              </a:pPr>
              <a:endParaRPr lang="en-US" dirty="0">
                <a:latin typeface="Times New Roman" pitchFamily="-105" charset="0"/>
              </a:endParaRPr>
            </a:p>
          </p:txBody>
        </p:sp>
        <p:sp>
          <p:nvSpPr>
            <p:cNvPr id="6" name="Rectangle 4"/>
            <p:cNvSpPr>
              <a:spLocks noChangeArrowheads="1"/>
            </p:cNvSpPr>
            <p:nvPr/>
          </p:nvSpPr>
          <p:spPr bwMode="auto">
            <a:xfrm>
              <a:off x="0" y="2148"/>
              <a:ext cx="5752"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prstTxWarp prst="textNoShape">
                <a:avLst/>
              </a:prstTxWarp>
            </a:bodyPr>
            <a:lstStyle/>
            <a:p>
              <a:pPr>
                <a:defRPr/>
              </a:pPr>
              <a:endParaRPr lang="en-US" dirty="0">
                <a:latin typeface="Times New Roman" pitchFamily="-105" charset="0"/>
              </a:endParaRPr>
            </a:p>
          </p:txBody>
        </p:sp>
        <p:grpSp>
          <p:nvGrpSpPr>
            <p:cNvPr id="7" name="Group 5"/>
            <p:cNvGrpSpPr>
              <a:grpSpLocks/>
            </p:cNvGrpSpPr>
            <p:nvPr/>
          </p:nvGrpSpPr>
          <p:grpSpPr bwMode="auto">
            <a:xfrm>
              <a:off x="-8" y="1059"/>
              <a:ext cx="833" cy="990"/>
              <a:chOff x="-8" y="1059"/>
              <a:chExt cx="833" cy="990"/>
            </a:xfrm>
          </p:grpSpPr>
          <p:sp>
            <p:nvSpPr>
              <p:cNvPr id="8" name="Freeform 6"/>
              <p:cNvSpPr>
                <a:spLocks/>
              </p:cNvSpPr>
              <p:nvPr/>
            </p:nvSpPr>
            <p:spPr bwMode="auto">
              <a:xfrm>
                <a:off x="-8" y="1059"/>
                <a:ext cx="833" cy="990"/>
              </a:xfrm>
              <a:custGeom>
                <a:avLst/>
                <a:gdLst/>
                <a:ahLst/>
                <a:cxnLst>
                  <a:cxn ang="0">
                    <a:pos x="284" y="448"/>
                  </a:cxn>
                  <a:cxn ang="0">
                    <a:pos x="115" y="0"/>
                  </a:cxn>
                  <a:cxn ang="0">
                    <a:pos x="353" y="398"/>
                  </a:cxn>
                  <a:cxn ang="0">
                    <a:pos x="591" y="0"/>
                  </a:cxn>
                  <a:cxn ang="0">
                    <a:pos x="419" y="448"/>
                  </a:cxn>
                  <a:cxn ang="0">
                    <a:pos x="832" y="495"/>
                  </a:cxn>
                  <a:cxn ang="0">
                    <a:pos x="417" y="540"/>
                  </a:cxn>
                  <a:cxn ang="0">
                    <a:pos x="591" y="989"/>
                  </a:cxn>
                  <a:cxn ang="0">
                    <a:pos x="353" y="590"/>
                  </a:cxn>
                  <a:cxn ang="0">
                    <a:pos x="115" y="989"/>
                  </a:cxn>
                  <a:cxn ang="0">
                    <a:pos x="282" y="543"/>
                  </a:cxn>
                  <a:cxn ang="0">
                    <a:pos x="0" y="509"/>
                  </a:cxn>
                  <a:cxn ang="0">
                    <a:pos x="0" y="479"/>
                  </a:cxn>
                  <a:cxn ang="0">
                    <a:pos x="284" y="448"/>
                  </a:cxn>
                </a:cxnLst>
                <a:rect l="0" t="0" r="r" b="b"/>
                <a:pathLst>
                  <a:path w="833" h="990">
                    <a:moveTo>
                      <a:pt x="284" y="448"/>
                    </a:moveTo>
                    <a:lnTo>
                      <a:pt x="115" y="0"/>
                    </a:lnTo>
                    <a:lnTo>
                      <a:pt x="353" y="398"/>
                    </a:lnTo>
                    <a:lnTo>
                      <a:pt x="591" y="0"/>
                    </a:lnTo>
                    <a:lnTo>
                      <a:pt x="419" y="448"/>
                    </a:lnTo>
                    <a:lnTo>
                      <a:pt x="832" y="495"/>
                    </a:lnTo>
                    <a:lnTo>
                      <a:pt x="417" y="540"/>
                    </a:lnTo>
                    <a:lnTo>
                      <a:pt x="591" y="989"/>
                    </a:lnTo>
                    <a:lnTo>
                      <a:pt x="353" y="590"/>
                    </a:lnTo>
                    <a:lnTo>
                      <a:pt x="115" y="989"/>
                    </a:lnTo>
                    <a:lnTo>
                      <a:pt x="282" y="543"/>
                    </a:lnTo>
                    <a:lnTo>
                      <a:pt x="0" y="509"/>
                    </a:lnTo>
                    <a:lnTo>
                      <a:pt x="0" y="479"/>
                    </a:lnTo>
                    <a:lnTo>
                      <a:pt x="284" y="448"/>
                    </a:lnTo>
                  </a:path>
                </a:pathLst>
              </a:custGeom>
              <a:gradFill rotWithShape="0">
                <a:gsLst>
                  <a:gs pos="0">
                    <a:srgbClr val="FFFFFF"/>
                  </a:gs>
                  <a:gs pos="100000">
                    <a:schemeClr val="bg1"/>
                  </a:gs>
                </a:gsLst>
                <a:path path="rect">
                  <a:fillToRect l="50000" t="50000" r="50000" b="50000"/>
                </a:path>
              </a:gradFill>
              <a:ln w="9525" cap="rnd">
                <a:noFill/>
                <a:round/>
                <a:headEnd/>
                <a:tailEnd/>
              </a:ln>
              <a:effectLst/>
            </p:spPr>
            <p:txBody>
              <a:bodyPr>
                <a:prstTxWarp prst="textNoShape">
                  <a:avLst/>
                </a:prstTxWarp>
              </a:bodyPr>
              <a:lstStyle/>
              <a:p>
                <a:pPr>
                  <a:defRPr/>
                </a:pPr>
                <a:endParaRPr lang="en-US" dirty="0">
                  <a:latin typeface="Times New Roman" pitchFamily="-105" charset="0"/>
                </a:endParaRPr>
              </a:p>
            </p:txBody>
          </p:sp>
          <p:sp>
            <p:nvSpPr>
              <p:cNvPr id="9" name="Freeform 7"/>
              <p:cNvSpPr>
                <a:spLocks/>
              </p:cNvSpPr>
              <p:nvPr/>
            </p:nvSpPr>
            <p:spPr bwMode="auto">
              <a:xfrm>
                <a:off x="-4" y="1194"/>
                <a:ext cx="698" cy="720"/>
              </a:xfrm>
              <a:custGeom>
                <a:avLst/>
                <a:gdLst/>
                <a:ahLst/>
                <a:cxnLst>
                  <a:cxn ang="0">
                    <a:pos x="279" y="315"/>
                  </a:cxn>
                  <a:cxn ang="0">
                    <a:pos x="173" y="0"/>
                  </a:cxn>
                  <a:cxn ang="0">
                    <a:pos x="349" y="263"/>
                  </a:cxn>
                  <a:cxn ang="0">
                    <a:pos x="519" y="0"/>
                  </a:cxn>
                  <a:cxn ang="0">
                    <a:pos x="415" y="315"/>
                  </a:cxn>
                  <a:cxn ang="0">
                    <a:pos x="697" y="360"/>
                  </a:cxn>
                  <a:cxn ang="0">
                    <a:pos x="413" y="403"/>
                  </a:cxn>
                  <a:cxn ang="0">
                    <a:pos x="519" y="719"/>
                  </a:cxn>
                  <a:cxn ang="0">
                    <a:pos x="349" y="455"/>
                  </a:cxn>
                  <a:cxn ang="0">
                    <a:pos x="173" y="719"/>
                  </a:cxn>
                  <a:cxn ang="0">
                    <a:pos x="278" y="407"/>
                  </a:cxn>
                  <a:cxn ang="0">
                    <a:pos x="0" y="360"/>
                  </a:cxn>
                  <a:cxn ang="0">
                    <a:pos x="279" y="315"/>
                  </a:cxn>
                </a:cxnLst>
                <a:rect l="0" t="0" r="r" b="b"/>
                <a:pathLst>
                  <a:path w="698" h="720">
                    <a:moveTo>
                      <a:pt x="279" y="315"/>
                    </a:moveTo>
                    <a:lnTo>
                      <a:pt x="173" y="0"/>
                    </a:lnTo>
                    <a:lnTo>
                      <a:pt x="349" y="263"/>
                    </a:lnTo>
                    <a:lnTo>
                      <a:pt x="519" y="0"/>
                    </a:lnTo>
                    <a:lnTo>
                      <a:pt x="415" y="315"/>
                    </a:lnTo>
                    <a:lnTo>
                      <a:pt x="697" y="360"/>
                    </a:lnTo>
                    <a:lnTo>
                      <a:pt x="413" y="403"/>
                    </a:lnTo>
                    <a:lnTo>
                      <a:pt x="519" y="719"/>
                    </a:lnTo>
                    <a:lnTo>
                      <a:pt x="349" y="455"/>
                    </a:lnTo>
                    <a:lnTo>
                      <a:pt x="173" y="719"/>
                    </a:lnTo>
                    <a:lnTo>
                      <a:pt x="278" y="407"/>
                    </a:lnTo>
                    <a:lnTo>
                      <a:pt x="0" y="360"/>
                    </a:lnTo>
                    <a:lnTo>
                      <a:pt x="279" y="315"/>
                    </a:lnTo>
                  </a:path>
                </a:pathLst>
              </a:custGeom>
              <a:gradFill rotWithShape="0">
                <a:gsLst>
                  <a:gs pos="0">
                    <a:srgbClr val="FFFFFF"/>
                  </a:gs>
                  <a:gs pos="100000">
                    <a:schemeClr val="folHlink"/>
                  </a:gs>
                </a:gsLst>
                <a:path path="rect">
                  <a:fillToRect l="50000" t="50000" r="50000" b="50000"/>
                </a:path>
              </a:gradFill>
              <a:ln w="9525" cap="rnd">
                <a:noFill/>
                <a:round/>
                <a:headEnd/>
                <a:tailEnd/>
              </a:ln>
              <a:effectLst/>
            </p:spPr>
            <p:txBody>
              <a:bodyPr>
                <a:prstTxWarp prst="textNoShape">
                  <a:avLst/>
                </a:prstTxWarp>
              </a:bodyPr>
              <a:lstStyle/>
              <a:p>
                <a:pPr>
                  <a:defRPr/>
                </a:pPr>
                <a:endParaRPr lang="en-US" dirty="0">
                  <a:latin typeface="Times New Roman" pitchFamily="-105" charset="0"/>
                </a:endParaRPr>
              </a:p>
            </p:txBody>
          </p:sp>
          <p:sp>
            <p:nvSpPr>
              <p:cNvPr id="10" name="Freeform 8"/>
              <p:cNvSpPr>
                <a:spLocks/>
              </p:cNvSpPr>
              <p:nvPr/>
            </p:nvSpPr>
            <p:spPr bwMode="auto">
              <a:xfrm>
                <a:off x="99" y="1212"/>
                <a:ext cx="493" cy="685"/>
              </a:xfrm>
              <a:custGeom>
                <a:avLst/>
                <a:gdLst/>
                <a:ahLst/>
                <a:cxnLst>
                  <a:cxn ang="0">
                    <a:pos x="0" y="173"/>
                  </a:cxn>
                  <a:cxn ang="0">
                    <a:pos x="223" y="295"/>
                  </a:cxn>
                  <a:cxn ang="0">
                    <a:pos x="246" y="0"/>
                  </a:cxn>
                  <a:cxn ang="0">
                    <a:pos x="268" y="295"/>
                  </a:cxn>
                  <a:cxn ang="0">
                    <a:pos x="490" y="169"/>
                  </a:cxn>
                  <a:cxn ang="0">
                    <a:pos x="290" y="343"/>
                  </a:cxn>
                  <a:cxn ang="0">
                    <a:pos x="492" y="514"/>
                  </a:cxn>
                  <a:cxn ang="0">
                    <a:pos x="268" y="390"/>
                  </a:cxn>
                  <a:cxn ang="0">
                    <a:pos x="246" y="684"/>
                  </a:cxn>
                  <a:cxn ang="0">
                    <a:pos x="223" y="390"/>
                  </a:cxn>
                  <a:cxn ang="0">
                    <a:pos x="0" y="514"/>
                  </a:cxn>
                  <a:cxn ang="0">
                    <a:pos x="201" y="343"/>
                  </a:cxn>
                  <a:cxn ang="0">
                    <a:pos x="0" y="173"/>
                  </a:cxn>
                </a:cxnLst>
                <a:rect l="0" t="0" r="r" b="b"/>
                <a:pathLst>
                  <a:path w="493" h="685">
                    <a:moveTo>
                      <a:pt x="0" y="173"/>
                    </a:moveTo>
                    <a:lnTo>
                      <a:pt x="223" y="295"/>
                    </a:lnTo>
                    <a:lnTo>
                      <a:pt x="246" y="0"/>
                    </a:lnTo>
                    <a:lnTo>
                      <a:pt x="268" y="295"/>
                    </a:lnTo>
                    <a:lnTo>
                      <a:pt x="490" y="169"/>
                    </a:lnTo>
                    <a:lnTo>
                      <a:pt x="290" y="343"/>
                    </a:lnTo>
                    <a:lnTo>
                      <a:pt x="492" y="514"/>
                    </a:lnTo>
                    <a:lnTo>
                      <a:pt x="268" y="390"/>
                    </a:lnTo>
                    <a:lnTo>
                      <a:pt x="246" y="684"/>
                    </a:lnTo>
                    <a:lnTo>
                      <a:pt x="223" y="390"/>
                    </a:lnTo>
                    <a:lnTo>
                      <a:pt x="0" y="514"/>
                    </a:lnTo>
                    <a:lnTo>
                      <a:pt x="201" y="343"/>
                    </a:lnTo>
                    <a:lnTo>
                      <a:pt x="0" y="173"/>
                    </a:lnTo>
                  </a:path>
                </a:pathLst>
              </a:custGeom>
              <a:gradFill rotWithShape="0">
                <a:gsLst>
                  <a:gs pos="0">
                    <a:srgbClr val="FFFFFF"/>
                  </a:gs>
                  <a:gs pos="100000">
                    <a:schemeClr val="bg1"/>
                  </a:gs>
                </a:gsLst>
                <a:path path="rect">
                  <a:fillToRect l="50000" t="50000" r="50000" b="50000"/>
                </a:path>
              </a:gradFill>
              <a:ln w="9525" cap="rnd">
                <a:noFill/>
                <a:round/>
                <a:headEnd/>
                <a:tailEnd/>
              </a:ln>
              <a:effectLst/>
            </p:spPr>
            <p:txBody>
              <a:bodyPr>
                <a:prstTxWarp prst="textNoShape">
                  <a:avLst/>
                </a:prstTxWarp>
              </a:bodyPr>
              <a:lstStyle/>
              <a:p>
                <a:pPr>
                  <a:defRPr/>
                </a:pPr>
                <a:endParaRPr lang="en-US" dirty="0">
                  <a:latin typeface="Times New Roman" pitchFamily="-105" charset="0"/>
                </a:endParaRPr>
              </a:p>
            </p:txBody>
          </p:sp>
          <p:sp>
            <p:nvSpPr>
              <p:cNvPr id="11" name="Freeform 9"/>
              <p:cNvSpPr>
                <a:spLocks/>
              </p:cNvSpPr>
              <p:nvPr/>
            </p:nvSpPr>
            <p:spPr bwMode="auto">
              <a:xfrm>
                <a:off x="283" y="1467"/>
                <a:ext cx="124" cy="173"/>
              </a:xfrm>
              <a:custGeom>
                <a:avLst/>
                <a:gdLst/>
                <a:ahLst/>
                <a:cxnLst>
                  <a:cxn ang="0">
                    <a:pos x="0" y="42"/>
                  </a:cxn>
                  <a:cxn ang="0">
                    <a:pos x="51" y="63"/>
                  </a:cxn>
                  <a:cxn ang="0">
                    <a:pos x="61" y="0"/>
                  </a:cxn>
                  <a:cxn ang="0">
                    <a:pos x="71" y="63"/>
                  </a:cxn>
                  <a:cxn ang="0">
                    <a:pos x="123" y="42"/>
                  </a:cxn>
                  <a:cxn ang="0">
                    <a:pos x="83" y="86"/>
                  </a:cxn>
                  <a:cxn ang="0">
                    <a:pos x="123" y="128"/>
                  </a:cxn>
                  <a:cxn ang="0">
                    <a:pos x="71" y="108"/>
                  </a:cxn>
                  <a:cxn ang="0">
                    <a:pos x="61" y="172"/>
                  </a:cxn>
                  <a:cxn ang="0">
                    <a:pos x="51" y="108"/>
                  </a:cxn>
                  <a:cxn ang="0">
                    <a:pos x="0" y="128"/>
                  </a:cxn>
                  <a:cxn ang="0">
                    <a:pos x="39" y="86"/>
                  </a:cxn>
                  <a:cxn ang="0">
                    <a:pos x="0" y="42"/>
                  </a:cxn>
                </a:cxnLst>
                <a:rect l="0" t="0" r="r" b="b"/>
                <a:pathLst>
                  <a:path w="124" h="173">
                    <a:moveTo>
                      <a:pt x="0" y="42"/>
                    </a:moveTo>
                    <a:lnTo>
                      <a:pt x="51" y="63"/>
                    </a:lnTo>
                    <a:lnTo>
                      <a:pt x="61" y="0"/>
                    </a:lnTo>
                    <a:lnTo>
                      <a:pt x="71" y="63"/>
                    </a:lnTo>
                    <a:lnTo>
                      <a:pt x="123" y="42"/>
                    </a:lnTo>
                    <a:lnTo>
                      <a:pt x="83" y="86"/>
                    </a:lnTo>
                    <a:lnTo>
                      <a:pt x="123" y="128"/>
                    </a:lnTo>
                    <a:lnTo>
                      <a:pt x="71" y="108"/>
                    </a:lnTo>
                    <a:lnTo>
                      <a:pt x="61" y="172"/>
                    </a:lnTo>
                    <a:lnTo>
                      <a:pt x="51" y="108"/>
                    </a:lnTo>
                    <a:lnTo>
                      <a:pt x="0" y="128"/>
                    </a:lnTo>
                    <a:lnTo>
                      <a:pt x="39" y="86"/>
                    </a:lnTo>
                    <a:lnTo>
                      <a:pt x="0" y="42"/>
                    </a:lnTo>
                  </a:path>
                </a:pathLst>
              </a:custGeom>
              <a:solidFill>
                <a:srgbClr val="F9F9F9"/>
              </a:solidFill>
              <a:ln w="9525" cap="rnd">
                <a:noFill/>
                <a:round/>
                <a:headEnd/>
                <a:tailEnd/>
              </a:ln>
              <a:effectLst/>
            </p:spPr>
            <p:txBody>
              <a:bodyPr>
                <a:prstTxWarp prst="textNoShape">
                  <a:avLst/>
                </a:prstTxWarp>
              </a:bodyPr>
              <a:lstStyle/>
              <a:p>
                <a:pPr>
                  <a:defRPr/>
                </a:pPr>
                <a:endParaRPr lang="en-US" dirty="0">
                  <a:latin typeface="Times New Roman" pitchFamily="-105" charset="0"/>
                </a:endParaRPr>
              </a:p>
            </p:txBody>
          </p:sp>
        </p:grpSp>
      </p:grpSp>
      <p:sp>
        <p:nvSpPr>
          <p:cNvPr id="3082" name="Rectangle 10"/>
          <p:cNvSpPr>
            <a:spLocks noGrp="1" noChangeArrowheads="1"/>
          </p:cNvSpPr>
          <p:nvPr>
            <p:ph type="ctrTitle" sz="quarter"/>
          </p:nvPr>
        </p:nvSpPr>
        <p:spPr>
          <a:xfrm>
            <a:off x="1219200" y="1905000"/>
            <a:ext cx="7772400" cy="1143000"/>
          </a:xfrm>
        </p:spPr>
        <p:txBody>
          <a:bodyPr/>
          <a:lstStyle>
            <a:lvl1pPr algn="ctr">
              <a:defRPr>
                <a:solidFill>
                  <a:srgbClr val="00CCCC"/>
                </a:solidFill>
              </a:defRPr>
            </a:lvl1pPr>
          </a:lstStyle>
          <a:p>
            <a:r>
              <a:rPr lang="en-US"/>
              <a:t>Click to edit Master title style</a:t>
            </a:r>
          </a:p>
        </p:txBody>
      </p:sp>
      <p:sp>
        <p:nvSpPr>
          <p:cNvPr id="3083" name="Rectangle 11"/>
          <p:cNvSpPr>
            <a:spLocks noGrp="1" noChangeArrowheads="1"/>
          </p:cNvSpPr>
          <p:nvPr>
            <p:ph type="subTitle" sz="quarter" idx="1"/>
          </p:nvPr>
        </p:nvSpPr>
        <p:spPr>
          <a:xfrm>
            <a:off x="1839913" y="3886200"/>
            <a:ext cx="6400800" cy="1752600"/>
          </a:xfrm>
        </p:spPr>
        <p:txBody>
          <a:bodyPr/>
          <a:lstStyle>
            <a:lvl1pPr marL="0" indent="0" algn="ctr">
              <a:buFont typeface="Monotype Sorts" pitchFamily="-105" charset="2"/>
              <a:buNone/>
              <a:defRPr>
                <a:solidFill>
                  <a:srgbClr val="DDDDDD"/>
                </a:solidFill>
              </a:defRPr>
            </a:lvl1pPr>
          </a:lstStyle>
          <a:p>
            <a:r>
              <a:rPr lang="en-US"/>
              <a:t>Click to edit Master subtitle style</a:t>
            </a:r>
          </a:p>
        </p:txBody>
      </p:sp>
      <p:sp>
        <p:nvSpPr>
          <p:cNvPr id="12" name="Rectangle 12"/>
          <p:cNvSpPr>
            <a:spLocks noGrp="1" noChangeArrowheads="1"/>
          </p:cNvSpPr>
          <p:nvPr>
            <p:ph type="dt" sz="quarter" idx="10"/>
          </p:nvPr>
        </p:nvSpPr>
        <p:spPr bwMode="auto">
          <a:xfrm>
            <a:off x="1212850" y="6232525"/>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defRPr sz="1400">
                <a:solidFill>
                  <a:srgbClr val="DDDDDD"/>
                </a:solidFill>
                <a:effectLst/>
                <a:latin typeface="Times New Roman" pitchFamily="-105" charset="0"/>
              </a:defRPr>
            </a:lvl1pPr>
          </a:lstStyle>
          <a:p>
            <a:pPr>
              <a:defRPr/>
            </a:pPr>
            <a:endParaRPr lang="en-US" dirty="0"/>
          </a:p>
        </p:txBody>
      </p:sp>
      <p:sp>
        <p:nvSpPr>
          <p:cNvPr id="13" name="Rectangle 13"/>
          <p:cNvSpPr>
            <a:spLocks noGrp="1" noChangeArrowheads="1"/>
          </p:cNvSpPr>
          <p:nvPr>
            <p:ph type="ftr" sz="quarter" idx="11"/>
          </p:nvPr>
        </p:nvSpPr>
        <p:spPr>
          <a:xfrm>
            <a:off x="3651250" y="6232525"/>
            <a:ext cx="2895600" cy="457200"/>
          </a:xfrm>
        </p:spPr>
        <p:txBody>
          <a:bodyPr/>
          <a:lstStyle>
            <a:lvl1pPr algn="ctr">
              <a:defRPr>
                <a:solidFill>
                  <a:srgbClr val="DDDDDD"/>
                </a:solidFill>
                <a:effectLst/>
                <a:latin typeface="Times New Roman" pitchFamily="-105" charset="0"/>
              </a:defRPr>
            </a:lvl1pPr>
          </a:lstStyle>
          <a:p>
            <a:pPr>
              <a:defRPr/>
            </a:pPr>
            <a:r>
              <a:rPr lang="en-US" dirty="0"/>
              <a:t>CDC. MMWR 2006;55:RR-5</a:t>
            </a:r>
          </a:p>
        </p:txBody>
      </p:sp>
      <p:sp>
        <p:nvSpPr>
          <p:cNvPr id="14" name="Rectangle 14"/>
          <p:cNvSpPr>
            <a:spLocks noGrp="1" noChangeArrowheads="1"/>
          </p:cNvSpPr>
          <p:nvPr>
            <p:ph type="sldNum" sz="quarter" idx="12"/>
          </p:nvPr>
        </p:nvSpPr>
        <p:spPr bwMode="auto">
          <a:xfrm>
            <a:off x="7080250" y="6232525"/>
            <a:ext cx="19050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a:defRPr sz="1400">
                <a:solidFill>
                  <a:srgbClr val="000000"/>
                </a:solidFill>
                <a:effectLst/>
                <a:latin typeface="Times New Roman" pitchFamily="-105" charset="0"/>
              </a:defRPr>
            </a:lvl1pPr>
          </a:lstStyle>
          <a:p>
            <a:pPr>
              <a:defRPr/>
            </a:pPr>
            <a:fld id="{BAB6A856-C036-4F47-AD84-AA8528C39BFA}" type="slidenum">
              <a:rPr lang="en-US" smtClean="0"/>
              <a:pPr>
                <a:defRPr/>
              </a:pPr>
              <a:t>‹#›</a:t>
            </a:fld>
            <a:endParaRPr lang="en-US" dirty="0"/>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52600"/>
            <a:ext cx="7772400" cy="4343400"/>
          </a:xfrm>
        </p:spPr>
        <p:txBody>
          <a:bodyPr/>
          <a:lstStyle/>
          <a:p>
            <a:pPr lvl="0"/>
            <a:r>
              <a:rPr lang="en-US" noProof="0" dirty="0"/>
              <a:t>Click icon to add chart</a:t>
            </a:r>
          </a:p>
        </p:txBody>
      </p:sp>
      <p:sp>
        <p:nvSpPr>
          <p:cNvPr id="4" name="Footer Placeholder 3"/>
          <p:cNvSpPr>
            <a:spLocks noGrp="1"/>
          </p:cNvSpPr>
          <p:nvPr>
            <p:ph type="ftr" sz="quarter" idx="10"/>
          </p:nvPr>
        </p:nvSpPr>
        <p:spPr>
          <a:xfrm>
            <a:off x="685800" y="6096000"/>
            <a:ext cx="7772400" cy="457200"/>
          </a:xfrm>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752600"/>
            <a:ext cx="7772400" cy="4343400"/>
          </a:xfrm>
        </p:spPr>
        <p:txBody>
          <a:bodyPr/>
          <a:lstStyle/>
          <a:p>
            <a:pPr lvl="0"/>
            <a:r>
              <a:rPr lang="en-US" noProof="0" dirty="0"/>
              <a:t>Click icon to add table</a:t>
            </a:r>
          </a:p>
        </p:txBody>
      </p:sp>
      <p:sp>
        <p:nvSpPr>
          <p:cNvPr id="4" name="Footer Placeholder 3"/>
          <p:cNvSpPr>
            <a:spLocks noGrp="1"/>
          </p:cNvSpPr>
          <p:nvPr>
            <p:ph type="ftr" sz="quarter" idx="10"/>
          </p:nvPr>
        </p:nvSpPr>
        <p:spPr>
          <a:xfrm>
            <a:off x="685800" y="6096000"/>
            <a:ext cx="7772400" cy="457200"/>
          </a:xfrm>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685800" y="6096000"/>
            <a:ext cx="7772400" cy="457200"/>
          </a:xfrm>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752600"/>
            <a:ext cx="3810000" cy="4343400"/>
          </a:xfrm>
        </p:spPr>
        <p:txBody>
          <a:bodyPr/>
          <a:lstStyle/>
          <a:p>
            <a:pPr lvl="0"/>
            <a:r>
              <a:rPr lang="en-US" noProof="0" dirty="0"/>
              <a:t>Click icon to add clip art</a:t>
            </a:r>
          </a:p>
        </p:txBody>
      </p:sp>
      <p:sp>
        <p:nvSpPr>
          <p:cNvPr id="4" name="Text Placeholder 3"/>
          <p:cNvSpPr>
            <a:spLocks noGrp="1"/>
          </p:cNvSpPr>
          <p:nvPr>
            <p:ph type="body"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685800" y="6096000"/>
            <a:ext cx="7772400" cy="457200"/>
          </a:xfrm>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dirty="0"/>
              <a:t>Click icon to add clip art</a:t>
            </a:r>
          </a:p>
        </p:txBody>
      </p:sp>
      <p:sp>
        <p:nvSpPr>
          <p:cNvPr id="5" name="Footer Placeholder 4"/>
          <p:cNvSpPr>
            <a:spLocks noGrp="1"/>
          </p:cNvSpPr>
          <p:nvPr>
            <p:ph type="ftr" sz="quarter" idx="10"/>
          </p:nvPr>
        </p:nvSpPr>
        <p:spPr>
          <a:xfrm>
            <a:off x="685800" y="6096000"/>
            <a:ext cx="7772400" cy="457200"/>
          </a:xfrm>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5240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886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81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685800" y="6096000"/>
            <a:ext cx="7772400" cy="457200"/>
          </a:xfrm>
        </p:spPr>
        <p:txBody>
          <a:bodyPr/>
          <a:lstStyle>
            <a:lvl1pPr>
              <a:defRPr/>
            </a:lvl1pPr>
          </a:lstStyle>
          <a:p>
            <a:pPr>
              <a:defRPr/>
            </a:pPr>
            <a:r>
              <a:rPr lang="en-US" dirty="0"/>
              <a:t>CDC. MMWR 2006;55:RR-5</a:t>
            </a:r>
          </a:p>
        </p:txBody>
      </p:sp>
    </p:spTree>
    <p:extLst>
      <p:ext uri="{BB962C8B-B14F-4D97-AF65-F5344CB8AC3E}">
        <p14:creationId xmlns:p14="http://schemas.microsoft.com/office/powerpoint/2010/main" val="300832257"/>
      </p:ext>
    </p:extLst>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
        <p:nvSpPr>
          <p:cNvPr id="5" name="Slide Number Placeholder 1"/>
          <p:cNvSpPr>
            <a:spLocks noGrp="1"/>
          </p:cNvSpPr>
          <p:nvPr>
            <p:ph type="sldNum" sz="quarter" idx="4"/>
          </p:nvPr>
        </p:nvSpPr>
        <p:spPr>
          <a:xfrm>
            <a:off x="6625772" y="6344255"/>
            <a:ext cx="2133600" cy="365125"/>
          </a:xfrm>
          <a:prstGeom prst="rect">
            <a:avLst/>
          </a:prstGeom>
        </p:spPr>
        <p:txBody>
          <a:bodyPr vert="horz" lIns="91440" tIns="45720" rIns="91440" bIns="45720" rtlCol="0" anchor="ctr"/>
          <a:lstStyle>
            <a:lvl1pPr algn="r">
              <a:defRPr sz="1200" baseline="0">
                <a:solidFill>
                  <a:schemeClr val="bg2"/>
                </a:solidFill>
                <a:effectLst/>
                <a:latin typeface="Arial"/>
              </a:defRPr>
            </a:lvl1pPr>
          </a:lstStyle>
          <a:p>
            <a:fld id="{9A7E3803-C8DB-474E-8499-3A7DF90A4DD0}" type="slidenum">
              <a:rPr lang="en-US" smtClean="0"/>
              <a:pPr/>
              <a:t>‹#›</a:t>
            </a:fld>
            <a:endParaRPr lang="en-US" dirty="0"/>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52600"/>
            <a:ext cx="3810000" cy="4343400"/>
          </a:xfrm>
        </p:spPr>
        <p:txBody>
          <a:bodyPr/>
          <a:lstStyle>
            <a:lvl1pP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ftr" sz="quarter" idx="10"/>
          </p:nvPr>
        </p:nvSpPr>
        <p:spPr>
          <a:ln/>
        </p:spPr>
        <p:txBody>
          <a:bodyPr/>
          <a:lstStyle>
            <a:lvl1pPr>
              <a:defRPr/>
            </a:lvl1pPr>
          </a:lstStyle>
          <a:p>
            <a:pPr>
              <a:defRPr/>
            </a:pPr>
            <a:r>
              <a:rPr lang="en-US" dirty="0"/>
              <a:t>CDC. MMWR 2006;55:RR-5</a:t>
            </a:r>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685800" y="381000"/>
            <a:ext cx="7772400" cy="9144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endParaRPr lang="en-US" dirty="0"/>
          </a:p>
        </p:txBody>
      </p:sp>
      <p:sp>
        <p:nvSpPr>
          <p:cNvPr id="1027" name="Rectangle 11"/>
          <p:cNvSpPr>
            <a:spLocks noGrp="1" noChangeArrowheads="1"/>
          </p:cNvSpPr>
          <p:nvPr>
            <p:ph type="body" idx="1"/>
          </p:nvPr>
        </p:nvSpPr>
        <p:spPr bwMode="auto">
          <a:xfrm>
            <a:off x="685800" y="1524000"/>
            <a:ext cx="7772400" cy="4572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61" name="Rectangle 13"/>
          <p:cNvSpPr>
            <a:spLocks noGrp="1" noChangeArrowheads="1"/>
          </p:cNvSpPr>
          <p:nvPr>
            <p:ph type="ftr" sz="quarter" idx="3"/>
          </p:nvPr>
        </p:nvSpPr>
        <p:spPr bwMode="auto">
          <a:xfrm>
            <a:off x="685800" y="6096000"/>
            <a:ext cx="6172200" cy="609600"/>
          </a:xfrm>
          <a:prstGeom prst="rect">
            <a:avLst/>
          </a:prstGeom>
          <a:noFill/>
          <a:ln w="9525">
            <a:noFill/>
            <a:miter lim="800000"/>
            <a:headEnd/>
            <a:tailEnd/>
          </a:ln>
          <a:effectLst/>
        </p:spPr>
        <p:txBody>
          <a:bodyPr vert="horz" wrap="none" lIns="92075" tIns="46038" rIns="92075" bIns="46038" numCol="1" anchor="t" anchorCtr="0" compatLnSpc="1">
            <a:prstTxWarp prst="textNoShape">
              <a:avLst/>
            </a:prstTxWarp>
          </a:bodyPr>
          <a:lstStyle>
            <a:lvl1pPr>
              <a:defRPr sz="1200" b="1" i="1">
                <a:solidFill>
                  <a:srgbClr val="000000"/>
                </a:solidFill>
                <a:effectLst/>
                <a:latin typeface="Arial"/>
                <a:cs typeface="Arial"/>
              </a:defRPr>
            </a:lvl1pPr>
          </a:lstStyle>
          <a:p>
            <a:pPr>
              <a:defRPr/>
            </a:pPr>
            <a:r>
              <a:rPr lang="en-US" dirty="0"/>
              <a:t>CDC. MMWR 2006;55:RR-5</a:t>
            </a:r>
          </a:p>
        </p:txBody>
      </p:sp>
      <p:sp>
        <p:nvSpPr>
          <p:cNvPr id="2064" name="Line 16"/>
          <p:cNvSpPr>
            <a:spLocks noChangeShapeType="1"/>
          </p:cNvSpPr>
          <p:nvPr/>
        </p:nvSpPr>
        <p:spPr bwMode="auto">
          <a:xfrm>
            <a:off x="685800" y="1295400"/>
            <a:ext cx="7772400" cy="0"/>
          </a:xfrm>
          <a:prstGeom prst="line">
            <a:avLst/>
          </a:prstGeom>
          <a:noFill/>
          <a:ln w="38100">
            <a:solidFill>
              <a:srgbClr val="FF0000"/>
            </a:solidFill>
            <a:round/>
            <a:headEnd/>
            <a:tailEnd/>
          </a:ln>
          <a:effectLst/>
        </p:spPr>
        <p:txBody>
          <a:bodyPr wrap="none" anchor="ctr">
            <a:prstTxWarp prst="textNoShape">
              <a:avLst/>
            </a:prstTxWarp>
          </a:bodyPr>
          <a:lstStyle/>
          <a:p>
            <a:pPr>
              <a:defRPr/>
            </a:pPr>
            <a:endParaRPr lang="en-US" dirty="0">
              <a:latin typeface="Times New Roman" pitchFamily="-105" charset="0"/>
            </a:endParaRPr>
          </a:p>
        </p:txBody>
      </p:sp>
      <p:sp>
        <p:nvSpPr>
          <p:cNvPr id="6" name="Line 16"/>
          <p:cNvSpPr>
            <a:spLocks noChangeShapeType="1"/>
          </p:cNvSpPr>
          <p:nvPr/>
        </p:nvSpPr>
        <p:spPr bwMode="auto">
          <a:xfrm>
            <a:off x="685800" y="6096000"/>
            <a:ext cx="7772400" cy="0"/>
          </a:xfrm>
          <a:prstGeom prst="line">
            <a:avLst/>
          </a:prstGeom>
          <a:noFill/>
          <a:ln w="38100">
            <a:solidFill>
              <a:srgbClr val="FF0000"/>
            </a:solidFill>
            <a:round/>
            <a:headEnd/>
            <a:tailEnd/>
          </a:ln>
          <a:effectLst/>
        </p:spPr>
        <p:txBody>
          <a:bodyPr wrap="none" anchor="ctr">
            <a:prstTxWarp prst="textNoShape">
              <a:avLst/>
            </a:prstTxWarp>
          </a:bodyPr>
          <a:lstStyle/>
          <a:p>
            <a:pPr>
              <a:defRPr/>
            </a:pPr>
            <a:endParaRPr lang="en-US" dirty="0">
              <a:latin typeface="Times New Roman" pitchFamily="-105" charset="0"/>
            </a:endParaRPr>
          </a:p>
        </p:txBody>
      </p:sp>
      <p:sp>
        <p:nvSpPr>
          <p:cNvPr id="2" name="Slide Number Placeholder 1"/>
          <p:cNvSpPr>
            <a:spLocks noGrp="1"/>
          </p:cNvSpPr>
          <p:nvPr>
            <p:ph type="sldNum" sz="quarter" idx="4"/>
          </p:nvPr>
        </p:nvSpPr>
        <p:spPr>
          <a:xfrm>
            <a:off x="6625772" y="6344255"/>
            <a:ext cx="2133600" cy="365125"/>
          </a:xfrm>
          <a:prstGeom prst="rect">
            <a:avLst/>
          </a:prstGeom>
        </p:spPr>
        <p:txBody>
          <a:bodyPr vert="horz" lIns="91440" tIns="45720" rIns="91440" bIns="45720" rtlCol="0" anchor="ctr"/>
          <a:lstStyle>
            <a:lvl1pPr algn="r">
              <a:defRPr sz="1200">
                <a:solidFill>
                  <a:schemeClr val="bg2"/>
                </a:solidFill>
              </a:defRPr>
            </a:lvl1pPr>
          </a:lstStyle>
          <a:p>
            <a:fld id="{9A7E3803-C8DB-474E-8499-3A7DF90A4DD0}" type="slidenum">
              <a:rPr lang="en-US" smtClean="0"/>
              <a:pPr/>
              <a:t>‹#›</a:t>
            </a:fld>
            <a:endParaRPr lang="en-US" dirty="0"/>
          </a:p>
        </p:txBody>
      </p:sp>
    </p:spTree>
  </p:cSld>
  <p:clrMap bg1="dk2" tx1="lt1" bg2="dk1" tx2="lt2" accent1="accent1" accent2="accent2" accent3="accent3" accent4="accent4" accent5="accent5" accent6="accent6" hlink="hlink" folHlink="folHlink"/>
  <p:sldLayoutIdLst>
    <p:sldLayoutId id="2147483726"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 id="2147483728" r:id="rId13"/>
    <p:sldLayoutId id="2147483729" r:id="rId14"/>
    <p:sldLayoutId id="2147483730" r:id="rId15"/>
    <p:sldLayoutId id="2147483731" r:id="rId16"/>
    <p:sldLayoutId id="2147483732" r:id="rId17"/>
  </p:sldLayoutIdLst>
  <p:transition>
    <p:zoom/>
  </p:transition>
  <p:hf hdr="0" ftr="0" dt="0"/>
  <p:txStyles>
    <p:titleStyle>
      <a:lvl1pPr algn="l" rtl="0" eaLnBrk="1" fontAlgn="base" hangingPunct="1">
        <a:spcBef>
          <a:spcPct val="0"/>
        </a:spcBef>
        <a:spcAft>
          <a:spcPct val="0"/>
        </a:spcAft>
        <a:defRPr sz="2800" b="1">
          <a:solidFill>
            <a:schemeClr val="bg2"/>
          </a:solidFill>
          <a:latin typeface="+mj-lt"/>
          <a:ea typeface="ＭＳ Ｐゴシック" pitchFamily="-105" charset="-128"/>
          <a:cs typeface="ＭＳ Ｐゴシック" pitchFamily="-105" charset="-128"/>
        </a:defRPr>
      </a:lvl1pPr>
      <a:lvl2pPr algn="l" rtl="0" eaLnBrk="1" fontAlgn="base" hangingPunct="1">
        <a:spcBef>
          <a:spcPct val="0"/>
        </a:spcBef>
        <a:spcAft>
          <a:spcPct val="0"/>
        </a:spcAft>
        <a:defRPr sz="2800" b="1">
          <a:solidFill>
            <a:schemeClr val="bg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l" rtl="0" eaLnBrk="1" fontAlgn="base" hangingPunct="1">
        <a:spcBef>
          <a:spcPct val="0"/>
        </a:spcBef>
        <a:spcAft>
          <a:spcPct val="0"/>
        </a:spcAft>
        <a:defRPr sz="2800" b="1">
          <a:solidFill>
            <a:schemeClr val="bg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l" rtl="0" eaLnBrk="1" fontAlgn="base" hangingPunct="1">
        <a:spcBef>
          <a:spcPct val="0"/>
        </a:spcBef>
        <a:spcAft>
          <a:spcPct val="0"/>
        </a:spcAft>
        <a:defRPr sz="2800" b="1">
          <a:solidFill>
            <a:schemeClr val="bg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l" rtl="0" eaLnBrk="1" fontAlgn="base" hangingPunct="1">
        <a:spcBef>
          <a:spcPct val="0"/>
        </a:spcBef>
        <a:spcAft>
          <a:spcPct val="0"/>
        </a:spcAft>
        <a:defRPr sz="2800" b="1">
          <a:solidFill>
            <a:schemeClr val="bg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l" rtl="0" eaLnBrk="1" fontAlgn="base" hangingPunct="1">
        <a:spcBef>
          <a:spcPct val="0"/>
        </a:spcBef>
        <a:spcAft>
          <a:spcPct val="0"/>
        </a:spcAft>
        <a:defRPr sz="2800">
          <a:solidFill>
            <a:srgbClr val="FFFFFF"/>
          </a:solidFill>
          <a:effectLst>
            <a:outerShdw blurRad="38100" dist="38100" dir="2700000" algn="tl">
              <a:srgbClr val="000000"/>
            </a:outerShdw>
          </a:effectLst>
          <a:latin typeface="Arial" pitchFamily="-105" charset="0"/>
        </a:defRPr>
      </a:lvl6pPr>
      <a:lvl7pPr marL="914400" algn="l" rtl="0" eaLnBrk="1" fontAlgn="base" hangingPunct="1">
        <a:spcBef>
          <a:spcPct val="0"/>
        </a:spcBef>
        <a:spcAft>
          <a:spcPct val="0"/>
        </a:spcAft>
        <a:defRPr sz="2800">
          <a:solidFill>
            <a:srgbClr val="FFFFFF"/>
          </a:solidFill>
          <a:effectLst>
            <a:outerShdw blurRad="38100" dist="38100" dir="2700000" algn="tl">
              <a:srgbClr val="000000"/>
            </a:outerShdw>
          </a:effectLst>
          <a:latin typeface="Arial" pitchFamily="-105" charset="0"/>
        </a:defRPr>
      </a:lvl7pPr>
      <a:lvl8pPr marL="1371600" algn="l" rtl="0" eaLnBrk="1" fontAlgn="base" hangingPunct="1">
        <a:spcBef>
          <a:spcPct val="0"/>
        </a:spcBef>
        <a:spcAft>
          <a:spcPct val="0"/>
        </a:spcAft>
        <a:defRPr sz="2800">
          <a:solidFill>
            <a:srgbClr val="FFFFFF"/>
          </a:solidFill>
          <a:effectLst>
            <a:outerShdw blurRad="38100" dist="38100" dir="2700000" algn="tl">
              <a:srgbClr val="000000"/>
            </a:outerShdw>
          </a:effectLst>
          <a:latin typeface="Arial" pitchFamily="-105" charset="0"/>
        </a:defRPr>
      </a:lvl8pPr>
      <a:lvl9pPr marL="1828800" algn="l" rtl="0" eaLnBrk="1" fontAlgn="base" hangingPunct="1">
        <a:spcBef>
          <a:spcPct val="0"/>
        </a:spcBef>
        <a:spcAft>
          <a:spcPct val="0"/>
        </a:spcAft>
        <a:defRPr sz="2800">
          <a:solidFill>
            <a:srgbClr val="FFFFFF"/>
          </a:solidFill>
          <a:effectLst>
            <a:outerShdw blurRad="38100" dist="38100" dir="2700000" algn="tl">
              <a:srgbClr val="000000"/>
            </a:outerShdw>
          </a:effectLst>
          <a:latin typeface="Arial" pitchFamily="-105" charset="0"/>
        </a:defRPr>
      </a:lvl9pPr>
    </p:titleStyle>
    <p:bodyStyle>
      <a:lvl1pPr marL="342900" indent="-342900" algn="l" rtl="0" eaLnBrk="1" fontAlgn="base" hangingPunct="1">
        <a:spcBef>
          <a:spcPct val="20000"/>
        </a:spcBef>
        <a:spcAft>
          <a:spcPct val="0"/>
        </a:spcAft>
        <a:buClr>
          <a:srgbClr val="FF0000"/>
        </a:buClr>
        <a:buSzPct val="50000"/>
        <a:buFont typeface="Monotype Sorts" charset="2"/>
        <a:buChar char="l"/>
        <a:defRPr sz="2400" b="1">
          <a:solidFill>
            <a:srgbClr val="000000"/>
          </a:solidFill>
          <a:latin typeface="+mn-lt"/>
          <a:ea typeface="ＭＳ Ｐゴシック" pitchFamily="-105" charset="-128"/>
          <a:cs typeface="ＭＳ Ｐゴシック" pitchFamily="-105" charset="-128"/>
        </a:defRPr>
      </a:lvl1pPr>
      <a:lvl2pPr marL="742950" indent="-285750" algn="l" rtl="0" eaLnBrk="1" fontAlgn="base" hangingPunct="1">
        <a:spcBef>
          <a:spcPct val="20000"/>
        </a:spcBef>
        <a:spcAft>
          <a:spcPct val="0"/>
        </a:spcAft>
        <a:buClr>
          <a:srgbClr val="FF0000"/>
        </a:buClr>
        <a:buSzPct val="80000"/>
        <a:buFont typeface="Symbol" charset="2"/>
        <a:buChar char="¾"/>
        <a:defRPr sz="2400" b="1">
          <a:solidFill>
            <a:srgbClr val="000000"/>
          </a:solidFill>
          <a:latin typeface="+mn-lt"/>
          <a:ea typeface="ＭＳ Ｐゴシック" pitchFamily="-105" charset="-128"/>
        </a:defRPr>
      </a:lvl2pPr>
      <a:lvl3pPr marL="1143000" indent="-228600" algn="l" rtl="0" eaLnBrk="1" fontAlgn="base" hangingPunct="1">
        <a:spcBef>
          <a:spcPct val="20000"/>
        </a:spcBef>
        <a:spcAft>
          <a:spcPct val="0"/>
        </a:spcAft>
        <a:buClr>
          <a:srgbClr val="FF0000"/>
        </a:buClr>
        <a:buSzPct val="50000"/>
        <a:buFont typeface="Wingdings" charset="2"/>
        <a:buChar char="Ø"/>
        <a:defRPr sz="2400" b="1">
          <a:solidFill>
            <a:srgbClr val="000000"/>
          </a:solidFill>
          <a:latin typeface="+mn-lt"/>
          <a:ea typeface="ＭＳ Ｐゴシック" pitchFamily="-105" charset="-128"/>
        </a:defRPr>
      </a:lvl3pPr>
      <a:lvl4pPr marL="1600200" indent="-228600" algn="l" rtl="0" eaLnBrk="1" fontAlgn="base" hangingPunct="1">
        <a:spcBef>
          <a:spcPct val="20000"/>
        </a:spcBef>
        <a:spcAft>
          <a:spcPct val="0"/>
        </a:spcAft>
        <a:buClr>
          <a:schemeClr val="hlink"/>
        </a:buClr>
        <a:buSzPct val="50000"/>
        <a:defRPr sz="2400" b="1">
          <a:solidFill>
            <a:srgbClr val="000000"/>
          </a:solidFill>
          <a:latin typeface="+mn-lt"/>
          <a:ea typeface="ＭＳ Ｐゴシック" pitchFamily="-105" charset="-128"/>
        </a:defRPr>
      </a:lvl4pPr>
      <a:lvl5pPr marL="2057400" indent="-228600" algn="l" rtl="0" eaLnBrk="1" fontAlgn="base" hangingPunct="1">
        <a:spcBef>
          <a:spcPct val="20000"/>
        </a:spcBef>
        <a:spcAft>
          <a:spcPct val="0"/>
        </a:spcAft>
        <a:buClr>
          <a:schemeClr val="hlink"/>
        </a:buClr>
        <a:buSzPct val="50000"/>
        <a:defRPr sz="2400" b="1">
          <a:solidFill>
            <a:srgbClr val="000000"/>
          </a:solidFill>
          <a:latin typeface="+mn-lt"/>
          <a:ea typeface="ＭＳ Ｐゴシック" pitchFamily="-105" charset="-128"/>
        </a:defRPr>
      </a:lvl5pPr>
      <a:lvl6pPr marL="2514600" indent="-228600" algn="l" rtl="0" eaLnBrk="1" fontAlgn="base" hangingPunct="1">
        <a:spcBef>
          <a:spcPct val="20000"/>
        </a:spcBef>
        <a:spcAft>
          <a:spcPct val="0"/>
        </a:spcAft>
        <a:buClr>
          <a:schemeClr val="hlink"/>
        </a:buClr>
        <a:buSzPct val="50000"/>
        <a:defRPr sz="2400">
          <a:solidFill>
            <a:srgbClr val="FFFFFF"/>
          </a:solidFill>
          <a:effectLst>
            <a:outerShdw blurRad="38100" dist="38100" dir="2700000" algn="tl">
              <a:srgbClr val="000000"/>
            </a:outerShdw>
          </a:effectLst>
          <a:latin typeface="+mn-lt"/>
          <a:ea typeface="ＭＳ Ｐゴシック" pitchFamily="-105" charset="-128"/>
        </a:defRPr>
      </a:lvl6pPr>
      <a:lvl7pPr marL="2971800" indent="-228600" algn="l" rtl="0" eaLnBrk="1" fontAlgn="base" hangingPunct="1">
        <a:spcBef>
          <a:spcPct val="20000"/>
        </a:spcBef>
        <a:spcAft>
          <a:spcPct val="0"/>
        </a:spcAft>
        <a:buClr>
          <a:schemeClr val="hlink"/>
        </a:buClr>
        <a:buSzPct val="50000"/>
        <a:defRPr sz="2400">
          <a:solidFill>
            <a:srgbClr val="FFFFFF"/>
          </a:solidFill>
          <a:effectLst>
            <a:outerShdw blurRad="38100" dist="38100" dir="2700000" algn="tl">
              <a:srgbClr val="000000"/>
            </a:outerShdw>
          </a:effectLst>
          <a:latin typeface="+mn-lt"/>
          <a:ea typeface="ＭＳ Ｐゴシック" pitchFamily="-105" charset="-128"/>
        </a:defRPr>
      </a:lvl7pPr>
      <a:lvl8pPr marL="3429000" indent="-228600" algn="l" rtl="0" eaLnBrk="1" fontAlgn="base" hangingPunct="1">
        <a:spcBef>
          <a:spcPct val="20000"/>
        </a:spcBef>
        <a:spcAft>
          <a:spcPct val="0"/>
        </a:spcAft>
        <a:buClr>
          <a:schemeClr val="hlink"/>
        </a:buClr>
        <a:buSzPct val="50000"/>
        <a:defRPr sz="2400">
          <a:solidFill>
            <a:srgbClr val="FFFFFF"/>
          </a:solidFill>
          <a:effectLst>
            <a:outerShdw blurRad="38100" dist="38100" dir="2700000" algn="tl">
              <a:srgbClr val="000000"/>
            </a:outerShdw>
          </a:effectLst>
          <a:latin typeface="+mn-lt"/>
          <a:ea typeface="ＭＳ Ｐゴシック" pitchFamily="-105" charset="-128"/>
        </a:defRPr>
      </a:lvl8pPr>
      <a:lvl9pPr marL="3886200" indent="-228600" algn="l" rtl="0" eaLnBrk="1" fontAlgn="base" hangingPunct="1">
        <a:spcBef>
          <a:spcPct val="20000"/>
        </a:spcBef>
        <a:spcAft>
          <a:spcPct val="0"/>
        </a:spcAft>
        <a:buClr>
          <a:schemeClr val="hlink"/>
        </a:buClr>
        <a:buSzPct val="50000"/>
        <a:defRPr sz="2400">
          <a:solidFill>
            <a:srgbClr val="FFFFFF"/>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4.xml"/><Relationship Id="rId7"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10" Type="http://schemas.openxmlformats.org/officeDocument/2006/relationships/image" Target="../media/image1.jpeg"/><Relationship Id="rId4" Type="http://schemas.openxmlformats.org/officeDocument/2006/relationships/slide" Target="slide15.xml"/><Relationship Id="rId9"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1.xml"/><Relationship Id="rId7"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4.xml"/><Relationship Id="rId9"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2.xml"/><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 Target="slide33.xml"/><Relationship Id="rId7" Type="http://schemas.openxmlformats.org/officeDocument/2006/relationships/slide" Target="slide38.xml"/><Relationship Id="rId2" Type="http://schemas.openxmlformats.org/officeDocument/2006/relationships/slide" Target="slide32.xml"/><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37.xml"/><Relationship Id="rId4" Type="http://schemas.openxmlformats.org/officeDocument/2006/relationships/slide" Target="slide35.xml"/></Relationships>
</file>

<file path=ppt/slides/_rels/slide32.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3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slide" Target="slide31.xml"/></Relationships>
</file>

<file path=ppt/slides/_rels/slide37.xml.rels><?xml version="1.0" encoding="UTF-8" standalone="yes"?>
<Relationships xmlns="http://schemas.openxmlformats.org/package/2006/relationships"><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slide" Target="slide43.xml"/></Relationships>
</file>

<file path=ppt/slides/_rels/slide41.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10.xml"/><Relationship Id="rId7" Type="http://schemas.openxmlformats.org/officeDocument/2006/relationships/slide" Target="slide3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1.xml"/><Relationship Id="rId5" Type="http://schemas.openxmlformats.org/officeDocument/2006/relationships/slide" Target="slide20.xml"/><Relationship Id="rId10" Type="http://schemas.openxmlformats.org/officeDocument/2006/relationships/image" Target="../media/image1.jpeg"/><Relationship Id="rId4" Type="http://schemas.openxmlformats.org/officeDocument/2006/relationships/slide" Target="slide13.xml"/><Relationship Id="rId9" Type="http://schemas.openxmlformats.org/officeDocument/2006/relationships/slide" Target="slide45.xml"/></Relationships>
</file>

<file path=ppt/slides/_rels/slide5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www.cdc.gov/parasites/toxoplasmosis" TargetMode="External"/><Relationship Id="rId7" Type="http://schemas.openxmlformats.org/officeDocument/2006/relationships/hyperlink" Target="https://www.ncbi.nlm.nih.gov/pubmed/2346502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ncbi.nlm.nih.gov/pubmed/18408578" TargetMode="External"/><Relationship Id="rId5" Type="http://schemas.openxmlformats.org/officeDocument/2006/relationships/hyperlink" Target="https://www.ncbi.nlm.nih.gov/pubmed/23464994" TargetMode="External"/><Relationship Id="rId4" Type="http://schemas.openxmlformats.org/officeDocument/2006/relationships/hyperlink" Target="https://www.ncbi.nlm.nih.gov/pubmed/2542095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tanvi.sharma@childrens.harvad.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51566"/>
            <a:ext cx="7772400" cy="1362075"/>
          </a:xfrm>
        </p:spPr>
        <p:txBody>
          <a:bodyPr>
            <a:normAutofit/>
          </a:bodyPr>
          <a:lstStyle/>
          <a:p>
            <a:pPr algn="ctr"/>
            <a:r>
              <a:rPr lang="en-US" sz="3600" cap="none" dirty="0">
                <a:solidFill>
                  <a:schemeClr val="bg2"/>
                </a:solidFill>
              </a:rPr>
              <a:t>Toxoplasmosis In Pediatric Heart Transplant Patients</a:t>
            </a:r>
          </a:p>
        </p:txBody>
      </p:sp>
      <p:sp>
        <p:nvSpPr>
          <p:cNvPr id="3" name="Subtitle 2"/>
          <p:cNvSpPr>
            <a:spLocks noGrp="1"/>
          </p:cNvSpPr>
          <p:nvPr>
            <p:ph type="body" idx="1"/>
          </p:nvPr>
        </p:nvSpPr>
        <p:spPr>
          <a:xfrm>
            <a:off x="1117600" y="3691467"/>
            <a:ext cx="7027334" cy="1202266"/>
          </a:xfrm>
        </p:spPr>
        <p:txBody>
          <a:bodyPr/>
          <a:lstStyle/>
          <a:p>
            <a:pPr algn="ctr"/>
            <a:r>
              <a:rPr lang="en-US" sz="2400" dirty="0"/>
              <a:t>A Pediatric Transplant Infectious Diseases Learning Module</a:t>
            </a:r>
            <a:endParaRPr lang="en-US" sz="2400" i="1" dirty="0"/>
          </a:p>
          <a:p>
            <a:endParaRPr lang="en-US" dirty="0"/>
          </a:p>
        </p:txBody>
      </p:sp>
    </p:spTree>
    <p:extLst>
      <p:ext uri="{BB962C8B-B14F-4D97-AF65-F5344CB8AC3E}">
        <p14:creationId xmlns:p14="http://schemas.microsoft.com/office/powerpoint/2010/main" val="129521593"/>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Toxoplasmosis</a:t>
            </a:r>
          </a:p>
        </p:txBody>
      </p:sp>
      <p:sp>
        <p:nvSpPr>
          <p:cNvPr id="3" name="Content Placeholder 2"/>
          <p:cNvSpPr>
            <a:spLocks noGrp="1"/>
          </p:cNvSpPr>
          <p:nvPr>
            <p:ph idx="1"/>
          </p:nvPr>
        </p:nvSpPr>
        <p:spPr/>
        <p:txBody>
          <a:bodyPr>
            <a:normAutofit/>
          </a:bodyPr>
          <a:lstStyle/>
          <a:p>
            <a:r>
              <a:rPr lang="en-US" b="0" dirty="0"/>
              <a:t>It IS recommended to screen all heart transplant candidates for toxoplasmosis</a:t>
            </a:r>
          </a:p>
          <a:p>
            <a:r>
              <a:rPr lang="en-US" b="0" dirty="0"/>
              <a:t>You ask the cardiac transplant team to obtain Toxoplasma serologies to complete the pre-transplant work-up</a:t>
            </a:r>
          </a:p>
          <a:p>
            <a:endParaRPr lang="en-US" dirty="0"/>
          </a:p>
          <a:p>
            <a:endParaRPr lang="en-US" dirty="0"/>
          </a:p>
          <a:p>
            <a:endParaRPr lang="en-US" dirty="0"/>
          </a:p>
        </p:txBody>
      </p:sp>
      <p:grpSp>
        <p:nvGrpSpPr>
          <p:cNvPr id="8" name="Group 7"/>
          <p:cNvGrpSpPr/>
          <p:nvPr/>
        </p:nvGrpSpPr>
        <p:grpSpPr>
          <a:xfrm>
            <a:off x="1139157" y="4011136"/>
            <a:ext cx="3130167" cy="1009079"/>
            <a:chOff x="2318301" y="4194179"/>
            <a:chExt cx="2539795" cy="1181459"/>
          </a:xfrm>
        </p:grpSpPr>
        <p:sp>
          <p:nvSpPr>
            <p:cNvPr id="9" name="Rounded Rectangle 8"/>
            <p:cNvSpPr/>
            <p:nvPr/>
          </p:nvSpPr>
          <p:spPr bwMode="auto">
            <a:xfrm>
              <a:off x="2333067" y="4194179"/>
              <a:ext cx="2525029" cy="1181459"/>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0" name="TextBox 9"/>
            <p:cNvSpPr txBox="1"/>
            <p:nvPr/>
          </p:nvSpPr>
          <p:spPr>
            <a:xfrm>
              <a:off x="2318301" y="4282790"/>
              <a:ext cx="2525029" cy="972955"/>
            </a:xfrm>
            <a:prstGeom prst="rect">
              <a:avLst/>
            </a:prstGeom>
            <a:noFill/>
          </p:spPr>
          <p:txBody>
            <a:bodyPr wrap="square" rtlCol="0">
              <a:spAutoFit/>
            </a:bodyPr>
            <a:lstStyle/>
            <a:p>
              <a:pPr algn="ctr"/>
              <a:r>
                <a:rPr lang="en-US" dirty="0">
                  <a:solidFill>
                    <a:srgbClr val="000000"/>
                  </a:solidFill>
                  <a:effectLst/>
                  <a:latin typeface="+mn-lt"/>
                  <a:hlinkClick r:id="rId3" action="ppaction://hlinksldjump"/>
                </a:rPr>
                <a:t>Review of </a:t>
              </a:r>
              <a:r>
                <a:rPr lang="en-US" i="1" dirty="0">
                  <a:solidFill>
                    <a:srgbClr val="000000"/>
                  </a:solidFill>
                  <a:effectLst/>
                  <a:latin typeface="+mn-lt"/>
                  <a:hlinkClick r:id="rId3" action="ppaction://hlinksldjump"/>
                </a:rPr>
                <a:t>T. gondii </a:t>
              </a:r>
              <a:r>
                <a:rPr lang="en-US" dirty="0">
                  <a:solidFill>
                    <a:srgbClr val="000000"/>
                  </a:solidFill>
                  <a:effectLst/>
                  <a:latin typeface="+mn-lt"/>
                  <a:hlinkClick r:id="rId3" action="ppaction://hlinksldjump"/>
                </a:rPr>
                <a:t>epidemiology</a:t>
              </a:r>
              <a:endParaRPr lang="en-US" dirty="0">
                <a:solidFill>
                  <a:srgbClr val="000000"/>
                </a:solidFill>
                <a:effectLst/>
                <a:latin typeface="+mn-lt"/>
              </a:endParaRPr>
            </a:p>
          </p:txBody>
        </p:sp>
      </p:grpSp>
      <p:grpSp>
        <p:nvGrpSpPr>
          <p:cNvPr id="17" name="Group 16"/>
          <p:cNvGrpSpPr/>
          <p:nvPr/>
        </p:nvGrpSpPr>
        <p:grpSpPr>
          <a:xfrm>
            <a:off x="4704483" y="3994203"/>
            <a:ext cx="3130167" cy="1009079"/>
            <a:chOff x="2318301" y="4194179"/>
            <a:chExt cx="2539795" cy="1181459"/>
          </a:xfrm>
        </p:grpSpPr>
        <p:sp>
          <p:nvSpPr>
            <p:cNvPr id="18" name="Rounded Rectangle 17"/>
            <p:cNvSpPr/>
            <p:nvPr/>
          </p:nvSpPr>
          <p:spPr bwMode="auto">
            <a:xfrm>
              <a:off x="2333067" y="4194179"/>
              <a:ext cx="2525029" cy="1181459"/>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9" name="TextBox 18"/>
            <p:cNvSpPr txBox="1"/>
            <p:nvPr/>
          </p:nvSpPr>
          <p:spPr>
            <a:xfrm>
              <a:off x="2318301" y="4282790"/>
              <a:ext cx="2525029" cy="972955"/>
            </a:xfrm>
            <a:prstGeom prst="rect">
              <a:avLst/>
            </a:prstGeom>
            <a:noFill/>
          </p:spPr>
          <p:txBody>
            <a:bodyPr wrap="square" rtlCol="0">
              <a:spAutoFit/>
            </a:bodyPr>
            <a:lstStyle/>
            <a:p>
              <a:pPr algn="ctr"/>
              <a:r>
                <a:rPr lang="en-US" dirty="0">
                  <a:solidFill>
                    <a:srgbClr val="000000"/>
                  </a:solidFill>
                  <a:effectLst/>
                  <a:latin typeface="+mn-lt"/>
                  <a:hlinkClick r:id="rId4" action="ppaction://hlinksldjump"/>
                </a:rPr>
                <a:t>Review of </a:t>
              </a:r>
              <a:r>
                <a:rPr lang="en-US" i="1" dirty="0">
                  <a:solidFill>
                    <a:srgbClr val="000000"/>
                  </a:solidFill>
                  <a:effectLst/>
                  <a:latin typeface="+mn-lt"/>
                  <a:hlinkClick r:id="rId4" action="ppaction://hlinksldjump"/>
                </a:rPr>
                <a:t>T. gondii </a:t>
              </a:r>
              <a:r>
                <a:rPr lang="en-US" dirty="0">
                  <a:solidFill>
                    <a:srgbClr val="000000"/>
                  </a:solidFill>
                  <a:effectLst/>
                  <a:latin typeface="+mn-lt"/>
                  <a:hlinkClick r:id="rId4" action="ppaction://hlinksldjump"/>
                </a:rPr>
                <a:t>lifecycle</a:t>
              </a:r>
              <a:endParaRPr lang="en-US" dirty="0">
                <a:solidFill>
                  <a:srgbClr val="000000"/>
                </a:solidFill>
                <a:effectLst/>
                <a:latin typeface="+mn-lt"/>
              </a:endParaRPr>
            </a:p>
          </p:txBody>
        </p:sp>
      </p:grpSp>
      <p:sp>
        <p:nvSpPr>
          <p:cNvPr id="5" name="Footer Placeholder 4"/>
          <p:cNvSpPr>
            <a:spLocks noGrp="1"/>
          </p:cNvSpPr>
          <p:nvPr>
            <p:ph type="ftr" sz="quarter" idx="10"/>
          </p:nvPr>
        </p:nvSpPr>
        <p:spPr>
          <a:xfrm>
            <a:off x="685799" y="6096000"/>
            <a:ext cx="7383379" cy="609600"/>
          </a:xfrm>
        </p:spPr>
        <p:txBody>
          <a:bodyPr/>
          <a:lstStyle/>
          <a:p>
            <a:pPr>
              <a:defRPr/>
            </a:pPr>
            <a:r>
              <a:rPr lang="en-US" b="0" i="0" dirty="0"/>
              <a:t>Gourishankar S, et al. Transplant 2008; 85:980–985</a:t>
            </a:r>
          </a:p>
          <a:p>
            <a:pPr>
              <a:defRPr/>
            </a:pPr>
            <a:r>
              <a:rPr lang="en-US" b="0" i="0" dirty="0"/>
              <a:t>Fischer SA et al. American Journal of Transplantation 2013; 13: 9–21</a:t>
            </a:r>
          </a:p>
        </p:txBody>
      </p:sp>
      <p:sp>
        <p:nvSpPr>
          <p:cNvPr id="11" name="Action Button: Home 10">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2" name="Action Button: Return 11">
            <a:hlinkClick r:id="rId5" action="ppaction://hlinksldjump" highlightClick="1"/>
          </p:cNvPr>
          <p:cNvSpPr/>
          <p:nvPr/>
        </p:nvSpPr>
        <p:spPr>
          <a:xfrm>
            <a:off x="708021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Back or Previous 12">
            <a:hlinkClick r:id="rId6" action="ppaction://hlinksldjump" highlightClick="1"/>
          </p:cNvPr>
          <p:cNvSpPr/>
          <p:nvPr/>
        </p:nvSpPr>
        <p:spPr>
          <a:xfrm rot="10800000">
            <a:off x="8057825" y="6200788"/>
            <a:ext cx="411729" cy="440134"/>
          </a:xfrm>
          <a:prstGeom prst="actionButtonBackPrevious">
            <a:avLst/>
          </a:prstGeom>
          <a:blipFill>
            <a:blip r:embed="rId7">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127822"/>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dirty="0"/>
              <a:t>Toxoplasma gondii</a:t>
            </a:r>
            <a:endParaRPr lang="en-US" sz="3200" dirty="0"/>
          </a:p>
        </p:txBody>
      </p:sp>
      <p:sp>
        <p:nvSpPr>
          <p:cNvPr id="3" name="Content Placeholder 2"/>
          <p:cNvSpPr>
            <a:spLocks noGrp="1"/>
          </p:cNvSpPr>
          <p:nvPr>
            <p:ph idx="1"/>
          </p:nvPr>
        </p:nvSpPr>
        <p:spPr/>
        <p:txBody>
          <a:bodyPr>
            <a:normAutofit/>
          </a:bodyPr>
          <a:lstStyle/>
          <a:p>
            <a:r>
              <a:rPr lang="en-US" b="0" dirty="0"/>
              <a:t>Protozoan parasite </a:t>
            </a:r>
          </a:p>
          <a:p>
            <a:pPr lvl="1"/>
            <a:r>
              <a:rPr lang="en-US" b="0" dirty="0"/>
              <a:t>Infects most species of warm blooded animals (including humans)</a:t>
            </a:r>
          </a:p>
          <a:p>
            <a:r>
              <a:rPr lang="en-US" b="0" dirty="0"/>
              <a:t>In the United States, it is estimated that 22.5% of the population 12 years and older have been infected with Toxoplasma</a:t>
            </a:r>
          </a:p>
          <a:p>
            <a:r>
              <a:rPr lang="en-US" b="0" dirty="0"/>
              <a:t>In various places throughout the world, it has been shown that up to 95% of some populations have been infected with Toxoplasma</a:t>
            </a:r>
          </a:p>
          <a:p>
            <a:pPr lvl="1"/>
            <a:r>
              <a:rPr lang="en-US" b="0" dirty="0"/>
              <a:t>Infection is often highest in areas of the world that have hot, humid climates and lower altitudes</a:t>
            </a:r>
          </a:p>
          <a:p>
            <a:endParaRPr lang="en-US" dirty="0"/>
          </a:p>
        </p:txBody>
      </p:sp>
      <p:sp>
        <p:nvSpPr>
          <p:cNvPr id="5" name="Action Button: Home 4">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Action Button: Return 5">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87802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7346" y="137160"/>
            <a:ext cx="5047488" cy="6624828"/>
          </a:xfrm>
        </p:spPr>
      </p:pic>
      <p:sp>
        <p:nvSpPr>
          <p:cNvPr id="6" name="Footer Placeholder 5"/>
          <p:cNvSpPr>
            <a:spLocks noGrp="1"/>
          </p:cNvSpPr>
          <p:nvPr>
            <p:ph type="ftr" sz="quarter" idx="10"/>
          </p:nvPr>
        </p:nvSpPr>
        <p:spPr>
          <a:xfrm>
            <a:off x="272577" y="6406309"/>
            <a:ext cx="2792210" cy="317719"/>
          </a:xfrm>
        </p:spPr>
        <p:txBody>
          <a:bodyPr/>
          <a:lstStyle/>
          <a:p>
            <a:pPr algn="r">
              <a:defRPr/>
            </a:pPr>
            <a:r>
              <a:rPr lang="en-US" b="0" i="0" dirty="0"/>
              <a:t>http://phil.cdc.gov/phil/details.asp</a:t>
            </a:r>
          </a:p>
        </p:txBody>
      </p:sp>
      <p:sp>
        <p:nvSpPr>
          <p:cNvPr id="8" name="Action Button: Home 7">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9" name="Action Button: Return 8">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34166"/>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2" y="146448"/>
            <a:ext cx="8009467" cy="1143000"/>
          </a:xfrm>
        </p:spPr>
        <p:txBody>
          <a:bodyPr>
            <a:normAutofit/>
          </a:bodyPr>
          <a:lstStyle/>
          <a:p>
            <a:r>
              <a:rPr lang="en-US" dirty="0"/>
              <a:t>Why do we screen heart transplant candidates for toxoplasmosis?</a:t>
            </a:r>
          </a:p>
        </p:txBody>
      </p:sp>
      <p:sp>
        <p:nvSpPr>
          <p:cNvPr id="3" name="Content Placeholder 2"/>
          <p:cNvSpPr>
            <a:spLocks noGrp="1"/>
          </p:cNvSpPr>
          <p:nvPr>
            <p:ph idx="1"/>
          </p:nvPr>
        </p:nvSpPr>
        <p:spPr>
          <a:xfrm>
            <a:off x="457199" y="1476245"/>
            <a:ext cx="8229600" cy="1902033"/>
          </a:xfrm>
        </p:spPr>
        <p:txBody>
          <a:bodyPr>
            <a:normAutofit/>
          </a:bodyPr>
          <a:lstStyle/>
          <a:p>
            <a:r>
              <a:rPr lang="en-US" b="0" dirty="0"/>
              <a:t>Heart transplant recipients have an increased incidence of toxoplasmosis compared with other SOT patients.</a:t>
            </a:r>
          </a:p>
          <a:p>
            <a:r>
              <a:rPr lang="en-US" b="0" dirty="0"/>
              <a:t>Manifestations of toxoplasmosis in heart transplant patients can include:</a:t>
            </a:r>
          </a:p>
        </p:txBody>
      </p:sp>
      <p:grpSp>
        <p:nvGrpSpPr>
          <p:cNvPr id="10" name="Group 9"/>
          <p:cNvGrpSpPr/>
          <p:nvPr/>
        </p:nvGrpSpPr>
        <p:grpSpPr>
          <a:xfrm>
            <a:off x="1462593" y="3415150"/>
            <a:ext cx="2539795" cy="581811"/>
            <a:chOff x="2483607" y="4108137"/>
            <a:chExt cx="2539795" cy="581811"/>
          </a:xfrm>
        </p:grpSpPr>
        <p:sp>
          <p:nvSpPr>
            <p:cNvPr id="11" name="Rounded Rectangle 10"/>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2" name="TextBox 11"/>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Fever</a:t>
              </a:r>
              <a:endParaRPr lang="en-US" sz="2000" dirty="0">
                <a:solidFill>
                  <a:srgbClr val="000000"/>
                </a:solidFill>
                <a:effectLst/>
                <a:latin typeface="+mn-lt"/>
              </a:endParaRPr>
            </a:p>
          </p:txBody>
        </p:sp>
      </p:grpSp>
      <p:grpSp>
        <p:nvGrpSpPr>
          <p:cNvPr id="13" name="Group 12"/>
          <p:cNvGrpSpPr/>
          <p:nvPr/>
        </p:nvGrpSpPr>
        <p:grpSpPr>
          <a:xfrm>
            <a:off x="1447827" y="4248353"/>
            <a:ext cx="2539795" cy="581811"/>
            <a:chOff x="2483607" y="4108137"/>
            <a:chExt cx="2539795" cy="581811"/>
          </a:xfrm>
        </p:grpSpPr>
        <p:sp>
          <p:nvSpPr>
            <p:cNvPr id="14" name="Rounded Rectangle 13"/>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5" name="TextBox 14"/>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4" action="ppaction://hlinksldjump"/>
                </a:rPr>
                <a:t>Myocarditis</a:t>
              </a:r>
              <a:endParaRPr lang="en-US" sz="2000" dirty="0">
                <a:solidFill>
                  <a:srgbClr val="000000"/>
                </a:solidFill>
                <a:effectLst/>
                <a:latin typeface="+mn-lt"/>
              </a:endParaRPr>
            </a:p>
          </p:txBody>
        </p:sp>
      </p:grpSp>
      <p:grpSp>
        <p:nvGrpSpPr>
          <p:cNvPr id="16" name="Group 15"/>
          <p:cNvGrpSpPr/>
          <p:nvPr/>
        </p:nvGrpSpPr>
        <p:grpSpPr>
          <a:xfrm>
            <a:off x="1447827" y="5136516"/>
            <a:ext cx="2539795" cy="581811"/>
            <a:chOff x="2483607" y="4108137"/>
            <a:chExt cx="2539795" cy="581811"/>
          </a:xfrm>
        </p:grpSpPr>
        <p:sp>
          <p:nvSpPr>
            <p:cNvPr id="17" name="Rounded Rectangle 16"/>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8" name="TextBox 17"/>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5" action="ppaction://hlinksldjump"/>
                </a:rPr>
                <a:t>Pneumonitis</a:t>
              </a:r>
              <a:endParaRPr lang="en-US" sz="2000" dirty="0">
                <a:solidFill>
                  <a:srgbClr val="000000"/>
                </a:solidFill>
                <a:effectLst/>
                <a:latin typeface="+mn-lt"/>
              </a:endParaRPr>
            </a:p>
          </p:txBody>
        </p:sp>
      </p:grpSp>
      <p:grpSp>
        <p:nvGrpSpPr>
          <p:cNvPr id="22" name="Group 21"/>
          <p:cNvGrpSpPr/>
          <p:nvPr/>
        </p:nvGrpSpPr>
        <p:grpSpPr>
          <a:xfrm>
            <a:off x="5022547" y="3428054"/>
            <a:ext cx="2539795" cy="579788"/>
            <a:chOff x="2483607" y="4108137"/>
            <a:chExt cx="2539795" cy="581811"/>
          </a:xfrm>
        </p:grpSpPr>
        <p:sp>
          <p:nvSpPr>
            <p:cNvPr id="23" name="Rounded Rectangle 22"/>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24" name="TextBox 23"/>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6" action="ppaction://hlinksldjump"/>
                </a:rPr>
                <a:t>Chorioretinitis</a:t>
              </a:r>
              <a:endParaRPr lang="en-US" sz="2000" dirty="0">
                <a:solidFill>
                  <a:srgbClr val="000000"/>
                </a:solidFill>
                <a:effectLst/>
                <a:latin typeface="+mn-lt"/>
              </a:endParaRPr>
            </a:p>
          </p:txBody>
        </p:sp>
      </p:grpSp>
      <p:grpSp>
        <p:nvGrpSpPr>
          <p:cNvPr id="25" name="Group 24"/>
          <p:cNvGrpSpPr/>
          <p:nvPr/>
        </p:nvGrpSpPr>
        <p:grpSpPr>
          <a:xfrm>
            <a:off x="5037313" y="4244821"/>
            <a:ext cx="2539795" cy="585343"/>
            <a:chOff x="2483607" y="4108137"/>
            <a:chExt cx="2539795" cy="563865"/>
          </a:xfrm>
        </p:grpSpPr>
        <p:sp>
          <p:nvSpPr>
            <p:cNvPr id="26" name="Rounded Rectangle 25"/>
            <p:cNvSpPr/>
            <p:nvPr/>
          </p:nvSpPr>
          <p:spPr bwMode="auto">
            <a:xfrm>
              <a:off x="2483607" y="4108137"/>
              <a:ext cx="2525029" cy="563865"/>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27" name="TextBox 26"/>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7" action="ppaction://hlinksldjump"/>
                </a:rPr>
                <a:t>Encephalitis</a:t>
              </a:r>
              <a:endParaRPr lang="en-US" sz="2000" dirty="0">
                <a:solidFill>
                  <a:srgbClr val="000000"/>
                </a:solidFill>
                <a:effectLst/>
                <a:latin typeface="+mn-lt"/>
              </a:endParaRPr>
            </a:p>
          </p:txBody>
        </p:sp>
      </p:grpSp>
      <p:grpSp>
        <p:nvGrpSpPr>
          <p:cNvPr id="31" name="Group 30"/>
          <p:cNvGrpSpPr/>
          <p:nvPr/>
        </p:nvGrpSpPr>
        <p:grpSpPr>
          <a:xfrm>
            <a:off x="5052079" y="5081608"/>
            <a:ext cx="2539795" cy="636770"/>
            <a:chOff x="2483607" y="4065897"/>
            <a:chExt cx="2539795" cy="563865"/>
          </a:xfrm>
        </p:grpSpPr>
        <p:sp>
          <p:nvSpPr>
            <p:cNvPr id="32" name="Rounded Rectangle 31"/>
            <p:cNvSpPr/>
            <p:nvPr/>
          </p:nvSpPr>
          <p:spPr bwMode="auto">
            <a:xfrm>
              <a:off x="2483607" y="4065897"/>
              <a:ext cx="2525029" cy="563865"/>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33" name="TextBox 32"/>
            <p:cNvSpPr txBox="1"/>
            <p:nvPr/>
          </p:nvSpPr>
          <p:spPr>
            <a:xfrm>
              <a:off x="2498373" y="4198987"/>
              <a:ext cx="2525029" cy="327046"/>
            </a:xfrm>
            <a:prstGeom prst="rect">
              <a:avLst/>
            </a:prstGeom>
            <a:noFill/>
          </p:spPr>
          <p:txBody>
            <a:bodyPr wrap="square" rtlCol="0">
              <a:spAutoFit/>
            </a:bodyPr>
            <a:lstStyle/>
            <a:p>
              <a:pPr algn="ctr"/>
              <a:r>
                <a:rPr lang="en-US" sz="1800" dirty="0">
                  <a:solidFill>
                    <a:srgbClr val="000000"/>
                  </a:solidFill>
                  <a:effectLst/>
                  <a:latin typeface="+mn-lt"/>
                  <a:hlinkClick r:id="rId8" action="ppaction://hlinksldjump"/>
                </a:rPr>
                <a:t>Disseminated disease</a:t>
              </a:r>
              <a:endParaRPr lang="en-US" sz="1800" dirty="0">
                <a:solidFill>
                  <a:srgbClr val="000000"/>
                </a:solidFill>
                <a:effectLst/>
                <a:latin typeface="+mn-lt"/>
              </a:endParaRPr>
            </a:p>
          </p:txBody>
        </p:sp>
      </p:grpSp>
      <p:sp>
        <p:nvSpPr>
          <p:cNvPr id="29" name="Action Button: Home 28">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0" name="Action Button: Back or Previous 29">
            <a:hlinkClick r:id="rId9" action="ppaction://hlinksldjump" highlightClick="1"/>
          </p:cNvPr>
          <p:cNvSpPr/>
          <p:nvPr/>
        </p:nvSpPr>
        <p:spPr>
          <a:xfrm rot="10800000">
            <a:off x="8057825" y="6200788"/>
            <a:ext cx="411729" cy="440134"/>
          </a:xfrm>
          <a:prstGeom prst="actionButtonBackPrevious">
            <a:avLst/>
          </a:prstGeom>
          <a:blipFill>
            <a:blip r:embed="rId10">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8435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Fever</a:t>
            </a:r>
          </a:p>
        </p:txBody>
      </p:sp>
      <p:sp>
        <p:nvSpPr>
          <p:cNvPr id="3" name="Content Placeholder 2"/>
          <p:cNvSpPr>
            <a:spLocks noGrp="1"/>
          </p:cNvSpPr>
          <p:nvPr>
            <p:ph idx="1"/>
          </p:nvPr>
        </p:nvSpPr>
        <p:spPr>
          <a:xfrm>
            <a:off x="457201" y="1600201"/>
            <a:ext cx="4151086" cy="3516086"/>
          </a:xfrm>
        </p:spPr>
        <p:txBody>
          <a:bodyPr>
            <a:normAutofit/>
          </a:bodyPr>
          <a:lstStyle/>
          <a:p>
            <a:r>
              <a:rPr lang="en-US" b="0" dirty="0"/>
              <a:t>Can be the only manifestation of toxoplasma disease</a:t>
            </a:r>
          </a:p>
          <a:p>
            <a:r>
              <a:rPr lang="en-US" b="0" dirty="0"/>
              <a:t>Consider toxoplasmosis in the differential diagnosis of FUO in a heart transplant patient</a:t>
            </a:r>
          </a:p>
        </p:txBody>
      </p:sp>
      <p:sp>
        <p:nvSpPr>
          <p:cNvPr id="7" name="Footer Placeholder 6"/>
          <p:cNvSpPr>
            <a:spLocks noGrp="1"/>
          </p:cNvSpPr>
          <p:nvPr>
            <p:ph type="ftr" sz="quarter" idx="10"/>
          </p:nvPr>
        </p:nvSpPr>
        <p:spPr/>
        <p:txBody>
          <a:bodyPr/>
          <a:lstStyle/>
          <a:p>
            <a:pPr>
              <a:defRPr/>
            </a:pPr>
            <a:r>
              <a:rPr lang="en-US" b="0" i="0" dirty="0"/>
              <a:t>Pickering et al. Red Book 2015</a:t>
            </a:r>
          </a:p>
        </p:txBody>
      </p:sp>
      <p:pic>
        <p:nvPicPr>
          <p:cNvPr id="9"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726" y="2025315"/>
            <a:ext cx="3106153" cy="2070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57800" y="4429465"/>
            <a:ext cx="3078079" cy="646331"/>
          </a:xfrm>
          <a:prstGeom prst="rect">
            <a:avLst/>
          </a:prstGeom>
          <a:noFill/>
        </p:spPr>
        <p:txBody>
          <a:bodyPr wrap="square" rtlCol="0">
            <a:spAutoFit/>
          </a:bodyPr>
          <a:lstStyle/>
          <a:p>
            <a:pPr algn="ctr"/>
            <a:r>
              <a:rPr lang="en-US" sz="1800" dirty="0">
                <a:solidFill>
                  <a:schemeClr val="bg2"/>
                </a:solidFill>
                <a:effectLst/>
                <a:latin typeface="+mn-lt"/>
              </a:rPr>
              <a:t>Electron microscopy of </a:t>
            </a:r>
          </a:p>
          <a:p>
            <a:pPr algn="ctr"/>
            <a:r>
              <a:rPr lang="en-US" sz="1800" i="1" dirty="0">
                <a:solidFill>
                  <a:schemeClr val="bg2"/>
                </a:solidFill>
                <a:effectLst/>
                <a:latin typeface="+mn-lt"/>
              </a:rPr>
              <a:t>T. gondii</a:t>
            </a:r>
          </a:p>
        </p:txBody>
      </p:sp>
      <p:sp>
        <p:nvSpPr>
          <p:cNvPr id="10" name="Action Button: Home 9">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1" name="Action Button: Return 10">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08387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68" y="304800"/>
            <a:ext cx="4382040" cy="946484"/>
          </a:xfrm>
        </p:spPr>
        <p:txBody>
          <a:bodyPr>
            <a:normAutofit/>
          </a:bodyPr>
          <a:lstStyle/>
          <a:p>
            <a:r>
              <a:rPr lang="en-US" sz="3200" dirty="0"/>
              <a:t>Myocarditis</a:t>
            </a:r>
          </a:p>
        </p:txBody>
      </p:sp>
      <p:sp>
        <p:nvSpPr>
          <p:cNvPr id="3" name="Content Placeholder 2"/>
          <p:cNvSpPr>
            <a:spLocks noGrp="1"/>
          </p:cNvSpPr>
          <p:nvPr>
            <p:ph idx="1"/>
          </p:nvPr>
        </p:nvSpPr>
        <p:spPr>
          <a:xfrm>
            <a:off x="457201" y="1491916"/>
            <a:ext cx="4227094" cy="4586121"/>
          </a:xfrm>
        </p:spPr>
        <p:txBody>
          <a:bodyPr>
            <a:normAutofit/>
          </a:bodyPr>
          <a:lstStyle/>
          <a:p>
            <a:r>
              <a:rPr lang="en-US" b="0" i="1" dirty="0"/>
              <a:t>T. gondii </a:t>
            </a:r>
            <a:r>
              <a:rPr lang="en-US" b="0" dirty="0"/>
              <a:t>persists in the myocardium</a:t>
            </a:r>
          </a:p>
          <a:p>
            <a:pPr lvl="1"/>
            <a:r>
              <a:rPr lang="en-US" sz="2000" b="0" dirty="0"/>
              <a:t>During immunosuppression, encysted bradyzoites transform into proliferating tachyzoites </a:t>
            </a:r>
          </a:p>
          <a:p>
            <a:pPr lvl="1"/>
            <a:r>
              <a:rPr lang="en-US" sz="2000" b="0" dirty="0"/>
              <a:t>Tachyzoites destroy infected cells and cause necrotizing inflammation</a:t>
            </a:r>
          </a:p>
          <a:p>
            <a:r>
              <a:rPr lang="en-US" b="0" dirty="0"/>
              <a:t>Biopsies can be misread as rejection</a:t>
            </a:r>
          </a:p>
        </p:txBody>
      </p:sp>
      <p:sp>
        <p:nvSpPr>
          <p:cNvPr id="6" name="Footer Placeholder 5"/>
          <p:cNvSpPr>
            <a:spLocks noGrp="1"/>
          </p:cNvSpPr>
          <p:nvPr>
            <p:ph type="ftr" sz="quarter" idx="10"/>
          </p:nvPr>
        </p:nvSpPr>
        <p:spPr/>
        <p:txBody>
          <a:bodyPr/>
          <a:lstStyle/>
          <a:p>
            <a:pPr>
              <a:defRPr/>
            </a:pPr>
            <a:r>
              <a:rPr lang="en-US" b="0" i="0" dirty="0"/>
              <a:t>Pickering et al. Red Book 2015</a:t>
            </a:r>
          </a:p>
        </p:txBody>
      </p:sp>
      <p:pic>
        <p:nvPicPr>
          <p:cNvPr id="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91467"/>
            <a:ext cx="4114800" cy="2762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38274" y="4940972"/>
            <a:ext cx="2997803" cy="830997"/>
          </a:xfrm>
          <a:prstGeom prst="rect">
            <a:avLst/>
          </a:prstGeom>
          <a:noFill/>
          <a:ln>
            <a:noFill/>
          </a:ln>
        </p:spPr>
        <p:txBody>
          <a:bodyPr wrap="square" rtlCol="0">
            <a:spAutoFit/>
          </a:bodyPr>
          <a:lstStyle/>
          <a:p>
            <a:pPr algn="ctr"/>
            <a:r>
              <a:rPr lang="en-US" sz="1600" dirty="0">
                <a:solidFill>
                  <a:schemeClr val="bg2"/>
                </a:solidFill>
                <a:effectLst/>
                <a:latin typeface="Arial" charset="0"/>
              </a:rPr>
              <a:t>Pseudocyst containing numerous tachyzoites within a myocyte</a:t>
            </a:r>
          </a:p>
        </p:txBody>
      </p:sp>
      <p:sp>
        <p:nvSpPr>
          <p:cNvPr id="9" name="Action Button: Home 8">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0" name="Action Button: Return 9">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025308"/>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Pneumonitis</a:t>
            </a:r>
          </a:p>
        </p:txBody>
      </p:sp>
      <p:sp>
        <p:nvSpPr>
          <p:cNvPr id="3" name="Content Placeholder 2"/>
          <p:cNvSpPr>
            <a:spLocks noGrp="1"/>
          </p:cNvSpPr>
          <p:nvPr>
            <p:ph idx="1"/>
          </p:nvPr>
        </p:nvSpPr>
        <p:spPr>
          <a:xfrm>
            <a:off x="457200" y="1600200"/>
            <a:ext cx="4480560" cy="4525963"/>
          </a:xfrm>
        </p:spPr>
        <p:txBody>
          <a:bodyPr>
            <a:normAutofit/>
          </a:bodyPr>
          <a:lstStyle/>
          <a:p>
            <a:r>
              <a:rPr lang="en-US" b="0" dirty="0"/>
              <a:t>Presents with a productive cough and dyspnea</a:t>
            </a:r>
          </a:p>
          <a:p>
            <a:pPr lvl="1"/>
            <a:r>
              <a:rPr lang="en-US" sz="2000" b="0" dirty="0"/>
              <a:t>Usually accompanied by fever</a:t>
            </a:r>
          </a:p>
          <a:p>
            <a:pPr lvl="1"/>
            <a:r>
              <a:rPr lang="en-US" sz="2000" b="0" dirty="0"/>
              <a:t>Can be associated with disseminated disease and multi-organ failure</a:t>
            </a:r>
          </a:p>
          <a:p>
            <a:r>
              <a:rPr lang="en-US" b="0" dirty="0"/>
              <a:t>Imaging characterized by diffuse pulmonary infiltrates and opacities</a:t>
            </a:r>
          </a:p>
          <a:p>
            <a:pPr lvl="1"/>
            <a:r>
              <a:rPr lang="en-US" sz="2000" b="0" dirty="0">
                <a:ea typeface="ＭＳ Ｐゴシック"/>
              </a:rPr>
              <a:t>Very similar to </a:t>
            </a:r>
            <a:r>
              <a:rPr lang="en-US" sz="2000" b="0" i="1" dirty="0">
                <a:ea typeface="ＭＳ Ｐゴシック"/>
              </a:rPr>
              <a:t>Pneumocystis </a:t>
            </a:r>
            <a:r>
              <a:rPr lang="en-US" sz="2000" b="0" i="1" dirty="0" err="1">
                <a:ea typeface="ＭＳ Ｐゴシック"/>
              </a:rPr>
              <a:t>jirovecii</a:t>
            </a:r>
            <a:r>
              <a:rPr lang="en-US" sz="2000" b="0" i="1" dirty="0">
                <a:ea typeface="ＭＳ Ｐゴシック"/>
              </a:rPr>
              <a:t> (PJP)</a:t>
            </a:r>
            <a:r>
              <a:rPr lang="en-US" sz="2000" b="0" dirty="0">
                <a:ea typeface="ＭＳ Ｐゴシック"/>
              </a:rPr>
              <a:t>!</a:t>
            </a:r>
            <a:endParaRPr lang="en-US" sz="2000" b="0" dirty="0">
              <a:ea typeface="ＭＳ Ｐゴシック"/>
              <a:cs typeface="Arial"/>
            </a:endParaRPr>
          </a:p>
        </p:txBody>
      </p:sp>
      <p:pic>
        <p:nvPicPr>
          <p:cNvPr id="4" name="Picture 3"/>
          <p:cNvPicPr>
            <a:picLocks noChangeAspect="1"/>
          </p:cNvPicPr>
          <p:nvPr/>
        </p:nvPicPr>
        <p:blipFill>
          <a:blip r:embed="rId3"/>
          <a:stretch>
            <a:fillRect/>
          </a:stretch>
        </p:blipFill>
        <p:spPr>
          <a:xfrm>
            <a:off x="5050055" y="2230079"/>
            <a:ext cx="3908322" cy="2931242"/>
          </a:xfrm>
          <a:prstGeom prst="rect">
            <a:avLst/>
          </a:prstGeom>
        </p:spPr>
      </p:pic>
      <p:sp>
        <p:nvSpPr>
          <p:cNvPr id="6" name="Footer Placeholder 5"/>
          <p:cNvSpPr>
            <a:spLocks noGrp="1"/>
          </p:cNvSpPr>
          <p:nvPr>
            <p:ph type="ftr" sz="quarter" idx="10"/>
          </p:nvPr>
        </p:nvSpPr>
        <p:spPr>
          <a:xfrm>
            <a:off x="685800" y="6096000"/>
            <a:ext cx="6172200" cy="609600"/>
          </a:xfrm>
        </p:spPr>
        <p:txBody>
          <a:bodyPr/>
          <a:lstStyle/>
          <a:p>
            <a:pPr>
              <a:defRPr/>
            </a:pPr>
            <a:r>
              <a:rPr lang="en-US" b="0" i="0" dirty="0"/>
              <a:t>de Souza Giassi K. BMC Pulm Med. 2014 Nov 25;14:185</a:t>
            </a:r>
          </a:p>
        </p:txBody>
      </p:sp>
      <p:sp>
        <p:nvSpPr>
          <p:cNvPr id="8" name="Action Button: Home 7">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9" name="Action Button: Return 8">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65199"/>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Chorioretinitis</a:t>
            </a:r>
          </a:p>
        </p:txBody>
      </p:sp>
      <p:sp>
        <p:nvSpPr>
          <p:cNvPr id="3" name="Content Placeholder 2"/>
          <p:cNvSpPr>
            <a:spLocks noGrp="1"/>
          </p:cNvSpPr>
          <p:nvPr>
            <p:ph idx="1"/>
          </p:nvPr>
        </p:nvSpPr>
        <p:spPr>
          <a:xfrm>
            <a:off x="685799" y="1524000"/>
            <a:ext cx="7976937" cy="4572000"/>
          </a:xfrm>
        </p:spPr>
        <p:txBody>
          <a:bodyPr/>
          <a:lstStyle/>
          <a:p>
            <a:r>
              <a:rPr lang="en-US" b="0" dirty="0">
                <a:ea typeface="ＭＳ Ｐゴシック"/>
              </a:rPr>
              <a:t>Well-defined areas of chorioretinitis with pigmentation and irregular scarring</a:t>
            </a:r>
          </a:p>
          <a:p>
            <a:r>
              <a:rPr lang="en-US" b="0" dirty="0"/>
              <a:t>May result in diminished visual acuity</a:t>
            </a:r>
          </a:p>
        </p:txBody>
      </p:sp>
      <p:pic>
        <p:nvPicPr>
          <p:cNvPr id="4" name="Picture 3"/>
          <p:cNvPicPr>
            <a:picLocks noChangeAspect="1"/>
          </p:cNvPicPr>
          <p:nvPr/>
        </p:nvPicPr>
        <p:blipFill>
          <a:blip r:embed="rId3"/>
          <a:stretch>
            <a:fillRect/>
          </a:stretch>
        </p:blipFill>
        <p:spPr>
          <a:xfrm>
            <a:off x="2671370" y="3057075"/>
            <a:ext cx="3801260" cy="2660882"/>
          </a:xfrm>
          <a:prstGeom prst="rect">
            <a:avLst/>
          </a:prstGeom>
        </p:spPr>
      </p:pic>
      <p:sp>
        <p:nvSpPr>
          <p:cNvPr id="6" name="Footer Placeholder 5"/>
          <p:cNvSpPr>
            <a:spLocks noGrp="1"/>
          </p:cNvSpPr>
          <p:nvPr>
            <p:ph type="ftr" sz="quarter" idx="10"/>
          </p:nvPr>
        </p:nvSpPr>
        <p:spPr/>
        <p:txBody>
          <a:bodyPr/>
          <a:lstStyle/>
          <a:p>
            <a:pPr>
              <a:defRPr/>
            </a:pPr>
            <a:r>
              <a:rPr lang="en-US" b="0" i="0" dirty="0"/>
              <a:t>Pickering et al. Red Book 2015</a:t>
            </a:r>
          </a:p>
        </p:txBody>
      </p:sp>
      <p:sp>
        <p:nvSpPr>
          <p:cNvPr id="7" name="Action Button: Home 6">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Action Button: Return 7">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381872"/>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Encephalitis</a:t>
            </a:r>
          </a:p>
        </p:txBody>
      </p:sp>
      <p:sp>
        <p:nvSpPr>
          <p:cNvPr id="3" name="Content Placeholder 2"/>
          <p:cNvSpPr>
            <a:spLocks noGrp="1"/>
          </p:cNvSpPr>
          <p:nvPr>
            <p:ph idx="1"/>
          </p:nvPr>
        </p:nvSpPr>
        <p:spPr>
          <a:xfrm>
            <a:off x="457200" y="1507958"/>
            <a:ext cx="5215467" cy="4705775"/>
          </a:xfrm>
        </p:spPr>
        <p:txBody>
          <a:bodyPr>
            <a:normAutofit fontScale="92500" lnSpcReduction="10000"/>
          </a:bodyPr>
          <a:lstStyle/>
          <a:p>
            <a:r>
              <a:rPr lang="en-US" sz="2200" b="0" dirty="0"/>
              <a:t>CNS manifestations occur in 10% to 25% of transplant recipients with toxoplasmosis</a:t>
            </a:r>
          </a:p>
          <a:p>
            <a:pPr lvl="1"/>
            <a:r>
              <a:rPr lang="en-US" sz="1900" b="0" dirty="0"/>
              <a:t>Symptoms include headache, lethargy, altered mental status, seizures, coma, hemiparesis, ataxia, and other focal neurologic deficits</a:t>
            </a:r>
          </a:p>
          <a:p>
            <a:r>
              <a:rPr lang="en-US" sz="2200" b="0" dirty="0"/>
              <a:t>CT or MR imaging of the brain may detect ring-enhancing mass lesions</a:t>
            </a:r>
          </a:p>
          <a:p>
            <a:pPr lvl="1"/>
            <a:r>
              <a:rPr lang="en-US" sz="1900" b="0" dirty="0"/>
              <a:t>Typically multiple and in periventricular locations</a:t>
            </a:r>
          </a:p>
          <a:p>
            <a:r>
              <a:rPr lang="en-US" sz="2200" b="0" dirty="0"/>
              <a:t>Definitive diagnosis of CNS toxoplasmosis requires the demonstration of tachyzoites or cysts in tissue on histopathology or by PCR</a:t>
            </a:r>
          </a:p>
        </p:txBody>
      </p:sp>
      <p:sp>
        <p:nvSpPr>
          <p:cNvPr id="6" name="Footer Placeholder 5"/>
          <p:cNvSpPr>
            <a:spLocks noGrp="1"/>
          </p:cNvSpPr>
          <p:nvPr>
            <p:ph type="ftr" sz="quarter" idx="10"/>
          </p:nvPr>
        </p:nvSpPr>
        <p:spPr/>
        <p:txBody>
          <a:bodyPr/>
          <a:lstStyle/>
          <a:p>
            <a:pPr>
              <a:defRPr/>
            </a:pPr>
            <a:r>
              <a:rPr lang="en-US" b="0" i="0" dirty="0"/>
              <a:t>Pickering et al. Red Book 2015.</a:t>
            </a:r>
          </a:p>
        </p:txBody>
      </p:sp>
      <p:pic>
        <p:nvPicPr>
          <p:cNvPr id="8"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667" y="2706684"/>
            <a:ext cx="3204411" cy="1978031"/>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Home 8">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0" name="Action Button: Return 9">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889890"/>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Disseminated disease</a:t>
            </a:r>
          </a:p>
        </p:txBody>
      </p:sp>
      <p:sp>
        <p:nvSpPr>
          <p:cNvPr id="3" name="Content Placeholder 2"/>
          <p:cNvSpPr>
            <a:spLocks noGrp="1"/>
          </p:cNvSpPr>
          <p:nvPr>
            <p:ph idx="1"/>
          </p:nvPr>
        </p:nvSpPr>
        <p:spPr/>
        <p:txBody>
          <a:bodyPr>
            <a:normAutofit/>
          </a:bodyPr>
          <a:lstStyle/>
          <a:p>
            <a:r>
              <a:rPr lang="en-US" b="0" dirty="0"/>
              <a:t>Sepsis-like picture, multi-organ failure, pneumonia, CNS disease, and cutaneous lesions</a:t>
            </a:r>
          </a:p>
          <a:p>
            <a:r>
              <a:rPr lang="en-US" b="0" dirty="0"/>
              <a:t>Mortality rate is estimated as high as 80%</a:t>
            </a:r>
          </a:p>
          <a:p>
            <a:r>
              <a:rPr lang="en-US" b="0" dirty="0"/>
              <a:t>Serologies can be negative in immunocompromised patients</a:t>
            </a:r>
          </a:p>
          <a:p>
            <a:pPr lvl="1"/>
            <a:r>
              <a:rPr lang="en-US" b="0" dirty="0"/>
              <a:t>PCR can be helpful</a:t>
            </a:r>
          </a:p>
          <a:p>
            <a:pPr lvl="1"/>
            <a:r>
              <a:rPr lang="en-US" b="0" dirty="0"/>
              <a:t>Have high index of suspicion for at risk patients</a:t>
            </a:r>
          </a:p>
        </p:txBody>
      </p:sp>
      <p:sp>
        <p:nvSpPr>
          <p:cNvPr id="5" name="Action Button: Home 4">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Action Button: Return 5">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665685"/>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the Modules</a:t>
            </a:r>
          </a:p>
        </p:txBody>
      </p:sp>
      <p:sp>
        <p:nvSpPr>
          <p:cNvPr id="3" name="Content Placeholder 2"/>
          <p:cNvSpPr>
            <a:spLocks noGrp="1"/>
          </p:cNvSpPr>
          <p:nvPr>
            <p:ph idx="1"/>
          </p:nvPr>
        </p:nvSpPr>
        <p:spPr/>
        <p:txBody>
          <a:bodyPr>
            <a:normAutofit/>
          </a:bodyPr>
          <a:lstStyle/>
          <a:p>
            <a:r>
              <a:rPr lang="en-US" sz="2000" dirty="0"/>
              <a:t>The modules are case-based, with decision points (branches) containing questions</a:t>
            </a:r>
          </a:p>
          <a:p>
            <a:pPr lvl="1"/>
            <a:r>
              <a:rPr lang="en-US" sz="2000" dirty="0"/>
              <a:t>Many questions don’t have right or wrong answers</a:t>
            </a:r>
          </a:p>
          <a:p>
            <a:pPr lvl="1"/>
            <a:r>
              <a:rPr lang="en-US" sz="2000" dirty="0"/>
              <a:t>Click on a response (e.g. a diagnostic test), and you will find out more about it</a:t>
            </a:r>
          </a:p>
          <a:p>
            <a:r>
              <a:rPr lang="en-US" sz="2000" dirty="0"/>
              <a:t>Multiple “action buttons” help you navigate</a:t>
            </a:r>
          </a:p>
          <a:p>
            <a:r>
              <a:rPr lang="en-US" sz="2000" dirty="0"/>
              <a:t>The basic modules are designed to take about 45 minutes to complete</a:t>
            </a:r>
          </a:p>
          <a:p>
            <a:r>
              <a:rPr lang="en-US" sz="2000" dirty="0"/>
              <a:t>You might take longer, especially if you choose to investigate all of the informational links provided</a:t>
            </a:r>
          </a:p>
          <a:p>
            <a:r>
              <a:rPr lang="en-US" sz="2000" dirty="0"/>
              <a:t>Take your time and enjoy!</a:t>
            </a:r>
          </a:p>
        </p:txBody>
      </p:sp>
      <p:sp>
        <p:nvSpPr>
          <p:cNvPr id="7" name="Action Button: Back or Previous 6">
            <a:hlinkClick r:id="" action="ppaction://hlinkshowjump?jump=nextslide" highlightClick="1"/>
          </p:cNvPr>
          <p:cNvSpPr/>
          <p:nvPr/>
        </p:nvSpPr>
        <p:spPr>
          <a:xfrm rot="10800000">
            <a:off x="8321206" y="6180822"/>
            <a:ext cx="411729" cy="440134"/>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rot="10800000">
            <a:off x="7223594" y="6180821"/>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777240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3469954391"/>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810" y="400529"/>
            <a:ext cx="7780422" cy="882316"/>
          </a:xfrm>
        </p:spPr>
        <p:txBody>
          <a:bodyPr>
            <a:noAutofit/>
          </a:bodyPr>
          <a:lstStyle/>
          <a:p>
            <a:pPr algn="ctr"/>
            <a:r>
              <a:rPr lang="en-US" sz="2300" dirty="0"/>
              <a:t>What is the risk of toxoplasmosis in heart transplant recipients with each of these clinical scenarios?</a:t>
            </a:r>
          </a:p>
        </p:txBody>
      </p:sp>
      <p:grpSp>
        <p:nvGrpSpPr>
          <p:cNvPr id="9" name="Group 8"/>
          <p:cNvGrpSpPr/>
          <p:nvPr/>
        </p:nvGrpSpPr>
        <p:grpSpPr>
          <a:xfrm>
            <a:off x="1669207" y="2152818"/>
            <a:ext cx="2539795" cy="581811"/>
            <a:chOff x="2483607" y="4108137"/>
            <a:chExt cx="2539795" cy="581811"/>
          </a:xfrm>
        </p:grpSpPr>
        <p:sp>
          <p:nvSpPr>
            <p:cNvPr id="10" name="Rounded Rectangle 9"/>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1" name="TextBox 10"/>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D– /R–   </a:t>
              </a:r>
              <a:endParaRPr lang="en-US" sz="2000" dirty="0">
                <a:solidFill>
                  <a:srgbClr val="000000"/>
                </a:solidFill>
                <a:effectLst/>
                <a:latin typeface="+mn-lt"/>
              </a:endParaRPr>
            </a:p>
          </p:txBody>
        </p:sp>
      </p:grpSp>
      <p:grpSp>
        <p:nvGrpSpPr>
          <p:cNvPr id="12" name="Group 11"/>
          <p:cNvGrpSpPr/>
          <p:nvPr/>
        </p:nvGrpSpPr>
        <p:grpSpPr>
          <a:xfrm>
            <a:off x="5031961" y="2152818"/>
            <a:ext cx="2539795" cy="581811"/>
            <a:chOff x="2483607" y="4108137"/>
            <a:chExt cx="2539795" cy="581811"/>
          </a:xfrm>
        </p:grpSpPr>
        <p:sp>
          <p:nvSpPr>
            <p:cNvPr id="13" name="Rounded Rectangle 12"/>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4" name="TextBox 13"/>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4" action="ppaction://hlinksldjump"/>
                </a:rPr>
                <a:t>D+ /R–</a:t>
              </a:r>
              <a:endParaRPr lang="en-US" sz="2000" dirty="0">
                <a:solidFill>
                  <a:srgbClr val="000000"/>
                </a:solidFill>
                <a:effectLst/>
                <a:latin typeface="+mn-lt"/>
              </a:endParaRPr>
            </a:p>
          </p:txBody>
        </p:sp>
      </p:grpSp>
      <p:grpSp>
        <p:nvGrpSpPr>
          <p:cNvPr id="15" name="Group 14"/>
          <p:cNvGrpSpPr/>
          <p:nvPr/>
        </p:nvGrpSpPr>
        <p:grpSpPr>
          <a:xfrm>
            <a:off x="1661823" y="3046445"/>
            <a:ext cx="2539795" cy="581811"/>
            <a:chOff x="2483607" y="4108137"/>
            <a:chExt cx="2539795" cy="581811"/>
          </a:xfrm>
        </p:grpSpPr>
        <p:sp>
          <p:nvSpPr>
            <p:cNvPr id="16" name="Rounded Rectangle 15"/>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7" name="TextBox 16"/>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5" action="ppaction://hlinksldjump"/>
                </a:rPr>
                <a:t>D– /R+</a:t>
              </a:r>
              <a:endParaRPr lang="en-US" sz="2000" dirty="0">
                <a:solidFill>
                  <a:srgbClr val="000000"/>
                </a:solidFill>
                <a:effectLst/>
                <a:latin typeface="+mn-lt"/>
              </a:endParaRPr>
            </a:p>
          </p:txBody>
        </p:sp>
      </p:grpSp>
      <p:grpSp>
        <p:nvGrpSpPr>
          <p:cNvPr id="18" name="Group 17"/>
          <p:cNvGrpSpPr/>
          <p:nvPr/>
        </p:nvGrpSpPr>
        <p:grpSpPr>
          <a:xfrm>
            <a:off x="5046727" y="3046444"/>
            <a:ext cx="2539795" cy="581811"/>
            <a:chOff x="2483607" y="4108137"/>
            <a:chExt cx="2539795" cy="581811"/>
          </a:xfrm>
        </p:grpSpPr>
        <p:sp>
          <p:nvSpPr>
            <p:cNvPr id="19" name="Rounded Rectangle 18"/>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20" name="TextBox 19"/>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6" action="ppaction://hlinksldjump"/>
                </a:rPr>
                <a:t>D+ /R+</a:t>
              </a:r>
              <a:endParaRPr lang="en-US" sz="2000" dirty="0">
                <a:solidFill>
                  <a:srgbClr val="000000"/>
                </a:solidFill>
                <a:effectLst/>
                <a:latin typeface="+mn-lt"/>
              </a:endParaRPr>
            </a:p>
          </p:txBody>
        </p:sp>
      </p:grpSp>
      <p:grpSp>
        <p:nvGrpSpPr>
          <p:cNvPr id="21" name="Group 20"/>
          <p:cNvGrpSpPr/>
          <p:nvPr/>
        </p:nvGrpSpPr>
        <p:grpSpPr>
          <a:xfrm>
            <a:off x="1661823" y="4367221"/>
            <a:ext cx="5919740" cy="802775"/>
            <a:chOff x="2483607" y="4108137"/>
            <a:chExt cx="2537669" cy="609541"/>
          </a:xfrm>
        </p:grpSpPr>
        <p:sp>
          <p:nvSpPr>
            <p:cNvPr id="22" name="Rounded Rectangle 21"/>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23" name="TextBox 22"/>
            <p:cNvSpPr txBox="1"/>
            <p:nvPr/>
          </p:nvSpPr>
          <p:spPr>
            <a:xfrm>
              <a:off x="2496247" y="4180185"/>
              <a:ext cx="2525029" cy="537493"/>
            </a:xfrm>
            <a:prstGeom prst="rect">
              <a:avLst/>
            </a:prstGeom>
            <a:noFill/>
          </p:spPr>
          <p:txBody>
            <a:bodyPr wrap="square" rtlCol="0">
              <a:spAutoFit/>
            </a:bodyPr>
            <a:lstStyle/>
            <a:p>
              <a:pPr algn="ctr"/>
              <a:r>
                <a:rPr lang="en-US" sz="2000" dirty="0">
                  <a:solidFill>
                    <a:srgbClr val="000000"/>
                  </a:solidFill>
                  <a:effectLst/>
                  <a:latin typeface="+mn-lt"/>
                  <a:hlinkClick r:id="rId7" action="ppaction://hlinksldjump"/>
                </a:rPr>
                <a:t>What about toxoplasmosis in other transplant patients?</a:t>
              </a:r>
              <a:endParaRPr lang="en-US" sz="2000" dirty="0">
                <a:solidFill>
                  <a:srgbClr val="000000"/>
                </a:solidFill>
                <a:effectLst/>
                <a:latin typeface="+mn-lt"/>
              </a:endParaRPr>
            </a:p>
          </p:txBody>
        </p:sp>
      </p:grpSp>
      <p:sp>
        <p:nvSpPr>
          <p:cNvPr id="24" name="Action Button: Home 23">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25" name="Action Button: Back or Previous 24">
            <a:hlinkClick r:id="rId8" action="ppaction://hlinksldjump" highlightClick="1"/>
          </p:cNvPr>
          <p:cNvSpPr/>
          <p:nvPr/>
        </p:nvSpPr>
        <p:spPr>
          <a:xfrm rot="10800000">
            <a:off x="8057825" y="6200788"/>
            <a:ext cx="411729" cy="440134"/>
          </a:xfrm>
          <a:prstGeom prst="actionButtonBackPrevious">
            <a:avLst/>
          </a:prstGeom>
          <a:blipFill>
            <a:blip r:embed="rId9">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68544"/>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 / R– </a:t>
            </a:r>
          </a:p>
        </p:txBody>
      </p:sp>
      <p:sp>
        <p:nvSpPr>
          <p:cNvPr id="3" name="Content Placeholder 2"/>
          <p:cNvSpPr>
            <a:spLocks noGrp="1"/>
          </p:cNvSpPr>
          <p:nvPr>
            <p:ph idx="1"/>
          </p:nvPr>
        </p:nvSpPr>
        <p:spPr>
          <a:xfrm>
            <a:off x="457200" y="1440364"/>
            <a:ext cx="8229600" cy="4525963"/>
          </a:xfrm>
        </p:spPr>
        <p:txBody>
          <a:bodyPr>
            <a:normAutofit/>
          </a:bodyPr>
          <a:lstStyle/>
          <a:p>
            <a:r>
              <a:rPr lang="en-US" b="0" dirty="0"/>
              <a:t>At risk for de novo disease</a:t>
            </a:r>
          </a:p>
          <a:p>
            <a:pPr lvl="1"/>
            <a:r>
              <a:rPr lang="en-US" b="0" dirty="0"/>
              <a:t>Very low overall risk and can occur anytime after transplant</a:t>
            </a:r>
          </a:p>
          <a:p>
            <a:r>
              <a:rPr lang="en-US" b="0" dirty="0"/>
              <a:t>We can counsel our patients to avoid exposure to toxoplasmosis! </a:t>
            </a:r>
          </a:p>
        </p:txBody>
      </p:sp>
      <p:grpSp>
        <p:nvGrpSpPr>
          <p:cNvPr id="6" name="Group 5"/>
          <p:cNvGrpSpPr/>
          <p:nvPr/>
        </p:nvGrpSpPr>
        <p:grpSpPr>
          <a:xfrm>
            <a:off x="983827" y="3861378"/>
            <a:ext cx="3347825" cy="1267226"/>
            <a:chOff x="2483607" y="4108137"/>
            <a:chExt cx="2525029" cy="581811"/>
          </a:xfrm>
        </p:grpSpPr>
        <p:sp>
          <p:nvSpPr>
            <p:cNvPr id="7" name="Rounded Rectangle 6"/>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8" name="TextBox 7"/>
            <p:cNvSpPr txBox="1"/>
            <p:nvPr/>
          </p:nvSpPr>
          <p:spPr>
            <a:xfrm>
              <a:off x="2483607" y="4235041"/>
              <a:ext cx="2525029" cy="325006"/>
            </a:xfrm>
            <a:prstGeom prst="rect">
              <a:avLst/>
            </a:prstGeom>
            <a:noFill/>
          </p:spPr>
          <p:txBody>
            <a:bodyPr wrap="square" rtlCol="0">
              <a:spAutoFit/>
            </a:bodyPr>
            <a:lstStyle/>
            <a:p>
              <a:pPr algn="ctr"/>
              <a:r>
                <a:rPr lang="en-US" sz="2000" dirty="0">
                  <a:solidFill>
                    <a:srgbClr val="000000"/>
                  </a:solidFill>
                  <a:effectLst/>
                  <a:latin typeface="+mn-lt"/>
                  <a:hlinkClick r:id="rId2" action="ppaction://hlinksldjump"/>
                </a:rPr>
                <a:t>Preventing foodborne transmission   </a:t>
              </a:r>
              <a:endParaRPr lang="en-US" sz="2000" dirty="0">
                <a:solidFill>
                  <a:srgbClr val="000000"/>
                </a:solidFill>
                <a:effectLst/>
                <a:latin typeface="+mn-lt"/>
              </a:endParaRPr>
            </a:p>
          </p:txBody>
        </p:sp>
      </p:grpSp>
      <p:grpSp>
        <p:nvGrpSpPr>
          <p:cNvPr id="14" name="Group 13"/>
          <p:cNvGrpSpPr/>
          <p:nvPr/>
        </p:nvGrpSpPr>
        <p:grpSpPr>
          <a:xfrm>
            <a:off x="4697856" y="3861378"/>
            <a:ext cx="3347826" cy="1267226"/>
            <a:chOff x="2483606" y="4134214"/>
            <a:chExt cx="2525030" cy="581811"/>
          </a:xfrm>
        </p:grpSpPr>
        <p:sp>
          <p:nvSpPr>
            <p:cNvPr id="15" name="Rounded Rectangle 14"/>
            <p:cNvSpPr/>
            <p:nvPr/>
          </p:nvSpPr>
          <p:spPr bwMode="auto">
            <a:xfrm>
              <a:off x="2483607" y="4134214"/>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6" name="TextBox 15"/>
            <p:cNvSpPr txBox="1"/>
            <p:nvPr/>
          </p:nvSpPr>
          <p:spPr>
            <a:xfrm>
              <a:off x="2483606" y="4262617"/>
              <a:ext cx="2525029" cy="325006"/>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Preventing animal to human transmission   </a:t>
              </a:r>
              <a:endParaRPr lang="en-US" sz="2000" dirty="0">
                <a:solidFill>
                  <a:srgbClr val="000000"/>
                </a:solidFill>
                <a:effectLst/>
                <a:latin typeface="+mn-lt"/>
              </a:endParaRPr>
            </a:p>
          </p:txBody>
        </p:sp>
      </p:grpSp>
      <p:sp>
        <p:nvSpPr>
          <p:cNvPr id="10" name="Action Button: Home 9">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1" name="Action Button: Return 10">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95715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84" y="402975"/>
            <a:ext cx="7093064" cy="880394"/>
          </a:xfrm>
        </p:spPr>
        <p:txBody>
          <a:bodyPr>
            <a:noAutofit/>
          </a:bodyPr>
          <a:lstStyle/>
          <a:p>
            <a:r>
              <a:rPr lang="en-US" dirty="0"/>
              <a:t>Preventing foodborne transmission</a:t>
            </a:r>
          </a:p>
        </p:txBody>
      </p:sp>
      <p:sp>
        <p:nvSpPr>
          <p:cNvPr id="3" name="Content Placeholder 2"/>
          <p:cNvSpPr>
            <a:spLocks noGrp="1"/>
          </p:cNvSpPr>
          <p:nvPr>
            <p:ph idx="1"/>
          </p:nvPr>
        </p:nvSpPr>
        <p:spPr>
          <a:xfrm>
            <a:off x="457200" y="1473831"/>
            <a:ext cx="8041341" cy="4832873"/>
          </a:xfrm>
        </p:spPr>
        <p:txBody>
          <a:bodyPr>
            <a:normAutofit fontScale="92500" lnSpcReduction="20000"/>
          </a:bodyPr>
          <a:lstStyle/>
          <a:p>
            <a:r>
              <a:rPr lang="en-US" sz="2600" b="0" dirty="0"/>
              <a:t>The tissue form of the parasite can be transmitted to humans by food</a:t>
            </a:r>
          </a:p>
          <a:p>
            <a:r>
              <a:rPr lang="en-US" sz="2600" b="0" dirty="0"/>
              <a:t>People become infected by:</a:t>
            </a:r>
          </a:p>
          <a:p>
            <a:pPr lvl="1"/>
            <a:r>
              <a:rPr lang="en-US" b="0" dirty="0"/>
              <a:t>Eating undercooked, contaminated meat (especially pork, lamb, and venison)</a:t>
            </a:r>
          </a:p>
          <a:p>
            <a:pPr lvl="1"/>
            <a:r>
              <a:rPr lang="en-US" b="0" dirty="0"/>
              <a:t>Accidental ingestion of undercooked, contaminated meat after handling it and not washing hands thoroughly </a:t>
            </a:r>
          </a:p>
          <a:p>
            <a:pPr lvl="1"/>
            <a:r>
              <a:rPr lang="en-US" b="0" dirty="0"/>
              <a:t>Eating food that was contaminated by knives, utensils, cutting boards, or other foods that had contact with raw, contaminated meat</a:t>
            </a:r>
          </a:p>
          <a:p>
            <a:r>
              <a:rPr lang="en-US" sz="2600" b="0" dirty="0"/>
              <a:t>Transplant recipients are advised NOT to eat raw meat, wash their hands well after handling raw meat and prior to all meals, and to wash fruits and vegetables well prior to consuming </a:t>
            </a:r>
          </a:p>
          <a:p>
            <a:endParaRPr lang="en-US" dirty="0"/>
          </a:p>
        </p:txBody>
      </p:sp>
      <p:sp>
        <p:nvSpPr>
          <p:cNvPr id="4" name="Footer Placeholder 3"/>
          <p:cNvSpPr>
            <a:spLocks noGrp="1"/>
          </p:cNvSpPr>
          <p:nvPr>
            <p:ph type="ftr" sz="quarter" idx="10"/>
          </p:nvPr>
        </p:nvSpPr>
        <p:spPr/>
        <p:txBody>
          <a:bodyPr/>
          <a:lstStyle/>
          <a:p>
            <a:pPr>
              <a:defRPr/>
            </a:pPr>
            <a:r>
              <a:rPr lang="en-US" b="0" i="0" dirty="0"/>
              <a:t>http://www.cdc.gov/parasites/toxoplasmosis/</a:t>
            </a:r>
          </a:p>
        </p:txBody>
      </p:sp>
      <p:sp>
        <p:nvSpPr>
          <p:cNvPr id="6" name="Action Button: Home 5">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Action Button: Return 6">
            <a:hlinkClick r:id="rId3"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5156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21023"/>
            <a:ext cx="7710463" cy="1143000"/>
          </a:xfrm>
        </p:spPr>
        <p:txBody>
          <a:bodyPr>
            <a:noAutofit/>
          </a:bodyPr>
          <a:lstStyle/>
          <a:p>
            <a:r>
              <a:rPr lang="en-US" dirty="0"/>
              <a:t>Preventing animal-to-human transmission</a:t>
            </a:r>
          </a:p>
        </p:txBody>
      </p:sp>
      <p:sp>
        <p:nvSpPr>
          <p:cNvPr id="3" name="Content Placeholder 2"/>
          <p:cNvSpPr>
            <a:spLocks noGrp="1"/>
          </p:cNvSpPr>
          <p:nvPr>
            <p:ph idx="1"/>
          </p:nvPr>
        </p:nvSpPr>
        <p:spPr>
          <a:xfrm>
            <a:off x="685800" y="1475874"/>
            <a:ext cx="7772400" cy="4572000"/>
          </a:xfrm>
        </p:spPr>
        <p:txBody>
          <a:bodyPr>
            <a:normAutofit fontScale="77500" lnSpcReduction="20000"/>
          </a:bodyPr>
          <a:lstStyle/>
          <a:p>
            <a:r>
              <a:rPr lang="en-US" sz="2600" b="0" dirty="0"/>
              <a:t>Cats play an important role in the spread of toxoplasmosis</a:t>
            </a:r>
          </a:p>
          <a:p>
            <a:pPr lvl="1"/>
            <a:r>
              <a:rPr lang="en-US" sz="2600" b="0" dirty="0"/>
              <a:t>Infected by eating infected rodents, birds, or other small animals</a:t>
            </a:r>
          </a:p>
          <a:p>
            <a:pPr lvl="1"/>
            <a:r>
              <a:rPr lang="en-US" sz="2600" b="0" dirty="0"/>
              <a:t>Parasite is passed in the cat's feces</a:t>
            </a:r>
          </a:p>
          <a:p>
            <a:pPr lvl="1"/>
            <a:r>
              <a:rPr lang="en-US" sz="2600" b="0" dirty="0"/>
              <a:t>Toxoplasma-infected cat then contaminates the litter box</a:t>
            </a:r>
          </a:p>
          <a:p>
            <a:r>
              <a:rPr lang="en-US" sz="2600" b="0" dirty="0"/>
              <a:t>People can be infected by:</a:t>
            </a:r>
          </a:p>
          <a:p>
            <a:pPr lvl="1"/>
            <a:r>
              <a:rPr lang="en-US" sz="2600" b="0" dirty="0"/>
              <a:t>Accidental ingestion of oocysts after cleaning a cat's litter box when the cat has shed Toxoplasma in its feces</a:t>
            </a:r>
          </a:p>
          <a:p>
            <a:pPr lvl="1"/>
            <a:r>
              <a:rPr lang="en-US" sz="2600" b="0" dirty="0"/>
              <a:t>Accidental ingestion of oocysts after touching or ingesting anything that has come into contact with a cat's feces that contain Toxoplasma</a:t>
            </a:r>
          </a:p>
          <a:p>
            <a:pPr lvl="1"/>
            <a:r>
              <a:rPr lang="en-US" sz="2600" b="0" dirty="0"/>
              <a:t>Accidental ingestion of oocysts in contaminated soil (e.g., not washing hands after gardening or eating unwashed fruits or vegetables from a garden)</a:t>
            </a:r>
          </a:p>
          <a:p>
            <a:pPr lvl="1"/>
            <a:r>
              <a:rPr lang="en-US" sz="2600" b="0" dirty="0"/>
              <a:t>Drinking water contaminated with the Toxoplasma parasite</a:t>
            </a:r>
          </a:p>
          <a:p>
            <a:r>
              <a:rPr lang="en-US" sz="2600" b="0" dirty="0"/>
              <a:t>Transplant patients should not change litter boxes</a:t>
            </a:r>
          </a:p>
          <a:p>
            <a:endParaRPr lang="en-US" dirty="0"/>
          </a:p>
          <a:p>
            <a:endParaRPr lang="en-US" dirty="0"/>
          </a:p>
        </p:txBody>
      </p:sp>
      <p:sp>
        <p:nvSpPr>
          <p:cNvPr id="6" name="Footer Placeholder 5"/>
          <p:cNvSpPr>
            <a:spLocks noGrp="1"/>
          </p:cNvSpPr>
          <p:nvPr>
            <p:ph type="ftr" sz="quarter" idx="10"/>
          </p:nvPr>
        </p:nvSpPr>
        <p:spPr/>
        <p:txBody>
          <a:bodyPr/>
          <a:lstStyle/>
          <a:p>
            <a:pPr>
              <a:defRPr/>
            </a:pPr>
            <a:r>
              <a:rPr lang="en-US" b="0" i="0" dirty="0"/>
              <a:t>http://www.cdc.gov/parasites/toxoplasmosis/</a:t>
            </a:r>
          </a:p>
        </p:txBody>
      </p:sp>
      <p:sp>
        <p:nvSpPr>
          <p:cNvPr id="7" name="Action Button: Home 6">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Action Button: Return 7">
            <a:hlinkClick r:id="rId3"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867549"/>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 / R–</a:t>
            </a:r>
          </a:p>
        </p:txBody>
      </p:sp>
      <p:sp>
        <p:nvSpPr>
          <p:cNvPr id="3" name="Content Placeholder 2"/>
          <p:cNvSpPr>
            <a:spLocks noGrp="1"/>
          </p:cNvSpPr>
          <p:nvPr>
            <p:ph idx="1"/>
          </p:nvPr>
        </p:nvSpPr>
        <p:spPr>
          <a:xfrm>
            <a:off x="457200" y="1417638"/>
            <a:ext cx="8229600" cy="4907858"/>
          </a:xfrm>
        </p:spPr>
        <p:txBody>
          <a:bodyPr>
            <a:normAutofit/>
          </a:bodyPr>
          <a:lstStyle/>
          <a:p>
            <a:r>
              <a:rPr lang="en-US" b="0" dirty="0"/>
              <a:t>At high risk for donor-related disease</a:t>
            </a:r>
          </a:p>
          <a:p>
            <a:pPr lvl="1"/>
            <a:r>
              <a:rPr lang="en-US" sz="2000" b="0" dirty="0"/>
              <a:t>50-75% risk of life-threatening disseminated disease without prophylaxis</a:t>
            </a:r>
          </a:p>
          <a:p>
            <a:r>
              <a:rPr lang="en-US" b="0" dirty="0"/>
              <a:t>Usually presents in first 3 months after transplant</a:t>
            </a:r>
          </a:p>
          <a:p>
            <a:r>
              <a:rPr lang="en-US" b="0" dirty="0"/>
              <a:t>Serologic tests help monitor seronegative patients for seroconversion and allow a more aggressive approach to be taken to the early diagnosis of toxoplasmosis</a:t>
            </a:r>
          </a:p>
          <a:p>
            <a:pPr lvl="1"/>
            <a:r>
              <a:rPr lang="en-US" sz="2000" b="0" dirty="0">
                <a:ea typeface="ＭＳ Ｐゴシック"/>
              </a:rPr>
              <a:t>Remember not all patients with toxoplasmosis disease will have a positive serology so have a high index of suspicion! </a:t>
            </a:r>
            <a:endParaRPr lang="en-US" sz="2000" b="0" dirty="0">
              <a:cs typeface="Arial"/>
            </a:endParaRPr>
          </a:p>
        </p:txBody>
      </p:sp>
      <p:grpSp>
        <p:nvGrpSpPr>
          <p:cNvPr id="7" name="Group 6"/>
          <p:cNvGrpSpPr/>
          <p:nvPr/>
        </p:nvGrpSpPr>
        <p:grpSpPr>
          <a:xfrm>
            <a:off x="2874164" y="4904116"/>
            <a:ext cx="3395672" cy="967296"/>
            <a:chOff x="2483607" y="4108137"/>
            <a:chExt cx="2525029" cy="581811"/>
          </a:xfrm>
        </p:grpSpPr>
        <p:sp>
          <p:nvSpPr>
            <p:cNvPr id="8" name="Rounded Rectangle 7"/>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9" name="TextBox 8"/>
            <p:cNvSpPr txBox="1"/>
            <p:nvPr/>
          </p:nvSpPr>
          <p:spPr>
            <a:xfrm>
              <a:off x="2483607" y="4186573"/>
              <a:ext cx="2525029" cy="212469"/>
            </a:xfrm>
            <a:prstGeom prst="rect">
              <a:avLst/>
            </a:prstGeom>
            <a:noFill/>
          </p:spPr>
          <p:txBody>
            <a:bodyPr wrap="square" rtlCol="0">
              <a:spAutoFit/>
            </a:bodyPr>
            <a:lstStyle/>
            <a:p>
              <a:pPr algn="ctr"/>
              <a:r>
                <a:rPr lang="en-US" sz="2000" dirty="0">
                  <a:solidFill>
                    <a:srgbClr val="000000"/>
                  </a:solidFill>
                  <a:effectLst/>
                  <a:latin typeface="+mn-lt"/>
                </a:rPr>
                <a:t>Why are heart transplants at greater risk?</a:t>
              </a:r>
            </a:p>
          </p:txBody>
        </p:sp>
      </p:grpSp>
      <p:sp>
        <p:nvSpPr>
          <p:cNvPr id="10" name="Action Button: Back or Previous 9">
            <a:hlinkClick r:id="" action="ppaction://hlinkshowjump?jump=nextslide" highlightClick="1"/>
          </p:cNvPr>
          <p:cNvSpPr/>
          <p:nvPr/>
        </p:nvSpPr>
        <p:spPr>
          <a:xfrm rot="10800000">
            <a:off x="8073188" y="6239750"/>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Home 10">
            <a:hlinkClick r:id="" action="ppaction://hlinkshowjump?jump=firstslide" highlightClick="1"/>
          </p:cNvPr>
          <p:cNvSpPr/>
          <p:nvPr/>
        </p:nvSpPr>
        <p:spPr>
          <a:xfrm>
            <a:off x="7549919" y="6219562"/>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293916779"/>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heart transplant recipients at greater risk compared to other SOT?</a:t>
            </a:r>
          </a:p>
        </p:txBody>
      </p:sp>
      <p:sp>
        <p:nvSpPr>
          <p:cNvPr id="3" name="Content Placeholder 2"/>
          <p:cNvSpPr>
            <a:spLocks noGrp="1"/>
          </p:cNvSpPr>
          <p:nvPr>
            <p:ph idx="1"/>
          </p:nvPr>
        </p:nvSpPr>
        <p:spPr/>
        <p:txBody>
          <a:bodyPr/>
          <a:lstStyle/>
          <a:p>
            <a:r>
              <a:rPr lang="en-US" b="0" i="1" dirty="0"/>
              <a:t>T. gondii </a:t>
            </a:r>
            <a:r>
              <a:rPr lang="en-US" b="0" dirty="0"/>
              <a:t>has a predilection for muscle and can be transmitted to the recipient from the heart of a seropositive donor</a:t>
            </a:r>
          </a:p>
          <a:p>
            <a:r>
              <a:rPr lang="en-US" b="0" dirty="0"/>
              <a:t>With immunosuppression, the encysted bradyzoites transform into proliferating tachyzoites, which can destroy infected cells and cause necrotizing inflammation</a:t>
            </a:r>
          </a:p>
          <a:p>
            <a:r>
              <a:rPr lang="en-US" b="0" dirty="0"/>
              <a:t>As the seronegative recipient lacks toxoplasmosis-specific immunity, the infection can become disseminated and lethal</a:t>
            </a:r>
          </a:p>
          <a:p>
            <a:endParaRPr lang="en-US" dirty="0"/>
          </a:p>
        </p:txBody>
      </p:sp>
      <p:sp>
        <p:nvSpPr>
          <p:cNvPr id="5" name="Action Button: Home 4">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Action Button: Return 5">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525268"/>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 / R+</a:t>
            </a:r>
          </a:p>
        </p:txBody>
      </p:sp>
      <p:sp>
        <p:nvSpPr>
          <p:cNvPr id="3" name="Content Placeholder 2"/>
          <p:cNvSpPr>
            <a:spLocks noGrp="1"/>
          </p:cNvSpPr>
          <p:nvPr>
            <p:ph idx="1"/>
          </p:nvPr>
        </p:nvSpPr>
        <p:spPr/>
        <p:txBody>
          <a:bodyPr>
            <a:normAutofit/>
          </a:bodyPr>
          <a:lstStyle/>
          <a:p>
            <a:r>
              <a:rPr lang="en-US" b="0" dirty="0"/>
              <a:t>Small risk of reactivation disease </a:t>
            </a:r>
          </a:p>
          <a:p>
            <a:pPr lvl="1"/>
            <a:r>
              <a:rPr lang="en-US" sz="2000" b="0" dirty="0"/>
              <a:t>Usually less severe than donor-derived infection, depending on the degree of immunosuppression</a:t>
            </a:r>
          </a:p>
          <a:p>
            <a:pPr lvl="1"/>
            <a:r>
              <a:rPr lang="en-US" sz="2000" b="0" dirty="0"/>
              <a:t>Usually prevented with TMP/SMX prophylaxis</a:t>
            </a:r>
          </a:p>
          <a:p>
            <a:r>
              <a:rPr lang="en-US" b="0" dirty="0"/>
              <a:t>Risk of reactivation is associated with</a:t>
            </a:r>
          </a:p>
          <a:p>
            <a:pPr lvl="1"/>
            <a:r>
              <a:rPr lang="en-US" sz="2000" b="0" dirty="0"/>
              <a:t>Lymphocyte-depleting therapy </a:t>
            </a:r>
          </a:p>
          <a:p>
            <a:pPr lvl="1"/>
            <a:r>
              <a:rPr lang="en-US" sz="2000" b="0" dirty="0"/>
              <a:t>Residency in a country with high seroprevalence</a:t>
            </a:r>
          </a:p>
          <a:p>
            <a:r>
              <a:rPr lang="en-US" b="0" dirty="0"/>
              <a:t>Active </a:t>
            </a:r>
            <a:r>
              <a:rPr lang="en-US" b="0" i="1" dirty="0"/>
              <a:t>T. gondii </a:t>
            </a:r>
            <a:r>
              <a:rPr lang="en-US" b="0" dirty="0"/>
              <a:t>infection can occur in the donor heart and can lead to graft failure</a:t>
            </a:r>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895131"/>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 / R+</a:t>
            </a:r>
          </a:p>
        </p:txBody>
      </p:sp>
      <p:sp>
        <p:nvSpPr>
          <p:cNvPr id="3" name="Content Placeholder 2"/>
          <p:cNvSpPr>
            <a:spLocks noGrp="1"/>
          </p:cNvSpPr>
          <p:nvPr>
            <p:ph idx="1"/>
          </p:nvPr>
        </p:nvSpPr>
        <p:spPr/>
        <p:txBody>
          <a:bodyPr>
            <a:normAutofit/>
          </a:bodyPr>
          <a:lstStyle/>
          <a:p>
            <a:r>
              <a:rPr lang="en-US" b="0" dirty="0"/>
              <a:t>Recipient has antibodies which makes donor-derived infection less likely</a:t>
            </a:r>
          </a:p>
          <a:p>
            <a:r>
              <a:rPr lang="en-US" b="0" dirty="0"/>
              <a:t>Small risk of reactivation disease </a:t>
            </a:r>
          </a:p>
          <a:p>
            <a:pPr lvl="1"/>
            <a:r>
              <a:rPr lang="en-US" sz="2000" b="0" dirty="0"/>
              <a:t>Usually less severe than donor-derived infection, depending on the degree of immunosuppression</a:t>
            </a:r>
          </a:p>
          <a:p>
            <a:pPr lvl="1"/>
            <a:r>
              <a:rPr lang="en-US" sz="2000" b="0" dirty="0"/>
              <a:t>Usually prevented with TMP/SMX prophylaxis</a:t>
            </a:r>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48674"/>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Toxoplasmosis in other transplant patients</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p:txBody>
      </p:sp>
      <p:grpSp>
        <p:nvGrpSpPr>
          <p:cNvPr id="6" name="Group 5"/>
          <p:cNvGrpSpPr/>
          <p:nvPr/>
        </p:nvGrpSpPr>
        <p:grpSpPr>
          <a:xfrm>
            <a:off x="1068736" y="2868663"/>
            <a:ext cx="3395672" cy="967296"/>
            <a:chOff x="2483607" y="4108137"/>
            <a:chExt cx="2525029" cy="581811"/>
          </a:xfrm>
        </p:grpSpPr>
        <p:sp>
          <p:nvSpPr>
            <p:cNvPr id="7" name="Rounded Rectangle 6"/>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8" name="TextBox 7"/>
            <p:cNvSpPr txBox="1"/>
            <p:nvPr/>
          </p:nvSpPr>
          <p:spPr>
            <a:xfrm>
              <a:off x="2483607" y="4241688"/>
              <a:ext cx="2525029" cy="277683"/>
            </a:xfrm>
            <a:prstGeom prst="rect">
              <a:avLst/>
            </a:prstGeom>
            <a:noFill/>
          </p:spPr>
          <p:txBody>
            <a:bodyPr wrap="square" rtlCol="0">
              <a:spAutoFit/>
            </a:bodyPr>
            <a:lstStyle/>
            <a:p>
              <a:pPr algn="ctr"/>
              <a:r>
                <a:rPr lang="en-US" dirty="0">
                  <a:solidFill>
                    <a:srgbClr val="000000"/>
                  </a:solidFill>
                  <a:effectLst/>
                  <a:latin typeface="+mn-lt"/>
                  <a:hlinkClick r:id="rId2" action="ppaction://hlinksldjump"/>
                </a:rPr>
                <a:t>SOT</a:t>
              </a:r>
              <a:endParaRPr lang="en-US" dirty="0">
                <a:solidFill>
                  <a:srgbClr val="000000"/>
                </a:solidFill>
                <a:effectLst/>
                <a:latin typeface="+mn-lt"/>
              </a:endParaRPr>
            </a:p>
          </p:txBody>
        </p:sp>
      </p:grpSp>
      <p:grpSp>
        <p:nvGrpSpPr>
          <p:cNvPr id="9" name="Group 8"/>
          <p:cNvGrpSpPr/>
          <p:nvPr/>
        </p:nvGrpSpPr>
        <p:grpSpPr>
          <a:xfrm>
            <a:off x="4847344" y="2868663"/>
            <a:ext cx="3395672" cy="967296"/>
            <a:chOff x="2483607" y="4108137"/>
            <a:chExt cx="2525029" cy="581811"/>
          </a:xfrm>
        </p:grpSpPr>
        <p:sp>
          <p:nvSpPr>
            <p:cNvPr id="10" name="Rounded Rectangle 9"/>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1" name="TextBox 10"/>
            <p:cNvSpPr txBox="1"/>
            <p:nvPr/>
          </p:nvSpPr>
          <p:spPr>
            <a:xfrm>
              <a:off x="2483607" y="4241689"/>
              <a:ext cx="2525029" cy="277683"/>
            </a:xfrm>
            <a:prstGeom prst="rect">
              <a:avLst/>
            </a:prstGeom>
            <a:noFill/>
          </p:spPr>
          <p:txBody>
            <a:bodyPr wrap="square" rtlCol="0">
              <a:spAutoFit/>
            </a:bodyPr>
            <a:lstStyle/>
            <a:p>
              <a:pPr algn="ctr"/>
              <a:r>
                <a:rPr lang="en-US" dirty="0">
                  <a:solidFill>
                    <a:srgbClr val="000000"/>
                  </a:solidFill>
                  <a:effectLst/>
                  <a:latin typeface="+mn-lt"/>
                  <a:hlinkClick r:id="rId3" action="ppaction://hlinksldjump"/>
                </a:rPr>
                <a:t>HSCT</a:t>
              </a:r>
              <a:endParaRPr lang="en-US" dirty="0">
                <a:solidFill>
                  <a:srgbClr val="000000"/>
                </a:solidFill>
                <a:effectLst/>
                <a:latin typeface="+mn-lt"/>
              </a:endParaRPr>
            </a:p>
          </p:txBody>
        </p:sp>
      </p:grpSp>
      <p:sp>
        <p:nvSpPr>
          <p:cNvPr id="12" name="Action Button: Home 11">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3" name="Action Button: Return 12">
            <a:hlinkClick r:id="rId4"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45147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Toxoplasmosis in other SOT</a:t>
            </a:r>
          </a:p>
        </p:txBody>
      </p:sp>
      <p:sp>
        <p:nvSpPr>
          <p:cNvPr id="3" name="Content Placeholder 2"/>
          <p:cNvSpPr>
            <a:spLocks noGrp="1"/>
          </p:cNvSpPr>
          <p:nvPr>
            <p:ph idx="1"/>
          </p:nvPr>
        </p:nvSpPr>
        <p:spPr>
          <a:xfrm>
            <a:off x="685800" y="1427748"/>
            <a:ext cx="7772400" cy="4572000"/>
          </a:xfrm>
        </p:spPr>
        <p:txBody>
          <a:bodyPr>
            <a:normAutofit fontScale="92500"/>
          </a:bodyPr>
          <a:lstStyle/>
          <a:p>
            <a:r>
              <a:rPr lang="en-US" b="0" dirty="0"/>
              <a:t>Rare reports of toxoplasmosis in non-cardiac transplant patients</a:t>
            </a:r>
          </a:p>
          <a:p>
            <a:pPr lvl="1"/>
            <a:r>
              <a:rPr lang="en-US" sz="2200" b="0" dirty="0"/>
              <a:t>Partially explained by the near universal use of TMP-SMX prophylaxis for PJP in all SOT patients since the 1980’s</a:t>
            </a:r>
          </a:p>
          <a:p>
            <a:pPr lvl="1"/>
            <a:r>
              <a:rPr lang="en-US" sz="2200" b="0" dirty="0"/>
              <a:t>Usually reactivation disease (D-/ R+) or de novo disease</a:t>
            </a:r>
          </a:p>
          <a:p>
            <a:pPr lvl="1"/>
            <a:r>
              <a:rPr lang="en-US" sz="2200" b="0" dirty="0"/>
              <a:t>Donor-derived infections less common than in heart transplant patients</a:t>
            </a:r>
          </a:p>
          <a:p>
            <a:pPr lvl="2"/>
            <a:r>
              <a:rPr lang="en-US" sz="2200" b="0" dirty="0"/>
              <a:t>Unlike the heart, cysts do not typically persist in the liver, kidney, pancreas, and intestines</a:t>
            </a:r>
          </a:p>
          <a:p>
            <a:pPr lvl="1"/>
            <a:r>
              <a:rPr lang="en-US" sz="2200" b="0" dirty="0"/>
              <a:t>More likely to be mild disease compared with heart recipients</a:t>
            </a:r>
          </a:p>
          <a:p>
            <a:r>
              <a:rPr lang="en-US" b="0" dirty="0"/>
              <a:t>Universal screening not recommended pre-transplant given the rarity of this infection and usual mild disease</a:t>
            </a:r>
          </a:p>
          <a:p>
            <a:endParaRPr lang="en-US" dirty="0"/>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960423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the Modules</a:t>
            </a:r>
          </a:p>
        </p:txBody>
      </p:sp>
      <p:sp>
        <p:nvSpPr>
          <p:cNvPr id="3" name="Content Placeholder 2"/>
          <p:cNvSpPr>
            <a:spLocks noGrp="1"/>
          </p:cNvSpPr>
          <p:nvPr>
            <p:ph idx="1"/>
          </p:nvPr>
        </p:nvSpPr>
        <p:spPr>
          <a:xfrm>
            <a:off x="628650" y="1371600"/>
            <a:ext cx="7886700" cy="4805363"/>
          </a:xfrm>
        </p:spPr>
        <p:txBody>
          <a:bodyPr>
            <a:normAutofit lnSpcReduction="10000"/>
          </a:bodyPr>
          <a:lstStyle/>
          <a:p>
            <a:r>
              <a:rPr lang="en-US" sz="2200" dirty="0">
                <a:solidFill>
                  <a:srgbClr val="FF0000"/>
                </a:solidFill>
              </a:rPr>
              <a:t>DO NOT </a:t>
            </a:r>
            <a:r>
              <a:rPr lang="en-US" sz="2200" dirty="0"/>
              <a:t>use your keyboard arrows or mouse click to advance slides</a:t>
            </a:r>
          </a:p>
          <a:p>
            <a:r>
              <a:rPr lang="en-US" sz="2200" dirty="0"/>
              <a:t>Only use the navigation buttons on each slide – these will keep you from getting lost</a:t>
            </a:r>
          </a:p>
          <a:p>
            <a:pPr lvl="1"/>
            <a:r>
              <a:rPr lang="en-US" sz="2200" dirty="0"/>
              <a:t>If you do get lost, you can hit the “home” button any time to go back</a:t>
            </a:r>
          </a:p>
          <a:p>
            <a:r>
              <a:rPr lang="en-US" sz="2400" dirty="0"/>
              <a:t>Unlabeled button types you might encounter:</a:t>
            </a:r>
          </a:p>
          <a:p>
            <a:pPr lvl="1"/>
            <a:r>
              <a:rPr lang="en-US" dirty="0"/>
              <a:t>Previous slide</a:t>
            </a:r>
          </a:p>
          <a:p>
            <a:pPr lvl="1"/>
            <a:r>
              <a:rPr lang="en-US" dirty="0"/>
              <a:t>Next slide</a:t>
            </a:r>
          </a:p>
          <a:p>
            <a:pPr lvl="1"/>
            <a:r>
              <a:rPr lang="en-US" dirty="0"/>
              <a:t>First slide</a:t>
            </a:r>
          </a:p>
          <a:p>
            <a:pPr lvl="1"/>
            <a:r>
              <a:rPr lang="en-US" dirty="0"/>
              <a:t>More information</a:t>
            </a:r>
          </a:p>
          <a:p>
            <a:pPr lvl="1"/>
            <a:r>
              <a:rPr lang="en-US" dirty="0"/>
              <a:t>Return to decision choices</a:t>
            </a:r>
          </a:p>
        </p:txBody>
      </p:sp>
      <p:sp>
        <p:nvSpPr>
          <p:cNvPr id="4" name="Action Button: Back or Previous 3">
            <a:hlinkClick r:id="" action="ppaction://hlinkshowjump?jump=previousslide" highlightClick="1"/>
          </p:cNvPr>
          <p:cNvSpPr/>
          <p:nvPr/>
        </p:nvSpPr>
        <p:spPr>
          <a:xfrm>
            <a:off x="3810000" y="3810633"/>
            <a:ext cx="228600" cy="264319"/>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3810000" y="4155476"/>
            <a:ext cx="228600" cy="264319"/>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3810000" y="4565178"/>
            <a:ext cx="228600" cy="272577"/>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Action Button: Information 6">
            <a:hlinkClick r:id="" action="ppaction://noaction" highlightClick="1"/>
          </p:cNvPr>
          <p:cNvSpPr/>
          <p:nvPr/>
        </p:nvSpPr>
        <p:spPr>
          <a:xfrm>
            <a:off x="4229478" y="5028957"/>
            <a:ext cx="228599" cy="305955"/>
          </a:xfrm>
          <a:prstGeom prst="actionButtonInformatio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Return 7">
            <a:hlinkClick r:id="" action="ppaction://hlinkshowjump?jump=lastslideviewed" highlightClick="1"/>
          </p:cNvPr>
          <p:cNvSpPr/>
          <p:nvPr/>
        </p:nvSpPr>
        <p:spPr>
          <a:xfrm>
            <a:off x="5537548" y="5429790"/>
            <a:ext cx="304800" cy="348599"/>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Back or Previous 19">
            <a:hlinkClick r:id="" action="ppaction://hlinkshowjump?jump=nextslide" highlightClick="1"/>
          </p:cNvPr>
          <p:cNvSpPr/>
          <p:nvPr/>
        </p:nvSpPr>
        <p:spPr>
          <a:xfrm rot="10800000">
            <a:off x="4652909" y="6056561"/>
            <a:ext cx="376291" cy="419110"/>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Forward or Next 20">
            <a:hlinkClick r:id="" action="ppaction://hlinkshowjump?jump=previousslide" highlightClick="1"/>
          </p:cNvPr>
          <p:cNvSpPr/>
          <p:nvPr/>
        </p:nvSpPr>
        <p:spPr>
          <a:xfrm rot="10800000">
            <a:off x="3200399" y="6050431"/>
            <a:ext cx="376291" cy="419110"/>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Home 21">
            <a:hlinkClick r:id="" action="ppaction://hlinkshowjump?jump=firstslide" highlightClick="1"/>
          </p:cNvPr>
          <p:cNvSpPr/>
          <p:nvPr/>
        </p:nvSpPr>
        <p:spPr>
          <a:xfrm>
            <a:off x="4174678" y="603733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23" name="Action Button: Return 22">
            <a:hlinkClick r:id="" action="ppaction://hlinkshowjump?jump=lastslideviewed" highlightClick="1"/>
          </p:cNvPr>
          <p:cNvSpPr/>
          <p:nvPr/>
        </p:nvSpPr>
        <p:spPr>
          <a:xfrm>
            <a:off x="3673331" y="604791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Back or Previous 28">
            <a:hlinkClick r:id="" action="ppaction://hlinkshowjump?jump=nextslide" highlightClick="1"/>
          </p:cNvPr>
          <p:cNvSpPr/>
          <p:nvPr/>
        </p:nvSpPr>
        <p:spPr>
          <a:xfrm rot="10800000">
            <a:off x="8073188" y="6239750"/>
            <a:ext cx="411729" cy="440134"/>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Forward or Next 29">
            <a:hlinkClick r:id="" action="ppaction://hlinkshowjump?jump=previousslide" highlightClick="1"/>
          </p:cNvPr>
          <p:cNvSpPr/>
          <p:nvPr/>
        </p:nvSpPr>
        <p:spPr>
          <a:xfrm rot="10800000">
            <a:off x="7001113" y="6223420"/>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Home 30">
            <a:hlinkClick r:id="" action="ppaction://hlinkshowjump?jump=firstslide" highlightClick="1"/>
          </p:cNvPr>
          <p:cNvSpPr/>
          <p:nvPr/>
        </p:nvSpPr>
        <p:spPr>
          <a:xfrm>
            <a:off x="7549919" y="6219562"/>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3256625216"/>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Toxoplasmosis in HSCT</a:t>
            </a:r>
          </a:p>
        </p:txBody>
      </p:sp>
      <p:sp>
        <p:nvSpPr>
          <p:cNvPr id="3" name="Content Placeholder 2"/>
          <p:cNvSpPr>
            <a:spLocks noGrp="1"/>
          </p:cNvSpPr>
          <p:nvPr>
            <p:ph idx="1"/>
          </p:nvPr>
        </p:nvSpPr>
        <p:spPr/>
        <p:txBody>
          <a:bodyPr>
            <a:normAutofit/>
          </a:bodyPr>
          <a:lstStyle/>
          <a:p>
            <a:r>
              <a:rPr lang="en-US" b="0" dirty="0"/>
              <a:t>Risk of donor-derived infection (D+/ R -), reactivation (D-/ R+), or de novo infection</a:t>
            </a:r>
          </a:p>
          <a:p>
            <a:r>
              <a:rPr lang="en-US" b="0" dirty="0"/>
              <a:t>Manifestations include disseminated disease with high risk of pneumonitis, CNS involvement, and death</a:t>
            </a:r>
          </a:p>
          <a:p>
            <a:r>
              <a:rPr lang="en-US" b="0" dirty="0"/>
              <a:t>Critical for donors and recipients to be screened given the high mortality rate with active infection</a:t>
            </a:r>
          </a:p>
          <a:p>
            <a:pPr lvl="1"/>
            <a:r>
              <a:rPr lang="en-US" sz="2000" b="0" dirty="0"/>
              <a:t>If the donor and/or the recipient is positive, the recipient should receive prophylaxis</a:t>
            </a:r>
          </a:p>
          <a:p>
            <a:endParaRPr lang="en-US" dirty="0"/>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541321"/>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Test results</a:t>
            </a:r>
          </a:p>
        </p:txBody>
      </p:sp>
      <p:sp>
        <p:nvSpPr>
          <p:cNvPr id="3" name="Content Placeholder 2"/>
          <p:cNvSpPr>
            <a:spLocks noGrp="1"/>
          </p:cNvSpPr>
          <p:nvPr>
            <p:ph idx="1"/>
          </p:nvPr>
        </p:nvSpPr>
        <p:spPr/>
        <p:txBody>
          <a:bodyPr/>
          <a:lstStyle/>
          <a:p>
            <a:r>
              <a:rPr lang="en-US" b="0" dirty="0"/>
              <a:t>Your patient’s Toxoplasma IgG is </a:t>
            </a:r>
            <a:r>
              <a:rPr lang="en-US" b="0" u="sng" dirty="0">
                <a:solidFill>
                  <a:srgbClr val="FF0000"/>
                </a:solidFill>
              </a:rPr>
              <a:t>positive</a:t>
            </a:r>
          </a:p>
          <a:p>
            <a:pPr marL="0" indent="0">
              <a:buNone/>
            </a:pPr>
            <a:endParaRPr lang="en-US" b="0" dirty="0"/>
          </a:p>
          <a:p>
            <a:r>
              <a:rPr lang="en-US" b="0" dirty="0"/>
              <a:t>What additional work-up would you consider?</a:t>
            </a:r>
          </a:p>
        </p:txBody>
      </p:sp>
      <p:grpSp>
        <p:nvGrpSpPr>
          <p:cNvPr id="8" name="Group 7"/>
          <p:cNvGrpSpPr/>
          <p:nvPr/>
        </p:nvGrpSpPr>
        <p:grpSpPr>
          <a:xfrm>
            <a:off x="1603763" y="3562910"/>
            <a:ext cx="2539795" cy="581811"/>
            <a:chOff x="2483607" y="4108137"/>
            <a:chExt cx="2539795" cy="581811"/>
          </a:xfrm>
        </p:grpSpPr>
        <p:sp>
          <p:nvSpPr>
            <p:cNvPr id="9" name="Rounded Rectangle 8"/>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0" name="TextBox 9"/>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2" action="ppaction://hlinksldjump"/>
                </a:rPr>
                <a:t>PCR</a:t>
              </a:r>
              <a:r>
                <a:rPr lang="en-US" sz="2000" dirty="0">
                  <a:solidFill>
                    <a:srgbClr val="000000"/>
                  </a:solidFill>
                  <a:effectLst/>
                  <a:latin typeface="+mn-lt"/>
                </a:rPr>
                <a:t>   </a:t>
              </a:r>
            </a:p>
          </p:txBody>
        </p:sp>
      </p:grpSp>
      <p:grpSp>
        <p:nvGrpSpPr>
          <p:cNvPr id="11" name="Group 10"/>
          <p:cNvGrpSpPr/>
          <p:nvPr/>
        </p:nvGrpSpPr>
        <p:grpSpPr>
          <a:xfrm>
            <a:off x="4804800" y="3562909"/>
            <a:ext cx="2539795" cy="581811"/>
            <a:chOff x="2483607" y="4108137"/>
            <a:chExt cx="2539795" cy="581811"/>
          </a:xfrm>
        </p:grpSpPr>
        <p:sp>
          <p:nvSpPr>
            <p:cNvPr id="12" name="Rounded Rectangle 11"/>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3" name="TextBox 12"/>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Serum testing   </a:t>
              </a:r>
              <a:endParaRPr lang="en-US" sz="2000" dirty="0">
                <a:solidFill>
                  <a:srgbClr val="000000"/>
                </a:solidFill>
                <a:effectLst/>
                <a:latin typeface="+mn-lt"/>
              </a:endParaRPr>
            </a:p>
          </p:txBody>
        </p:sp>
      </p:grpSp>
      <p:grpSp>
        <p:nvGrpSpPr>
          <p:cNvPr id="14" name="Group 13"/>
          <p:cNvGrpSpPr/>
          <p:nvPr/>
        </p:nvGrpSpPr>
        <p:grpSpPr>
          <a:xfrm>
            <a:off x="1588997" y="4416665"/>
            <a:ext cx="2539795" cy="581811"/>
            <a:chOff x="2483607" y="4108137"/>
            <a:chExt cx="2539795" cy="581811"/>
          </a:xfrm>
        </p:grpSpPr>
        <p:sp>
          <p:nvSpPr>
            <p:cNvPr id="15" name="Rounded Rectangle 14"/>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6" name="TextBox 15"/>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4" action="ppaction://hlinksldjump"/>
                </a:rPr>
                <a:t>Eye exam   </a:t>
              </a:r>
              <a:endParaRPr lang="en-US" sz="2000" dirty="0">
                <a:solidFill>
                  <a:srgbClr val="000000"/>
                </a:solidFill>
                <a:effectLst/>
                <a:latin typeface="+mn-lt"/>
              </a:endParaRPr>
            </a:p>
          </p:txBody>
        </p:sp>
      </p:grpSp>
      <p:grpSp>
        <p:nvGrpSpPr>
          <p:cNvPr id="17" name="Group 16"/>
          <p:cNvGrpSpPr/>
          <p:nvPr/>
        </p:nvGrpSpPr>
        <p:grpSpPr>
          <a:xfrm>
            <a:off x="4819566" y="4416664"/>
            <a:ext cx="2539795" cy="581811"/>
            <a:chOff x="2483607" y="4108137"/>
            <a:chExt cx="2539795" cy="581811"/>
          </a:xfrm>
        </p:grpSpPr>
        <p:sp>
          <p:nvSpPr>
            <p:cNvPr id="18" name="Rounded Rectangle 17"/>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9" name="TextBox 18"/>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5" action="ppaction://hlinksldjump"/>
                </a:rPr>
                <a:t>CNS imaging   </a:t>
              </a:r>
              <a:endParaRPr lang="en-US" sz="2000" dirty="0">
                <a:solidFill>
                  <a:srgbClr val="000000"/>
                </a:solidFill>
                <a:effectLst/>
                <a:latin typeface="+mn-lt"/>
              </a:endParaRPr>
            </a:p>
          </p:txBody>
        </p:sp>
      </p:grpSp>
      <p:sp>
        <p:nvSpPr>
          <p:cNvPr id="21" name="Action Button: Home 20">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22" name="Action Button: Return 21">
            <a:hlinkClick r:id="rId6" action="ppaction://hlinksldjump" highlightClick="1"/>
          </p:cNvPr>
          <p:cNvSpPr/>
          <p:nvPr/>
        </p:nvSpPr>
        <p:spPr>
          <a:xfrm>
            <a:off x="708021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Back or Previous 22">
            <a:hlinkClick r:id="rId7" action="ppaction://hlinksldjump" highlightClick="1"/>
          </p:cNvPr>
          <p:cNvSpPr/>
          <p:nvPr/>
        </p:nvSpPr>
        <p:spPr>
          <a:xfrm rot="10800000">
            <a:off x="8057825" y="6200788"/>
            <a:ext cx="411729" cy="440134"/>
          </a:xfrm>
          <a:prstGeom prst="actionButtonBackPrevious">
            <a:avLst/>
          </a:prstGeom>
          <a:blipFill>
            <a:blip r:embed="rId8">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753209"/>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PCR</a:t>
            </a:r>
          </a:p>
        </p:txBody>
      </p:sp>
      <p:sp>
        <p:nvSpPr>
          <p:cNvPr id="3" name="Content Placeholder 2"/>
          <p:cNvSpPr>
            <a:spLocks noGrp="1"/>
          </p:cNvSpPr>
          <p:nvPr>
            <p:ph idx="1"/>
          </p:nvPr>
        </p:nvSpPr>
        <p:spPr>
          <a:xfrm>
            <a:off x="457200" y="1524896"/>
            <a:ext cx="8229600" cy="4525963"/>
          </a:xfrm>
        </p:spPr>
        <p:txBody>
          <a:bodyPr>
            <a:normAutofit fontScale="92500" lnSpcReduction="20000"/>
          </a:bodyPr>
          <a:lstStyle/>
          <a:p>
            <a:r>
              <a:rPr lang="en-US" b="0" dirty="0"/>
              <a:t>Toxoplasma PCR is NOT indicated in a heart transplant candidate who is immunologically intact</a:t>
            </a:r>
          </a:p>
          <a:p>
            <a:r>
              <a:rPr lang="en-US" b="0" dirty="0"/>
              <a:t>PCR can be helpful in making a the diagnosis and in monitoring the disease over time in immunocompromised patients</a:t>
            </a:r>
          </a:p>
          <a:p>
            <a:pPr lvl="1"/>
            <a:r>
              <a:rPr lang="en-US" b="0" dirty="0"/>
              <a:t>Serum </a:t>
            </a:r>
          </a:p>
          <a:p>
            <a:pPr lvl="2"/>
            <a:r>
              <a:rPr lang="en-US" b="0" dirty="0"/>
              <a:t>If positive in a patient with organ involvement – suspect disseminated disease</a:t>
            </a:r>
          </a:p>
          <a:p>
            <a:pPr lvl="2"/>
            <a:r>
              <a:rPr lang="en-US" b="0" dirty="0"/>
              <a:t>Can follow over time to determine length of therapy</a:t>
            </a:r>
          </a:p>
          <a:p>
            <a:pPr lvl="1"/>
            <a:r>
              <a:rPr lang="en-US" b="0" dirty="0"/>
              <a:t>BAL </a:t>
            </a:r>
          </a:p>
          <a:p>
            <a:pPr lvl="2"/>
            <a:r>
              <a:rPr lang="en-US" b="0" dirty="0"/>
              <a:t>Helpful in patients with pneumonitis</a:t>
            </a:r>
          </a:p>
          <a:p>
            <a:pPr lvl="1"/>
            <a:r>
              <a:rPr lang="en-US" b="0" dirty="0"/>
              <a:t>CSF </a:t>
            </a:r>
          </a:p>
          <a:p>
            <a:pPr lvl="2"/>
            <a:r>
              <a:rPr lang="en-US" b="0" dirty="0"/>
              <a:t>Helpful in patients with CNS manifestations</a:t>
            </a:r>
          </a:p>
          <a:p>
            <a:r>
              <a:rPr lang="en-US" b="0" dirty="0"/>
              <a:t>Of note, toxoplasma is not easy to grow in culture</a:t>
            </a:r>
          </a:p>
        </p:txBody>
      </p:sp>
      <p:sp>
        <p:nvSpPr>
          <p:cNvPr id="5" name="Action Button: Home 4">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Action Button: Return 5">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600530"/>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Serum testing</a:t>
            </a:r>
          </a:p>
        </p:txBody>
      </p:sp>
      <p:sp>
        <p:nvSpPr>
          <p:cNvPr id="3" name="Content Placeholder 2"/>
          <p:cNvSpPr>
            <a:spLocks noGrp="1"/>
          </p:cNvSpPr>
          <p:nvPr>
            <p:ph idx="1"/>
          </p:nvPr>
        </p:nvSpPr>
        <p:spPr/>
        <p:txBody>
          <a:bodyPr>
            <a:normAutofit/>
          </a:bodyPr>
          <a:lstStyle/>
          <a:p>
            <a:r>
              <a:rPr lang="en-US" sz="2600" b="0" dirty="0"/>
              <a:t>Initial testing</a:t>
            </a:r>
          </a:p>
          <a:p>
            <a:pPr lvl="1"/>
            <a:r>
              <a:rPr lang="en-US" sz="2200" b="0" dirty="0"/>
              <a:t>IgM, IgG</a:t>
            </a:r>
          </a:p>
          <a:p>
            <a:pPr lvl="1"/>
            <a:r>
              <a:rPr lang="en-US" sz="2200" b="0" dirty="0"/>
              <a:t>Commercial kits available</a:t>
            </a:r>
          </a:p>
          <a:p>
            <a:pPr lvl="1"/>
            <a:r>
              <a:rPr lang="en-US" sz="2200" b="0" dirty="0"/>
              <a:t>Single positive IgM not reliable to diagnose acute disease as IgM remains positive for months to years</a:t>
            </a:r>
          </a:p>
          <a:p>
            <a:r>
              <a:rPr lang="en-US" sz="2600" b="0" dirty="0"/>
              <a:t>Confirmatory testing at Palo Alto Medical Foundation Toxoplasma Serology Laboratory</a:t>
            </a:r>
          </a:p>
          <a:p>
            <a:pPr lvl="1"/>
            <a:r>
              <a:rPr lang="en-US" sz="2200" b="0" dirty="0"/>
              <a:t>Dye test: IgG</a:t>
            </a:r>
          </a:p>
          <a:p>
            <a:pPr lvl="1"/>
            <a:r>
              <a:rPr lang="en-US" sz="2200" b="0" dirty="0"/>
              <a:t>ELISA: IgM, IgA, IgE </a:t>
            </a:r>
          </a:p>
          <a:p>
            <a:pPr lvl="1"/>
            <a:r>
              <a:rPr lang="en-US" sz="2200" b="0" dirty="0"/>
              <a:t>Avidity: IgG</a:t>
            </a:r>
          </a:p>
          <a:p>
            <a:pPr lvl="1"/>
            <a:r>
              <a:rPr lang="en-US" sz="2200" b="0" dirty="0"/>
              <a:t>Differential agglutination: AC/HS</a:t>
            </a:r>
          </a:p>
          <a:p>
            <a:pPr marL="457200" lvl="1" indent="0">
              <a:buNone/>
            </a:pPr>
            <a:endParaRPr lang="en-US" dirty="0">
              <a:solidFill>
                <a:srgbClr val="000000"/>
              </a:solidFill>
            </a:endParaRPr>
          </a:p>
          <a:p>
            <a:pPr lvl="1"/>
            <a:endParaRPr lang="en-US" dirty="0">
              <a:solidFill>
                <a:srgbClr val="000000"/>
              </a:solidFill>
            </a:endParaRPr>
          </a:p>
        </p:txBody>
      </p:sp>
      <p:sp>
        <p:nvSpPr>
          <p:cNvPr id="5" name="Action Button: Home 4">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Action Button: Back or Previous 5">
            <a:hlinkClick r:id="" action="ppaction://hlinkshowjump?jump=nextslide" highlightClick="1"/>
          </p:cNvPr>
          <p:cNvSpPr/>
          <p:nvPr/>
        </p:nvSpPr>
        <p:spPr>
          <a:xfrm rot="10800000">
            <a:off x="8057825" y="6200788"/>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97375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684" y="238353"/>
            <a:ext cx="8013032" cy="1045015"/>
          </a:xfrm>
        </p:spPr>
        <p:txBody>
          <a:bodyPr>
            <a:normAutofit/>
          </a:bodyPr>
          <a:lstStyle/>
          <a:p>
            <a:r>
              <a:rPr lang="en-US" sz="3000" dirty="0"/>
              <a:t>Toxoplasmosis serological profile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64602387"/>
              </p:ext>
            </p:extLst>
          </p:nvPr>
        </p:nvGraphicFramePr>
        <p:xfrm>
          <a:off x="424653" y="1333472"/>
          <a:ext cx="7959084" cy="4727414"/>
        </p:xfrm>
        <a:graphic>
          <a:graphicData uri="http://schemas.openxmlformats.org/drawingml/2006/table">
            <a:tbl>
              <a:tblPr firstRow="1" bandRow="1">
                <a:tableStyleId>{073A0DAA-6AF3-43AB-8588-CEC1D06C72B9}</a:tableStyleId>
              </a:tblPr>
              <a:tblGrid>
                <a:gridCol w="1882794">
                  <a:extLst>
                    <a:ext uri="{9D8B030D-6E8A-4147-A177-3AD203B41FA5}">
                      <a16:colId xmlns:a16="http://schemas.microsoft.com/office/drawing/2014/main" val="20000"/>
                    </a:ext>
                  </a:extLst>
                </a:gridCol>
                <a:gridCol w="6076290">
                  <a:extLst>
                    <a:ext uri="{9D8B030D-6E8A-4147-A177-3AD203B41FA5}">
                      <a16:colId xmlns:a16="http://schemas.microsoft.com/office/drawing/2014/main" val="20001"/>
                    </a:ext>
                  </a:extLst>
                </a:gridCol>
              </a:tblGrid>
              <a:tr h="378613">
                <a:tc>
                  <a:txBody>
                    <a:bodyPr/>
                    <a:lstStyle/>
                    <a:p>
                      <a:r>
                        <a:rPr lang="en-US" sz="2000" dirty="0"/>
                        <a:t>Test</a:t>
                      </a:r>
                      <a:endParaRPr lang="en-US" sz="2000" dirty="0">
                        <a:solidFill>
                          <a:schemeClr val="bg1"/>
                        </a:solidFill>
                      </a:endParaRPr>
                    </a:p>
                  </a:txBody>
                  <a:tcPr/>
                </a:tc>
                <a:tc>
                  <a:txBody>
                    <a:bodyPr/>
                    <a:lstStyle/>
                    <a:p>
                      <a:r>
                        <a:rPr lang="en-US" sz="2000" dirty="0"/>
                        <a:t>Description</a:t>
                      </a:r>
                      <a:endParaRPr lang="en-US" sz="2000" dirty="0">
                        <a:solidFill>
                          <a:schemeClr val="bg1"/>
                        </a:solidFill>
                      </a:endParaRPr>
                    </a:p>
                  </a:txBody>
                  <a:tcPr/>
                </a:tc>
                <a:extLst>
                  <a:ext uri="{0D108BD9-81ED-4DB2-BD59-A6C34878D82A}">
                    <a16:rowId xmlns:a16="http://schemas.microsoft.com/office/drawing/2014/main" val="10000"/>
                  </a:ext>
                </a:extLst>
              </a:tr>
              <a:tr h="647643">
                <a:tc>
                  <a:txBody>
                    <a:bodyPr/>
                    <a:lstStyle/>
                    <a:p>
                      <a:r>
                        <a:rPr lang="en-US" sz="1800" dirty="0"/>
                        <a:t>IgG Dye test</a:t>
                      </a:r>
                      <a:endParaRPr lang="en-US" sz="18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Develops within 1-2 weeks and peaks within 1-2 months </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Lasts indefinitely</a:t>
                      </a:r>
                      <a:endParaRPr lang="en-US" sz="1800" dirty="0">
                        <a:solidFill>
                          <a:srgbClr val="000000"/>
                        </a:solidFill>
                      </a:endParaRPr>
                    </a:p>
                  </a:txBody>
                  <a:tcPr/>
                </a:tc>
                <a:extLst>
                  <a:ext uri="{0D108BD9-81ED-4DB2-BD59-A6C34878D82A}">
                    <a16:rowId xmlns:a16="http://schemas.microsoft.com/office/drawing/2014/main" val="10001"/>
                  </a:ext>
                </a:extLst>
              </a:tr>
              <a:tr h="647643">
                <a:tc>
                  <a:txBody>
                    <a:bodyPr/>
                    <a:lstStyle/>
                    <a:p>
                      <a:r>
                        <a:rPr lang="en-US" sz="1800" dirty="0"/>
                        <a:t>IgG Avidity</a:t>
                      </a:r>
                      <a:endParaRPr lang="en-US" sz="18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Measures functional affinity of specific IgG antibodies</a:t>
                      </a:r>
                    </a:p>
                    <a:p>
                      <a:endParaRPr lang="en-US" sz="1800" dirty="0">
                        <a:solidFill>
                          <a:srgbClr val="000000"/>
                        </a:solidFill>
                      </a:endParaRPr>
                    </a:p>
                  </a:txBody>
                  <a:tcPr/>
                </a:tc>
                <a:extLst>
                  <a:ext uri="{0D108BD9-81ED-4DB2-BD59-A6C34878D82A}">
                    <a16:rowId xmlns:a16="http://schemas.microsoft.com/office/drawing/2014/main" val="10002"/>
                  </a:ext>
                </a:extLst>
              </a:tr>
              <a:tr h="647643">
                <a:tc>
                  <a:txBody>
                    <a:bodyPr/>
                    <a:lstStyle/>
                    <a:p>
                      <a:r>
                        <a:rPr lang="en-US" sz="1800" dirty="0"/>
                        <a:t>IgA</a:t>
                      </a:r>
                      <a:endParaRPr lang="en-US" sz="18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Important in the detection of congenitally infected infants</a:t>
                      </a:r>
                    </a:p>
                    <a:p>
                      <a:endParaRPr lang="en-US" sz="1800" dirty="0">
                        <a:solidFill>
                          <a:srgbClr val="000000"/>
                        </a:solidFill>
                      </a:endParaRPr>
                    </a:p>
                  </a:txBody>
                  <a:tcPr/>
                </a:tc>
                <a:extLst>
                  <a:ext uri="{0D108BD9-81ED-4DB2-BD59-A6C34878D82A}">
                    <a16:rowId xmlns:a16="http://schemas.microsoft.com/office/drawing/2014/main" val="10003"/>
                  </a:ext>
                </a:extLst>
              </a:tr>
              <a:tr h="1397957">
                <a:tc>
                  <a:txBody>
                    <a:bodyPr/>
                    <a:lstStyle/>
                    <a:p>
                      <a:r>
                        <a:rPr lang="en-US" sz="1800" dirty="0"/>
                        <a:t>IgE</a:t>
                      </a:r>
                      <a:endParaRPr lang="en-US" sz="18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Detected in sera of acutely infected adults, congenitally infected infants, and children with congenital chorioretinitis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t>Duration less than with IgM or IgA and</a:t>
                      </a:r>
                      <a:r>
                        <a:rPr lang="en-US" sz="1800" kern="1200" baseline="0" dirty="0"/>
                        <a:t> helpful in </a:t>
                      </a:r>
                      <a:r>
                        <a:rPr lang="en-US" sz="1800" kern="1200" dirty="0"/>
                        <a:t>identifying recently acquired infection</a:t>
                      </a:r>
                      <a:endParaRPr lang="en-US" sz="1800" dirty="0">
                        <a:solidFill>
                          <a:srgbClr val="000000"/>
                        </a:solidFill>
                      </a:endParaRPr>
                    </a:p>
                  </a:txBody>
                  <a:tcPr/>
                </a:tc>
                <a:extLst>
                  <a:ext uri="{0D108BD9-81ED-4DB2-BD59-A6C34878D82A}">
                    <a16:rowId xmlns:a16="http://schemas.microsoft.com/office/drawing/2014/main" val="10004"/>
                  </a:ext>
                </a:extLst>
              </a:tr>
              <a:tr h="925205">
                <a:tc>
                  <a:txBody>
                    <a:bodyPr/>
                    <a:lstStyle/>
                    <a:p>
                      <a:r>
                        <a:rPr lang="en-US" sz="1800" dirty="0"/>
                        <a:t>AC/HS</a:t>
                      </a:r>
                      <a:endParaRPr lang="en-US" sz="18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Measures antigen during acute infection (AC) versus late infection (HS) to report an acute,</a:t>
                      </a:r>
                      <a:r>
                        <a:rPr lang="en-US" sz="1800" baseline="0" dirty="0"/>
                        <a:t> equivocal, or non-acute infection</a:t>
                      </a:r>
                      <a:endParaRPr lang="en-US" sz="1800" dirty="0">
                        <a:solidFill>
                          <a:srgbClr val="000000"/>
                        </a:solidFill>
                      </a:endParaRPr>
                    </a:p>
                  </a:txBody>
                  <a:tcPr/>
                </a:tc>
                <a:extLst>
                  <a:ext uri="{0D108BD9-81ED-4DB2-BD59-A6C34878D82A}">
                    <a16:rowId xmlns:a16="http://schemas.microsoft.com/office/drawing/2014/main" val="10005"/>
                  </a:ext>
                </a:extLst>
              </a:tr>
            </a:tbl>
          </a:graphicData>
        </a:graphic>
      </p:graphicFrame>
      <p:sp>
        <p:nvSpPr>
          <p:cNvPr id="6" name="Action Button: Home 5">
            <a:hlinkClick r:id="" action="ppaction://hlinkshowjump?jump=firstslide" highlightClick="1"/>
          </p:cNvPr>
          <p:cNvSpPr/>
          <p:nvPr/>
        </p:nvSpPr>
        <p:spPr>
          <a:xfrm>
            <a:off x="8007446" y="6327993"/>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3" name="Action Button: Return 2">
            <a:hlinkClick r:id="rId2" action="ppaction://hlinksldjump" highlightClick="1"/>
          </p:cNvPr>
          <p:cNvSpPr/>
          <p:nvPr/>
        </p:nvSpPr>
        <p:spPr bwMode="auto">
          <a:xfrm>
            <a:off x="7393021" y="6327993"/>
            <a:ext cx="437745" cy="442785"/>
          </a:xfrm>
          <a:prstGeom prst="actionButtonReturn">
            <a:avLst/>
          </a:prstGeom>
          <a:solidFill>
            <a:schemeClr val="accent6">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CC00"/>
              </a:solidFill>
              <a:effectLst>
                <a:outerShdw blurRad="38100" dist="38100" dir="2700000" algn="tl">
                  <a:srgbClr val="000000">
                    <a:alpha val="43137"/>
                  </a:srgbClr>
                </a:outerShdw>
              </a:effectLst>
              <a:latin typeface="Times New Roman" pitchFamily="-105" charset="0"/>
            </a:endParaRPr>
          </a:p>
        </p:txBody>
      </p:sp>
    </p:spTree>
    <p:extLst>
      <p:ext uri="{BB962C8B-B14F-4D97-AF65-F5344CB8AC3E}">
        <p14:creationId xmlns:p14="http://schemas.microsoft.com/office/powerpoint/2010/main" val="915657018"/>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Eye exam</a:t>
            </a:r>
          </a:p>
        </p:txBody>
      </p:sp>
      <p:sp>
        <p:nvSpPr>
          <p:cNvPr id="3" name="Content Placeholder 2"/>
          <p:cNvSpPr>
            <a:spLocks noGrp="1"/>
          </p:cNvSpPr>
          <p:nvPr>
            <p:ph idx="1"/>
          </p:nvPr>
        </p:nvSpPr>
        <p:spPr/>
        <p:txBody>
          <a:bodyPr>
            <a:normAutofit/>
          </a:bodyPr>
          <a:lstStyle/>
          <a:p>
            <a:r>
              <a:rPr lang="en-US" b="0" dirty="0"/>
              <a:t>Recommended in the following patients:</a:t>
            </a:r>
          </a:p>
          <a:p>
            <a:pPr lvl="1"/>
            <a:r>
              <a:rPr lang="en-US" b="0" u="sng" dirty="0"/>
              <a:t>Pre-transplant</a:t>
            </a:r>
            <a:r>
              <a:rPr lang="en-US" b="0" dirty="0"/>
              <a:t> patients with positive serology AND vision complaints</a:t>
            </a:r>
          </a:p>
          <a:p>
            <a:pPr lvl="1"/>
            <a:r>
              <a:rPr lang="en-US" b="0" u="sng" dirty="0"/>
              <a:t>Post-transplant</a:t>
            </a:r>
            <a:r>
              <a:rPr lang="en-US" b="0" dirty="0"/>
              <a:t> patients with active infection</a:t>
            </a:r>
          </a:p>
        </p:txBody>
      </p:sp>
      <p:sp>
        <p:nvSpPr>
          <p:cNvPr id="7" name="TextBox 6"/>
          <p:cNvSpPr txBox="1"/>
          <p:nvPr/>
        </p:nvSpPr>
        <p:spPr>
          <a:xfrm>
            <a:off x="5357309" y="4924926"/>
            <a:ext cx="2840206" cy="721895"/>
          </a:xfrm>
          <a:prstGeom prst="rect">
            <a:avLst/>
          </a:prstGeom>
          <a:noFill/>
        </p:spPr>
        <p:txBody>
          <a:bodyPr wrap="square" rtlCol="0">
            <a:spAutoFit/>
          </a:bodyPr>
          <a:lstStyle/>
          <a:p>
            <a:endParaRPr lang="en-US" dirty="0"/>
          </a:p>
        </p:txBody>
      </p:sp>
      <p:grpSp>
        <p:nvGrpSpPr>
          <p:cNvPr id="8" name="Group 7"/>
          <p:cNvGrpSpPr/>
          <p:nvPr/>
        </p:nvGrpSpPr>
        <p:grpSpPr>
          <a:xfrm>
            <a:off x="3302101" y="3937910"/>
            <a:ext cx="2525030" cy="987016"/>
            <a:chOff x="2483606" y="4108137"/>
            <a:chExt cx="2525030" cy="581811"/>
          </a:xfrm>
        </p:grpSpPr>
        <p:sp>
          <p:nvSpPr>
            <p:cNvPr id="9" name="Rounded Rectangle 8"/>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0" name="TextBox 9"/>
            <p:cNvSpPr txBox="1"/>
            <p:nvPr/>
          </p:nvSpPr>
          <p:spPr>
            <a:xfrm>
              <a:off x="2483606" y="4268796"/>
              <a:ext cx="2525029" cy="235851"/>
            </a:xfrm>
            <a:prstGeom prst="rect">
              <a:avLst/>
            </a:prstGeom>
            <a:noFill/>
          </p:spPr>
          <p:txBody>
            <a:bodyPr wrap="square" rtlCol="0">
              <a:spAutoFit/>
            </a:bodyPr>
            <a:lstStyle/>
            <a:p>
              <a:pPr algn="ctr"/>
              <a:r>
                <a:rPr lang="en-US" sz="2000" dirty="0">
                  <a:solidFill>
                    <a:srgbClr val="000000"/>
                  </a:solidFill>
                  <a:effectLst/>
                  <a:latin typeface="+mn-lt"/>
                </a:rPr>
                <a:t>Fundoscopic exam   </a:t>
              </a:r>
            </a:p>
          </p:txBody>
        </p:sp>
      </p:grpSp>
      <p:sp>
        <p:nvSpPr>
          <p:cNvPr id="12" name="Action Button: Home 11">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3" name="Action Button: Back or Previous 12">
            <a:hlinkClick r:id="rId2" action="ppaction://hlinksldjump" highlightClick="1"/>
          </p:cNvPr>
          <p:cNvSpPr/>
          <p:nvPr/>
        </p:nvSpPr>
        <p:spPr>
          <a:xfrm rot="10800000">
            <a:off x="8057825" y="6200788"/>
            <a:ext cx="411729" cy="440134"/>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687124"/>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0369"/>
            <a:ext cx="7772400" cy="1143000"/>
          </a:xfrm>
        </p:spPr>
        <p:txBody>
          <a:bodyPr/>
          <a:lstStyle/>
          <a:p>
            <a:r>
              <a:rPr lang="en-US" sz="3200" dirty="0"/>
              <a:t>Fundoscopic Exam</a:t>
            </a:r>
          </a:p>
        </p:txBody>
      </p:sp>
      <p:pic>
        <p:nvPicPr>
          <p:cNvPr id="5" name="Content Placeholder 4"/>
          <p:cNvPicPr>
            <a:picLocks noGrp="1" noChangeAspect="1"/>
          </p:cNvPicPr>
          <p:nvPr>
            <p:ph sz="half" idx="1"/>
          </p:nvPr>
        </p:nvPicPr>
        <p:blipFill rotWithShape="1">
          <a:blip r:embed="rId3"/>
          <a:stretch/>
        </p:blipFill>
        <p:spPr>
          <a:xfrm>
            <a:off x="321789" y="2216415"/>
            <a:ext cx="4250211" cy="2838252"/>
          </a:xfrm>
          <a:prstGeom prst="rect">
            <a:avLst/>
          </a:prstGeom>
        </p:spPr>
      </p:pic>
      <p:sp>
        <p:nvSpPr>
          <p:cNvPr id="6" name="Text Placeholder 5"/>
          <p:cNvSpPr>
            <a:spLocks noGrp="1"/>
          </p:cNvSpPr>
          <p:nvPr>
            <p:ph type="body" sz="half" idx="2"/>
          </p:nvPr>
        </p:nvSpPr>
        <p:spPr>
          <a:xfrm>
            <a:off x="4744451" y="1618733"/>
            <a:ext cx="4078705" cy="4907479"/>
          </a:xfrm>
        </p:spPr>
        <p:txBody>
          <a:bodyPr/>
          <a:lstStyle/>
          <a:p>
            <a:pPr marL="0" indent="0" algn="ctr">
              <a:buNone/>
            </a:pPr>
            <a:r>
              <a:rPr lang="en-US" sz="2000" dirty="0"/>
              <a:t>Findings typical of toxoplasmosis in an otherwise healthy child</a:t>
            </a:r>
          </a:p>
          <a:p>
            <a:endParaRPr lang="en-US" sz="2000" b="0" dirty="0"/>
          </a:p>
          <a:p>
            <a:r>
              <a:rPr lang="en-US" sz="2000" b="0" dirty="0">
                <a:ea typeface="ＭＳ Ｐゴシック"/>
              </a:rPr>
              <a:t>Chorioretinal scar with surrounding retinitis in the left eye nasal to the disk measuring one-quarter disc diameter adjacent to the scar </a:t>
            </a:r>
            <a:endParaRPr lang="en-US" sz="2000" b="0" dirty="0"/>
          </a:p>
          <a:p>
            <a:r>
              <a:rPr lang="en-US" sz="2000" b="0" dirty="0"/>
              <a:t>Mild overlying vitritis </a:t>
            </a:r>
          </a:p>
          <a:p>
            <a:r>
              <a:rPr lang="en-US" sz="2000" b="0" dirty="0"/>
              <a:t>No lesions in the macula </a:t>
            </a:r>
          </a:p>
        </p:txBody>
      </p:sp>
      <p:sp>
        <p:nvSpPr>
          <p:cNvPr id="8" name="Footer Placeholder 7"/>
          <p:cNvSpPr>
            <a:spLocks noGrp="1"/>
          </p:cNvSpPr>
          <p:nvPr>
            <p:ph type="ftr" sz="quarter" idx="10"/>
          </p:nvPr>
        </p:nvSpPr>
        <p:spPr/>
        <p:txBody>
          <a:bodyPr/>
          <a:lstStyle/>
          <a:p>
            <a:pPr>
              <a:defRPr/>
            </a:pPr>
            <a:r>
              <a:rPr lang="en-US" b="0" i="0" dirty="0"/>
              <a:t>Pickering et al. Red Book 2015</a:t>
            </a:r>
          </a:p>
        </p:txBody>
      </p:sp>
      <p:sp>
        <p:nvSpPr>
          <p:cNvPr id="9" name="Action Button: Home 8">
            <a:hlinkClick r:id="" action="ppaction://hlinkshowjump?jump=firstslide" highlightClick="1"/>
          </p:cNvPr>
          <p:cNvSpPr/>
          <p:nvPr/>
        </p:nvSpPr>
        <p:spPr>
          <a:xfrm>
            <a:off x="8007446" y="6327993"/>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1" name="Action Button: Return 10">
            <a:hlinkClick r:id="rId4" action="ppaction://hlinksldjump" highlightClick="1"/>
          </p:cNvPr>
          <p:cNvSpPr/>
          <p:nvPr/>
        </p:nvSpPr>
        <p:spPr bwMode="auto">
          <a:xfrm>
            <a:off x="7393021" y="6327993"/>
            <a:ext cx="437745" cy="442785"/>
          </a:xfrm>
          <a:prstGeom prst="actionButtonReturn">
            <a:avLst/>
          </a:prstGeom>
          <a:solidFill>
            <a:schemeClr val="accent6">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CC00"/>
              </a:solidFill>
              <a:effectLst>
                <a:outerShdw blurRad="38100" dist="38100" dir="2700000" algn="tl">
                  <a:srgbClr val="000000">
                    <a:alpha val="43137"/>
                  </a:srgbClr>
                </a:outerShdw>
              </a:effectLst>
              <a:latin typeface="Times New Roman" pitchFamily="-105" charset="0"/>
            </a:endParaRPr>
          </a:p>
        </p:txBody>
      </p:sp>
    </p:spTree>
    <p:extLst>
      <p:ext uri="{BB962C8B-B14F-4D97-AF65-F5344CB8AC3E}">
        <p14:creationId xmlns:p14="http://schemas.microsoft.com/office/powerpoint/2010/main" val="1356661692"/>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CNS imaging</a:t>
            </a:r>
          </a:p>
        </p:txBody>
      </p:sp>
      <p:sp>
        <p:nvSpPr>
          <p:cNvPr id="3" name="Content Placeholder 2"/>
          <p:cNvSpPr>
            <a:spLocks noGrp="1"/>
          </p:cNvSpPr>
          <p:nvPr>
            <p:ph idx="1"/>
          </p:nvPr>
        </p:nvSpPr>
        <p:spPr/>
        <p:txBody>
          <a:bodyPr/>
          <a:lstStyle/>
          <a:p>
            <a:r>
              <a:rPr lang="en-US" b="0" dirty="0"/>
              <a:t>Not indicated pre-transplant</a:t>
            </a:r>
          </a:p>
          <a:p>
            <a:r>
              <a:rPr lang="en-US" b="0" dirty="0"/>
              <a:t>Very helpful in immunocompromised patients with suspected CNS disease</a:t>
            </a:r>
          </a:p>
          <a:p>
            <a:pPr marL="0" indent="0">
              <a:buNone/>
            </a:pPr>
            <a:endParaRPr lang="en-US" dirty="0"/>
          </a:p>
        </p:txBody>
      </p:sp>
      <p:sp>
        <p:nvSpPr>
          <p:cNvPr id="5" name="Action Button: Home 4">
            <a:hlinkClick r:id="" action="ppaction://hlinkshowjump?jump=firstslide" highlightClick="1"/>
          </p:cNvPr>
          <p:cNvSpPr/>
          <p:nvPr/>
        </p:nvSpPr>
        <p:spPr>
          <a:xfrm>
            <a:off x="8007446" y="6327993"/>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Action Button: Return 6">
            <a:hlinkClick r:id="rId2" action="ppaction://hlinksldjump" highlightClick="1"/>
          </p:cNvPr>
          <p:cNvSpPr/>
          <p:nvPr/>
        </p:nvSpPr>
        <p:spPr bwMode="auto">
          <a:xfrm>
            <a:off x="7393021" y="6327993"/>
            <a:ext cx="437745" cy="442785"/>
          </a:xfrm>
          <a:prstGeom prst="actionButtonReturn">
            <a:avLst/>
          </a:prstGeom>
          <a:solidFill>
            <a:schemeClr val="accent6">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CC00"/>
              </a:solidFill>
              <a:effectLst>
                <a:outerShdw blurRad="38100" dist="38100" dir="2700000" algn="tl">
                  <a:srgbClr val="000000">
                    <a:alpha val="43137"/>
                  </a:srgbClr>
                </a:outerShdw>
              </a:effectLst>
              <a:latin typeface="Times New Roman" pitchFamily="-105" charset="0"/>
            </a:endParaRPr>
          </a:p>
        </p:txBody>
      </p:sp>
    </p:spTree>
    <p:extLst>
      <p:ext uri="{BB962C8B-B14F-4D97-AF65-F5344CB8AC3E}">
        <p14:creationId xmlns:p14="http://schemas.microsoft.com/office/powerpoint/2010/main" val="1815670276"/>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Case update</a:t>
            </a:r>
          </a:p>
        </p:txBody>
      </p:sp>
      <p:sp>
        <p:nvSpPr>
          <p:cNvPr id="3" name="Content Placeholder 2"/>
          <p:cNvSpPr>
            <a:spLocks noGrp="1"/>
          </p:cNvSpPr>
          <p:nvPr>
            <p:ph idx="1"/>
          </p:nvPr>
        </p:nvSpPr>
        <p:spPr/>
        <p:txBody>
          <a:bodyPr>
            <a:normAutofit/>
          </a:bodyPr>
          <a:lstStyle/>
          <a:p>
            <a:r>
              <a:rPr lang="en-US" b="0" dirty="0"/>
              <a:t>You tell the cardiac transplant team that the patient does not require any further work-up at this time. </a:t>
            </a:r>
          </a:p>
          <a:p>
            <a:r>
              <a:rPr lang="en-US" b="0" dirty="0"/>
              <a:t>The cardiac transplant team then asks you if the patient requires antimicrobial therapy targeting toxoplasmosis now?</a:t>
            </a:r>
          </a:p>
        </p:txBody>
      </p:sp>
      <p:sp>
        <p:nvSpPr>
          <p:cNvPr id="4" name="Action Button: Home 3">
            <a:hlinkClick r:id="" action="ppaction://hlinkshowjump?jump=firstslide" highlightClick="1"/>
          </p:cNvPr>
          <p:cNvSpPr/>
          <p:nvPr/>
        </p:nvSpPr>
        <p:spPr>
          <a:xfrm>
            <a:off x="758156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08021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nextslide" highlightClick="1"/>
          </p:cNvPr>
          <p:cNvSpPr/>
          <p:nvPr/>
        </p:nvSpPr>
        <p:spPr>
          <a:xfrm rot="10800000">
            <a:off x="8057825" y="6200788"/>
            <a:ext cx="411729" cy="440134"/>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04862"/>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Prophylaxis recommendations</a:t>
            </a:r>
          </a:p>
        </p:txBody>
      </p:sp>
      <p:sp>
        <p:nvSpPr>
          <p:cNvPr id="3" name="Content Placeholder 2"/>
          <p:cNvSpPr>
            <a:spLocks noGrp="1"/>
          </p:cNvSpPr>
          <p:nvPr>
            <p:ph idx="1"/>
          </p:nvPr>
        </p:nvSpPr>
        <p:spPr/>
        <p:txBody>
          <a:bodyPr>
            <a:normAutofit/>
          </a:bodyPr>
          <a:lstStyle/>
          <a:p>
            <a:r>
              <a:rPr lang="en-US" b="0" dirty="0"/>
              <a:t>Before transplant</a:t>
            </a:r>
          </a:p>
          <a:p>
            <a:pPr lvl="1"/>
            <a:r>
              <a:rPr lang="en-US" b="0" dirty="0"/>
              <a:t>Prophylaxis is not warranted</a:t>
            </a:r>
          </a:p>
          <a:p>
            <a:r>
              <a:rPr lang="en-US" b="0" dirty="0"/>
              <a:t>After transplant</a:t>
            </a:r>
          </a:p>
          <a:p>
            <a:pPr lvl="1"/>
            <a:r>
              <a:rPr lang="en-US" b="0" dirty="0"/>
              <a:t>D+/R- and D-/R+ patients are recommended to receive TMP/SMX for 6 months after transplant to decrease the risk of toxoplasma infection</a:t>
            </a:r>
          </a:p>
          <a:p>
            <a:pPr lvl="1"/>
            <a:r>
              <a:rPr lang="en-US" b="0" dirty="0"/>
              <a:t>Also protects patients from other pathogens such as PJP and </a:t>
            </a:r>
            <a:r>
              <a:rPr lang="en-US" b="0" i="1" dirty="0"/>
              <a:t>Listeria monocytogenes</a:t>
            </a:r>
          </a:p>
        </p:txBody>
      </p:sp>
      <p:sp>
        <p:nvSpPr>
          <p:cNvPr id="5" name="Action Button: Back or Previous 4">
            <a:hlinkClick r:id="" action="ppaction://hlinkshowjump?jump=nextslide" highlightClick="1"/>
          </p:cNvPr>
          <p:cNvSpPr/>
          <p:nvPr/>
        </p:nvSpPr>
        <p:spPr>
          <a:xfrm rot="10800000">
            <a:off x="8321206" y="6180822"/>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previousslide" highlightClick="1"/>
          </p:cNvPr>
          <p:cNvSpPr/>
          <p:nvPr/>
        </p:nvSpPr>
        <p:spPr>
          <a:xfrm rot="10800000">
            <a:off x="7223594" y="6180821"/>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777240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1975668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Case Presentation</a:t>
            </a:r>
          </a:p>
        </p:txBody>
      </p:sp>
      <p:sp>
        <p:nvSpPr>
          <p:cNvPr id="3" name="Content Placeholder 2"/>
          <p:cNvSpPr>
            <a:spLocks noGrp="1"/>
          </p:cNvSpPr>
          <p:nvPr>
            <p:ph idx="1"/>
          </p:nvPr>
        </p:nvSpPr>
        <p:spPr/>
        <p:txBody>
          <a:bodyPr/>
          <a:lstStyle/>
          <a:p>
            <a:r>
              <a:rPr lang="en-US" b="0" dirty="0"/>
              <a:t>15 year old male </a:t>
            </a:r>
          </a:p>
          <a:p>
            <a:pPr lvl="1"/>
            <a:r>
              <a:rPr lang="en-US" b="0" dirty="0"/>
              <a:t>Admitted to the PICU with cardiogenic shock </a:t>
            </a:r>
          </a:p>
          <a:p>
            <a:pPr lvl="1"/>
            <a:r>
              <a:rPr lang="en-US" b="0" dirty="0"/>
              <a:t>Found to have dilated cardiomyopathy with severely depressed biventricular function</a:t>
            </a:r>
          </a:p>
          <a:p>
            <a:r>
              <a:rPr lang="en-US" b="0" dirty="0"/>
              <a:t>Cardiac transplant team asks you to complete a pre-transplant evaluation</a:t>
            </a:r>
          </a:p>
        </p:txBody>
      </p:sp>
      <p:sp>
        <p:nvSpPr>
          <p:cNvPr id="4" name="Action Button: Back or Previous 3">
            <a:hlinkClick r:id="" action="ppaction://hlinkshowjump?jump=nextslide" highlightClick="1"/>
          </p:cNvPr>
          <p:cNvSpPr/>
          <p:nvPr/>
        </p:nvSpPr>
        <p:spPr>
          <a:xfrm rot="10800000">
            <a:off x="8073188" y="6239750"/>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previousslide" highlightClick="1"/>
          </p:cNvPr>
          <p:cNvSpPr/>
          <p:nvPr/>
        </p:nvSpPr>
        <p:spPr>
          <a:xfrm rot="10800000">
            <a:off x="7001113" y="6223420"/>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549919" y="6219562"/>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468479140"/>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Prophylaxis recommendations</a:t>
            </a:r>
          </a:p>
        </p:txBody>
      </p:sp>
      <p:sp>
        <p:nvSpPr>
          <p:cNvPr id="3" name="Content Placeholder 2"/>
          <p:cNvSpPr>
            <a:spLocks noGrp="1"/>
          </p:cNvSpPr>
          <p:nvPr>
            <p:ph idx="1"/>
          </p:nvPr>
        </p:nvSpPr>
        <p:spPr/>
        <p:txBody>
          <a:bodyPr/>
          <a:lstStyle/>
          <a:p>
            <a:r>
              <a:rPr lang="en-US" b="0" dirty="0"/>
              <a:t>75% of toxoplasmosis in SOT patients has been reported in patients who did NOT receive prophylaxis</a:t>
            </a:r>
          </a:p>
          <a:p>
            <a:r>
              <a:rPr lang="en-US" b="0" dirty="0"/>
              <a:t>Patients who have received anti-lymphocyte therapies or who have undergone treatment for acute rejection episodes are at higher risk of developing opportunistic infections, including PJP and toxoplasmosis, and these patients should receive a longer course of TMP-SMX</a:t>
            </a:r>
          </a:p>
          <a:p>
            <a:pPr marL="0" indent="0">
              <a:buNone/>
            </a:pPr>
            <a:endParaRPr lang="en-US" dirty="0"/>
          </a:p>
        </p:txBody>
      </p:sp>
      <p:grpSp>
        <p:nvGrpSpPr>
          <p:cNvPr id="5" name="Group 4"/>
          <p:cNvGrpSpPr/>
          <p:nvPr/>
        </p:nvGrpSpPr>
        <p:grpSpPr>
          <a:xfrm>
            <a:off x="1906064" y="5013498"/>
            <a:ext cx="2539795" cy="581811"/>
            <a:chOff x="2483607" y="4108137"/>
            <a:chExt cx="2539795" cy="581811"/>
          </a:xfrm>
        </p:grpSpPr>
        <p:sp>
          <p:nvSpPr>
            <p:cNvPr id="6" name="Rounded Rectangle 5"/>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7" name="TextBox 6"/>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2" action="ppaction://hlinksldjump"/>
                </a:rPr>
                <a:t>TMP/SMX </a:t>
              </a:r>
              <a:r>
                <a:rPr lang="en-US" sz="2000" dirty="0">
                  <a:solidFill>
                    <a:srgbClr val="000000"/>
                  </a:solidFill>
                  <a:effectLst/>
                  <a:latin typeface="+mn-lt"/>
                </a:rPr>
                <a:t>  </a:t>
              </a:r>
            </a:p>
          </p:txBody>
        </p:sp>
      </p:grpSp>
      <p:grpSp>
        <p:nvGrpSpPr>
          <p:cNvPr id="8" name="Group 7"/>
          <p:cNvGrpSpPr/>
          <p:nvPr/>
        </p:nvGrpSpPr>
        <p:grpSpPr>
          <a:xfrm>
            <a:off x="4752526" y="5013497"/>
            <a:ext cx="2539795" cy="581811"/>
            <a:chOff x="2483607" y="4108137"/>
            <a:chExt cx="2539795" cy="581811"/>
          </a:xfrm>
        </p:grpSpPr>
        <p:sp>
          <p:nvSpPr>
            <p:cNvPr id="9" name="Rounded Rectangle 8"/>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0" name="TextBox 9"/>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Alternative agents   </a:t>
              </a:r>
              <a:endParaRPr lang="en-US" sz="2000" dirty="0">
                <a:solidFill>
                  <a:srgbClr val="000000"/>
                </a:solidFill>
                <a:effectLst/>
                <a:latin typeface="+mn-lt"/>
              </a:endParaRPr>
            </a:p>
          </p:txBody>
        </p:sp>
      </p:grpSp>
      <p:sp>
        <p:nvSpPr>
          <p:cNvPr id="12" name="Action Button: Back or Previous 11">
            <a:hlinkClick r:id="rId4" action="ppaction://hlinksldjump" highlightClick="1"/>
          </p:cNvPr>
          <p:cNvSpPr/>
          <p:nvPr/>
        </p:nvSpPr>
        <p:spPr>
          <a:xfrm rot="10800000">
            <a:off x="8321206" y="6180822"/>
            <a:ext cx="411729" cy="440134"/>
          </a:xfrm>
          <a:prstGeom prst="actionButtonBackPrevious">
            <a:avLst/>
          </a:prstGeom>
          <a:blipFill>
            <a:blip r:embed="rId5">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Home 13">
            <a:hlinkClick r:id="" action="ppaction://hlinkshowjump?jump=firstslide" highlightClick="1"/>
          </p:cNvPr>
          <p:cNvSpPr/>
          <p:nvPr/>
        </p:nvSpPr>
        <p:spPr>
          <a:xfrm>
            <a:off x="777240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055655603"/>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TMP/SMX</a:t>
            </a:r>
          </a:p>
        </p:txBody>
      </p:sp>
      <p:sp>
        <p:nvSpPr>
          <p:cNvPr id="3" name="Content Placeholder 2"/>
          <p:cNvSpPr>
            <a:spLocks noGrp="1"/>
          </p:cNvSpPr>
          <p:nvPr>
            <p:ph idx="1"/>
          </p:nvPr>
        </p:nvSpPr>
        <p:spPr/>
        <p:txBody>
          <a:bodyPr>
            <a:normAutofit/>
          </a:bodyPr>
          <a:lstStyle/>
          <a:p>
            <a:r>
              <a:rPr lang="en-US" sz="2200" b="0" dirty="0"/>
              <a:t>TMP/SMX prophylaxis (three times a week) is usually sufficient for suppression of toxoplasmosis in the majority of cardiac transplant patients (D+/R- and D-/R+)</a:t>
            </a:r>
          </a:p>
          <a:p>
            <a:pPr lvl="1"/>
            <a:r>
              <a:rPr lang="en-US" sz="2000" b="0" dirty="0"/>
              <a:t>In a US study of adult heart transplant recipients who received prophylaxis of three times a week TMP/SMX (160 mg/800 mg), only 1 case of acute toxoplasmosis occurred in a D+/R- patient (who was at higher risk due to rejection)</a:t>
            </a:r>
          </a:p>
          <a:p>
            <a:pPr lvl="1"/>
            <a:r>
              <a:rPr lang="en-US" sz="2000" b="0" dirty="0"/>
              <a:t>Given this, some experts recommend daily TMP/SMX prophylaxis in patients who are undergoing increased immunosuppression for rejection</a:t>
            </a:r>
          </a:p>
          <a:p>
            <a:endParaRPr lang="en-US" dirty="0"/>
          </a:p>
        </p:txBody>
      </p:sp>
      <p:sp>
        <p:nvSpPr>
          <p:cNvPr id="5" name="Action Button: Home 4">
            <a:hlinkClick r:id="" action="ppaction://hlinkshowjump?jump=firstslide" highlightClick="1"/>
          </p:cNvPr>
          <p:cNvSpPr/>
          <p:nvPr/>
        </p:nvSpPr>
        <p:spPr>
          <a:xfrm>
            <a:off x="8007446" y="6240311"/>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6" name="Action Button: Return 5">
            <a:hlinkClick r:id="rId2" action="ppaction://hlinksldjump" highlightClick="1"/>
          </p:cNvPr>
          <p:cNvSpPr/>
          <p:nvPr/>
        </p:nvSpPr>
        <p:spPr>
          <a:xfrm>
            <a:off x="7506099" y="6250892"/>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131567"/>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Alternative agents</a:t>
            </a:r>
          </a:p>
        </p:txBody>
      </p:sp>
      <p:sp>
        <p:nvSpPr>
          <p:cNvPr id="3" name="Content Placeholder 2"/>
          <p:cNvSpPr>
            <a:spLocks noGrp="1"/>
          </p:cNvSpPr>
          <p:nvPr>
            <p:ph idx="1"/>
          </p:nvPr>
        </p:nvSpPr>
        <p:spPr/>
        <p:txBody>
          <a:bodyPr>
            <a:normAutofit/>
          </a:bodyPr>
          <a:lstStyle/>
          <a:p>
            <a:r>
              <a:rPr lang="en-US" b="0" dirty="0"/>
              <a:t>Sulfa-allergic patients </a:t>
            </a:r>
          </a:p>
          <a:p>
            <a:pPr lvl="1"/>
            <a:r>
              <a:rPr lang="en-US" b="0" dirty="0"/>
              <a:t>Pyrimethamine prophylaxis can be used</a:t>
            </a:r>
          </a:p>
          <a:p>
            <a:pPr lvl="1"/>
            <a:r>
              <a:rPr lang="en-US" b="0" dirty="0"/>
              <a:t>Shown to be less effective than TMP/SMX</a:t>
            </a:r>
          </a:p>
          <a:p>
            <a:r>
              <a:rPr lang="en-US" b="0" dirty="0"/>
              <a:t>Combination of dapsone or atovaquone with pyrimethamine and folinic acid has been used as effective alternative toxoplasmosis prophylaxis in HIV patients</a:t>
            </a:r>
          </a:p>
          <a:p>
            <a:pPr lvl="1"/>
            <a:r>
              <a:rPr lang="en-US" b="0" dirty="0"/>
              <a:t>Not well studied in SOT patients</a:t>
            </a:r>
          </a:p>
        </p:txBody>
      </p:sp>
      <p:sp>
        <p:nvSpPr>
          <p:cNvPr id="6" name="Action Button: Home 5">
            <a:hlinkClick r:id="" action="ppaction://hlinkshowjump?jump=firstslide" highlightClick="1"/>
          </p:cNvPr>
          <p:cNvSpPr/>
          <p:nvPr/>
        </p:nvSpPr>
        <p:spPr>
          <a:xfrm>
            <a:off x="8007446" y="6227785"/>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Action Button: Return 6">
            <a:hlinkClick r:id="rId2" action="ppaction://hlinksldjump" highlightClick="1"/>
          </p:cNvPr>
          <p:cNvSpPr/>
          <p:nvPr/>
        </p:nvSpPr>
        <p:spPr>
          <a:xfrm>
            <a:off x="7506099" y="6238366"/>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751691"/>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Duration of prophylaxis</a:t>
            </a:r>
          </a:p>
        </p:txBody>
      </p:sp>
      <p:sp>
        <p:nvSpPr>
          <p:cNvPr id="3" name="Content Placeholder 2"/>
          <p:cNvSpPr>
            <a:spLocks noGrp="1"/>
          </p:cNvSpPr>
          <p:nvPr>
            <p:ph idx="1"/>
          </p:nvPr>
        </p:nvSpPr>
        <p:spPr/>
        <p:txBody>
          <a:bodyPr>
            <a:normAutofit lnSpcReduction="10000"/>
          </a:bodyPr>
          <a:lstStyle/>
          <a:p>
            <a:r>
              <a:rPr lang="en-US" b="0" dirty="0"/>
              <a:t>Primary prophylaxis</a:t>
            </a:r>
          </a:p>
          <a:p>
            <a:pPr lvl="1"/>
            <a:r>
              <a:rPr lang="en-US" b="0" dirty="0"/>
              <a:t>Standard = 6 months</a:t>
            </a:r>
          </a:p>
          <a:p>
            <a:pPr lvl="1"/>
            <a:r>
              <a:rPr lang="en-US" b="0" dirty="0"/>
              <a:t>Longer if receiving lymphocyte depleting agents as would be indicated in episodes of rejection</a:t>
            </a:r>
          </a:p>
          <a:p>
            <a:r>
              <a:rPr lang="en-US" b="0" dirty="0"/>
              <a:t>Secondary prophylaxis</a:t>
            </a:r>
          </a:p>
          <a:p>
            <a:pPr lvl="1"/>
            <a:r>
              <a:rPr lang="en-US" b="0" dirty="0"/>
              <a:t>If a heart transplant recipient develops acute toxoplasmosis after transplant, secondary prophylaxis is recommended</a:t>
            </a:r>
          </a:p>
          <a:p>
            <a:pPr lvl="1"/>
            <a:r>
              <a:rPr lang="en-US" b="0" dirty="0"/>
              <a:t>Length is not well defined although many experts recommend lifelong secondary prophylaxis as there is no agent to eradicate the bradyzoite cyst stage</a:t>
            </a:r>
          </a:p>
        </p:txBody>
      </p:sp>
      <p:sp>
        <p:nvSpPr>
          <p:cNvPr id="6" name="Action Button: Back or Previous 5">
            <a:hlinkClick r:id="" action="ppaction://hlinkshowjump?jump=nextslide" highlightClick="1"/>
          </p:cNvPr>
          <p:cNvSpPr/>
          <p:nvPr/>
        </p:nvSpPr>
        <p:spPr>
          <a:xfrm rot="10800000">
            <a:off x="8008056" y="6205874"/>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7459250" y="6202015"/>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13870218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Case update</a:t>
            </a:r>
          </a:p>
        </p:txBody>
      </p:sp>
      <p:sp>
        <p:nvSpPr>
          <p:cNvPr id="3" name="Content Placeholder 2"/>
          <p:cNvSpPr>
            <a:spLocks noGrp="1"/>
          </p:cNvSpPr>
          <p:nvPr>
            <p:ph idx="1"/>
          </p:nvPr>
        </p:nvSpPr>
        <p:spPr/>
        <p:txBody>
          <a:bodyPr>
            <a:normAutofit/>
          </a:bodyPr>
          <a:lstStyle/>
          <a:p>
            <a:r>
              <a:rPr lang="en-US" b="0" dirty="0"/>
              <a:t>Your patient undergoes orthotopic heart transplant approximately 2 weeks after your pre-transplant evaluation</a:t>
            </a:r>
          </a:p>
          <a:p>
            <a:r>
              <a:rPr lang="en-US" b="0" dirty="0"/>
              <a:t>He receives post-transplant prophylaxis with three times a week TMP-SMX for 6 months </a:t>
            </a:r>
          </a:p>
          <a:p>
            <a:r>
              <a:rPr lang="en-US" b="0" dirty="0"/>
              <a:t>This prevents him from having any complications from toxoplasmosis or PJP after transplantation</a:t>
            </a:r>
          </a:p>
        </p:txBody>
      </p:sp>
      <p:sp>
        <p:nvSpPr>
          <p:cNvPr id="4" name="Action Button: Back or Previous 3">
            <a:hlinkClick r:id="" action="ppaction://hlinkshowjump?jump=nextslide" highlightClick="1"/>
          </p:cNvPr>
          <p:cNvSpPr/>
          <p:nvPr/>
        </p:nvSpPr>
        <p:spPr>
          <a:xfrm rot="10800000">
            <a:off x="8058160" y="6218400"/>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previousslide" highlightClick="1"/>
          </p:cNvPr>
          <p:cNvSpPr/>
          <p:nvPr/>
        </p:nvSpPr>
        <p:spPr>
          <a:xfrm rot="10800000">
            <a:off x="6960548" y="6218399"/>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509354" y="6214541"/>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586390230"/>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One more case</a:t>
            </a:r>
          </a:p>
        </p:txBody>
      </p:sp>
      <p:sp>
        <p:nvSpPr>
          <p:cNvPr id="3" name="Content Placeholder 2"/>
          <p:cNvSpPr>
            <a:spLocks noGrp="1"/>
          </p:cNvSpPr>
          <p:nvPr>
            <p:ph idx="1"/>
          </p:nvPr>
        </p:nvSpPr>
        <p:spPr/>
        <p:txBody>
          <a:bodyPr>
            <a:normAutofit fontScale="92500" lnSpcReduction="20000"/>
          </a:bodyPr>
          <a:lstStyle/>
          <a:p>
            <a:r>
              <a:rPr lang="en-US" b="0" dirty="0"/>
              <a:t>The cardiac transplant team asks to run another patient by you</a:t>
            </a:r>
          </a:p>
          <a:p>
            <a:r>
              <a:rPr lang="en-US" b="0" dirty="0"/>
              <a:t>11 year old male who has just undergone orthotopic heart transplantation approximately 1 week ago and is recovering well</a:t>
            </a:r>
          </a:p>
          <a:p>
            <a:pPr lvl="1"/>
            <a:r>
              <a:rPr lang="en-US" b="0" dirty="0"/>
              <a:t>Patient has a severe allergy to sulfa drugs and is therefore receiving inhaled pentamidine for his PJP prophylaxis</a:t>
            </a:r>
          </a:p>
          <a:p>
            <a:pPr lvl="1"/>
            <a:r>
              <a:rPr lang="en-US" b="0" dirty="0"/>
              <a:t>Donor organ procurement organization (OPO) just notified the cardiac transplant team that the child’s donor was Toxoplasma IgG positive </a:t>
            </a:r>
          </a:p>
          <a:p>
            <a:pPr lvl="1"/>
            <a:r>
              <a:rPr lang="en-US" b="0" dirty="0"/>
              <a:t>You review the recipient’s pre-transplant labs and see that your patient was Toxoplasma IgG negative prior to transplant</a:t>
            </a:r>
          </a:p>
        </p:txBody>
      </p:sp>
      <p:sp>
        <p:nvSpPr>
          <p:cNvPr id="4" name="Action Button: Back or Previous 3">
            <a:hlinkClick r:id="" action="ppaction://hlinkshowjump?jump=nextslide" highlightClick="1"/>
          </p:cNvPr>
          <p:cNvSpPr/>
          <p:nvPr/>
        </p:nvSpPr>
        <p:spPr>
          <a:xfrm rot="10800000">
            <a:off x="8020582" y="6205874"/>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previousslide" highlightClick="1"/>
          </p:cNvPr>
          <p:cNvSpPr/>
          <p:nvPr/>
        </p:nvSpPr>
        <p:spPr>
          <a:xfrm rot="10800000">
            <a:off x="6922970" y="6205873"/>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471776" y="6202015"/>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658139527"/>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40369"/>
            <a:ext cx="7772400" cy="1143000"/>
          </a:xfrm>
        </p:spPr>
        <p:txBody>
          <a:bodyPr>
            <a:noAutofit/>
          </a:bodyPr>
          <a:lstStyle/>
          <a:p>
            <a:pPr algn="ctr"/>
            <a:r>
              <a:rPr lang="en-US" dirty="0"/>
              <a:t>What is the risk of toxoplasmosis disease in this heart transplant recipient (D+/R-)?</a:t>
            </a:r>
          </a:p>
        </p:txBody>
      </p:sp>
      <p:sp>
        <p:nvSpPr>
          <p:cNvPr id="3" name="Content Placeholder 2"/>
          <p:cNvSpPr>
            <a:spLocks noGrp="1"/>
          </p:cNvSpPr>
          <p:nvPr>
            <p:ph sz="half" idx="1"/>
          </p:nvPr>
        </p:nvSpPr>
        <p:spPr>
          <a:xfrm>
            <a:off x="685800" y="1672390"/>
            <a:ext cx="3810000" cy="4343400"/>
          </a:xfrm>
        </p:spPr>
        <p:txBody>
          <a:bodyPr/>
          <a:lstStyle/>
          <a:p>
            <a:pPr marL="400050" lvl="1" indent="0">
              <a:buNone/>
            </a:pPr>
            <a:r>
              <a:rPr lang="en-US" sz="2800" b="0" dirty="0"/>
              <a:t>A. &lt; 5%</a:t>
            </a:r>
          </a:p>
          <a:p>
            <a:pPr marL="400050" lvl="1" indent="0">
              <a:buNone/>
            </a:pPr>
            <a:r>
              <a:rPr lang="en-US" sz="2800" b="0" dirty="0"/>
              <a:t>B. 5-10%</a:t>
            </a:r>
          </a:p>
          <a:p>
            <a:pPr marL="400050" lvl="1" indent="0">
              <a:buNone/>
            </a:pPr>
            <a:r>
              <a:rPr lang="en-US" sz="2800" b="0" dirty="0"/>
              <a:t>C. 25%</a:t>
            </a:r>
          </a:p>
          <a:p>
            <a:pPr marL="400050" lvl="1" indent="0">
              <a:buNone/>
            </a:pPr>
            <a:r>
              <a:rPr lang="en-US" sz="2800" b="0" dirty="0"/>
              <a:t>D. &gt; 50%</a:t>
            </a:r>
          </a:p>
        </p:txBody>
      </p:sp>
      <p:grpSp>
        <p:nvGrpSpPr>
          <p:cNvPr id="5" name="Group 4"/>
          <p:cNvGrpSpPr/>
          <p:nvPr/>
        </p:nvGrpSpPr>
        <p:grpSpPr>
          <a:xfrm>
            <a:off x="5034275" y="2093835"/>
            <a:ext cx="2525029" cy="1146670"/>
            <a:chOff x="2483607" y="4108137"/>
            <a:chExt cx="2525029" cy="581811"/>
          </a:xfrm>
        </p:grpSpPr>
        <p:sp>
          <p:nvSpPr>
            <p:cNvPr id="6" name="Rounded Rectangle 5"/>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7" name="TextBox 6"/>
            <p:cNvSpPr txBox="1"/>
            <p:nvPr/>
          </p:nvSpPr>
          <p:spPr>
            <a:xfrm>
              <a:off x="2483607" y="4219454"/>
              <a:ext cx="2525029" cy="359176"/>
            </a:xfrm>
            <a:prstGeom prst="rect">
              <a:avLst/>
            </a:prstGeom>
            <a:noFill/>
          </p:spPr>
          <p:txBody>
            <a:bodyPr wrap="square" rtlCol="0">
              <a:spAutoFit/>
            </a:bodyPr>
            <a:lstStyle/>
            <a:p>
              <a:pPr algn="ctr"/>
              <a:r>
                <a:rPr lang="en-US" sz="2000" dirty="0">
                  <a:solidFill>
                    <a:srgbClr val="000000"/>
                  </a:solidFill>
                  <a:effectLst/>
                  <a:latin typeface="+mn-lt"/>
                  <a:hlinkClick r:id="rId2" action="ppaction://hlinksldjump"/>
                </a:rPr>
                <a:t>Click here for answer  </a:t>
              </a:r>
              <a:endParaRPr lang="en-US" sz="2000" dirty="0">
                <a:solidFill>
                  <a:srgbClr val="000000"/>
                </a:solidFill>
                <a:effectLst/>
                <a:latin typeface="+mn-lt"/>
              </a:endParaRPr>
            </a:p>
          </p:txBody>
        </p:sp>
      </p:grpSp>
    </p:spTree>
    <p:extLst>
      <p:ext uri="{BB962C8B-B14F-4D97-AF65-F5344CB8AC3E}">
        <p14:creationId xmlns:p14="http://schemas.microsoft.com/office/powerpoint/2010/main" val="1810248239"/>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954" y="122321"/>
            <a:ext cx="7772400" cy="1143000"/>
          </a:xfrm>
        </p:spPr>
        <p:txBody>
          <a:bodyPr>
            <a:noAutofit/>
          </a:bodyPr>
          <a:lstStyle/>
          <a:p>
            <a:pPr algn="ctr"/>
            <a:r>
              <a:rPr lang="en-US" dirty="0"/>
              <a:t>What is the risk of toxoplasmosis disease in this heart transplant recipient (D+/R-)?</a:t>
            </a:r>
          </a:p>
        </p:txBody>
      </p:sp>
      <p:sp>
        <p:nvSpPr>
          <p:cNvPr id="3" name="Content Placeholder 2"/>
          <p:cNvSpPr>
            <a:spLocks noGrp="1"/>
          </p:cNvSpPr>
          <p:nvPr>
            <p:ph sz="half" idx="1"/>
          </p:nvPr>
        </p:nvSpPr>
        <p:spPr>
          <a:xfrm>
            <a:off x="697954" y="1686425"/>
            <a:ext cx="3810000" cy="4343400"/>
          </a:xfrm>
        </p:spPr>
        <p:txBody>
          <a:bodyPr/>
          <a:lstStyle/>
          <a:p>
            <a:pPr marL="0" indent="0">
              <a:buNone/>
            </a:pPr>
            <a:r>
              <a:rPr lang="en-US" sz="2800" b="0" dirty="0"/>
              <a:t>A. &lt; 5%</a:t>
            </a:r>
          </a:p>
          <a:p>
            <a:pPr marL="0" indent="0">
              <a:buNone/>
            </a:pPr>
            <a:r>
              <a:rPr lang="en-US" sz="2800" b="0" dirty="0"/>
              <a:t>B. 5-10%</a:t>
            </a:r>
          </a:p>
          <a:p>
            <a:pPr marL="0" indent="0">
              <a:buNone/>
            </a:pPr>
            <a:r>
              <a:rPr lang="en-US" sz="2800" b="0" dirty="0"/>
              <a:t>C. 25%</a:t>
            </a:r>
          </a:p>
          <a:p>
            <a:pPr marL="0" indent="0">
              <a:buNone/>
            </a:pPr>
            <a:r>
              <a:rPr lang="en-US" sz="2800" dirty="0"/>
              <a:t>D. &gt; 50%</a:t>
            </a:r>
          </a:p>
        </p:txBody>
      </p:sp>
      <p:sp>
        <p:nvSpPr>
          <p:cNvPr id="5" name="Text Placeholder 4"/>
          <p:cNvSpPr>
            <a:spLocks noGrp="1"/>
          </p:cNvSpPr>
          <p:nvPr>
            <p:ph type="body" sz="half" idx="2"/>
          </p:nvPr>
        </p:nvSpPr>
        <p:spPr>
          <a:xfrm>
            <a:off x="3689684" y="1491915"/>
            <a:ext cx="4780670" cy="4700337"/>
          </a:xfrm>
        </p:spPr>
        <p:txBody>
          <a:bodyPr/>
          <a:lstStyle/>
          <a:p>
            <a:r>
              <a:rPr lang="en-US" sz="1800" b="0" dirty="0"/>
              <a:t>The correct answer is &gt; 50% risk of life-threatening disseminated disease without appropriate prophylaxis</a:t>
            </a:r>
          </a:p>
          <a:p>
            <a:r>
              <a:rPr lang="en-US" sz="1800" b="0" dirty="0"/>
              <a:t>Why is the risk so high?</a:t>
            </a:r>
          </a:p>
          <a:p>
            <a:pPr marL="685800" lvl="1">
              <a:buFont typeface="Arial"/>
              <a:buChar char="•"/>
            </a:pPr>
            <a:r>
              <a:rPr lang="en-US" sz="1800" b="0" dirty="0"/>
              <a:t>T. gondii has a predilection for muscle and can be transmitted to the recipient from the heart of a seropositive donor</a:t>
            </a:r>
          </a:p>
          <a:p>
            <a:pPr marL="685800" lvl="1">
              <a:buFont typeface="Arial"/>
              <a:buChar char="•"/>
            </a:pPr>
            <a:r>
              <a:rPr lang="en-US" sz="1800" b="0" dirty="0"/>
              <a:t>With immunosuppression, the encysted bradyzoites transform into proliferating tachyzoites, which can destroy infected cells and cause necrotizing inflammation/myocarditis</a:t>
            </a:r>
          </a:p>
          <a:p>
            <a:pPr marL="685800" lvl="1">
              <a:buFont typeface="Arial"/>
              <a:buChar char="•"/>
            </a:pPr>
            <a:r>
              <a:rPr lang="en-US" sz="1800" b="0" dirty="0"/>
              <a:t>The infection can become disseminated including pulmonary and CNS involvement</a:t>
            </a:r>
          </a:p>
          <a:p>
            <a:endParaRPr lang="en-US" dirty="0"/>
          </a:p>
        </p:txBody>
      </p:sp>
      <p:sp>
        <p:nvSpPr>
          <p:cNvPr id="6" name="Action Button: Back or Previous 5">
            <a:hlinkClick r:id="" action="ppaction://hlinkshowjump?jump=nextslide" highlightClick="1"/>
          </p:cNvPr>
          <p:cNvSpPr/>
          <p:nvPr/>
        </p:nvSpPr>
        <p:spPr>
          <a:xfrm rot="10800000">
            <a:off x="8045634" y="6218400"/>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previousslide" highlightClick="1"/>
          </p:cNvPr>
          <p:cNvSpPr/>
          <p:nvPr/>
        </p:nvSpPr>
        <p:spPr>
          <a:xfrm rot="10800000">
            <a:off x="6948022" y="6218399"/>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7496828" y="6214541"/>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020032126"/>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76" y="111528"/>
            <a:ext cx="8823944" cy="850497"/>
          </a:xfrm>
        </p:spPr>
        <p:txBody>
          <a:bodyPr>
            <a:normAutofit/>
          </a:bodyPr>
          <a:lstStyle/>
          <a:p>
            <a:pPr algn="ctr"/>
            <a:r>
              <a:rPr lang="en-US" sz="2000" dirty="0"/>
              <a:t>Since pentamidine does not cover PJP, what additional medication do you recommend for prophylaxis against toxoplasmosis in this patient?</a:t>
            </a:r>
            <a:endParaRPr lang="en-US" sz="2000" b="0" dirty="0">
              <a:solidFill>
                <a:schemeClr val="tx1"/>
              </a:solidFill>
            </a:endParaRPr>
          </a:p>
        </p:txBody>
      </p:sp>
      <p:sp>
        <p:nvSpPr>
          <p:cNvPr id="3" name="Content Placeholder 2"/>
          <p:cNvSpPr>
            <a:spLocks noGrp="1"/>
          </p:cNvSpPr>
          <p:nvPr>
            <p:ph sz="half" idx="1"/>
          </p:nvPr>
        </p:nvSpPr>
        <p:spPr>
          <a:xfrm>
            <a:off x="685800" y="1704474"/>
            <a:ext cx="3810000" cy="4343400"/>
          </a:xfrm>
        </p:spPr>
        <p:txBody>
          <a:bodyPr/>
          <a:lstStyle/>
          <a:p>
            <a:pPr marL="400050" lvl="1" indent="0">
              <a:buNone/>
            </a:pPr>
            <a:r>
              <a:rPr lang="en-US" sz="2800" b="0" dirty="0"/>
              <a:t>A) TMP/SMX</a:t>
            </a:r>
          </a:p>
          <a:p>
            <a:pPr marL="400050" lvl="1" indent="0">
              <a:buNone/>
            </a:pPr>
            <a:r>
              <a:rPr lang="en-US" sz="2800" b="0" dirty="0"/>
              <a:t>B) Dapsone </a:t>
            </a:r>
          </a:p>
          <a:p>
            <a:pPr marL="400050" lvl="1" indent="0">
              <a:buNone/>
            </a:pPr>
            <a:r>
              <a:rPr lang="en-US" sz="2800" b="0" dirty="0"/>
              <a:t>C) Atovaquone </a:t>
            </a:r>
          </a:p>
          <a:p>
            <a:pPr marL="400050" lvl="1" indent="0">
              <a:buNone/>
            </a:pPr>
            <a:r>
              <a:rPr lang="en-US" sz="2800" b="0" dirty="0"/>
              <a:t>D) Pyrimethamine</a:t>
            </a:r>
          </a:p>
        </p:txBody>
      </p:sp>
      <p:grpSp>
        <p:nvGrpSpPr>
          <p:cNvPr id="5" name="Group 4"/>
          <p:cNvGrpSpPr/>
          <p:nvPr/>
        </p:nvGrpSpPr>
        <p:grpSpPr>
          <a:xfrm>
            <a:off x="5226779" y="2158003"/>
            <a:ext cx="2525029" cy="1146670"/>
            <a:chOff x="2483607" y="4108137"/>
            <a:chExt cx="2525029" cy="581811"/>
          </a:xfrm>
        </p:grpSpPr>
        <p:sp>
          <p:nvSpPr>
            <p:cNvPr id="6" name="Rounded Rectangle 5"/>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7" name="TextBox 6"/>
            <p:cNvSpPr txBox="1"/>
            <p:nvPr/>
          </p:nvSpPr>
          <p:spPr>
            <a:xfrm>
              <a:off x="2483607" y="4219454"/>
              <a:ext cx="2525029" cy="359176"/>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Click here for answer  </a:t>
              </a:r>
              <a:endParaRPr lang="en-US" sz="2000" dirty="0">
                <a:solidFill>
                  <a:srgbClr val="000000"/>
                </a:solidFill>
                <a:effectLst/>
                <a:latin typeface="+mn-lt"/>
              </a:endParaRPr>
            </a:p>
          </p:txBody>
        </p:sp>
      </p:grpSp>
    </p:spTree>
    <p:extLst>
      <p:ext uri="{BB962C8B-B14F-4D97-AF65-F5344CB8AC3E}">
        <p14:creationId xmlns:p14="http://schemas.microsoft.com/office/powerpoint/2010/main" val="747585808"/>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05" y="406030"/>
            <a:ext cx="8818766" cy="801399"/>
          </a:xfrm>
        </p:spPr>
        <p:txBody>
          <a:bodyPr>
            <a:normAutofit/>
          </a:bodyPr>
          <a:lstStyle/>
          <a:p>
            <a:pPr algn="ctr"/>
            <a:r>
              <a:rPr lang="en-US" sz="2000" dirty="0">
                <a:solidFill>
                  <a:srgbClr val="000000"/>
                </a:solidFill>
                <a:latin typeface="Arial" charset="0"/>
              </a:rPr>
              <a:t>Since pentamidine does not cover PJP, what additional medication do you recommend for prophylaxis against toxoplasmosis in this patient?</a:t>
            </a:r>
            <a:endParaRPr lang="en-US" sz="2000" b="0" dirty="0">
              <a:solidFill>
                <a:schemeClr val="tx1"/>
              </a:solidFill>
              <a:latin typeface="Arial" charset="0"/>
            </a:endParaRPr>
          </a:p>
        </p:txBody>
      </p:sp>
      <p:sp>
        <p:nvSpPr>
          <p:cNvPr id="3" name="Content Placeholder 2"/>
          <p:cNvSpPr>
            <a:spLocks noGrp="1"/>
          </p:cNvSpPr>
          <p:nvPr>
            <p:ph sz="half" idx="1"/>
          </p:nvPr>
        </p:nvSpPr>
        <p:spPr>
          <a:xfrm>
            <a:off x="685800" y="1692442"/>
            <a:ext cx="3810000" cy="4343400"/>
          </a:xfrm>
        </p:spPr>
        <p:txBody>
          <a:bodyPr/>
          <a:lstStyle/>
          <a:p>
            <a:pPr marL="0" indent="0">
              <a:buNone/>
            </a:pPr>
            <a:r>
              <a:rPr lang="en-US" sz="2800" b="0" dirty="0"/>
              <a:t>A) TMP/SMX</a:t>
            </a:r>
          </a:p>
          <a:p>
            <a:pPr marL="0" indent="0">
              <a:buNone/>
            </a:pPr>
            <a:r>
              <a:rPr lang="en-US" sz="2800" b="0" dirty="0"/>
              <a:t>B) Dapsone </a:t>
            </a:r>
          </a:p>
          <a:p>
            <a:pPr marL="0" indent="0">
              <a:buNone/>
            </a:pPr>
            <a:r>
              <a:rPr lang="en-US" sz="2800" b="0" dirty="0"/>
              <a:t>C) Atovaquone </a:t>
            </a:r>
          </a:p>
          <a:p>
            <a:pPr marL="0" indent="0">
              <a:buNone/>
            </a:pPr>
            <a:r>
              <a:rPr lang="en-US" sz="2800" dirty="0"/>
              <a:t>D) Pyrimethamine</a:t>
            </a:r>
          </a:p>
        </p:txBody>
      </p:sp>
      <p:sp>
        <p:nvSpPr>
          <p:cNvPr id="8" name="Text Placeholder 7"/>
          <p:cNvSpPr>
            <a:spLocks noGrp="1"/>
          </p:cNvSpPr>
          <p:nvPr>
            <p:ph type="body" sz="half" idx="2"/>
          </p:nvPr>
        </p:nvSpPr>
        <p:spPr>
          <a:xfrm>
            <a:off x="4522788" y="1449388"/>
            <a:ext cx="4403724" cy="4586287"/>
          </a:xfrm>
        </p:spPr>
        <p:txBody>
          <a:bodyPr/>
          <a:lstStyle/>
          <a:p>
            <a:r>
              <a:rPr lang="en-US" sz="2200" b="0" dirty="0"/>
              <a:t>Most experts recommend using pyrimethamine for prophylaxis in D+/R- patients with sulfa allergies</a:t>
            </a:r>
            <a:endParaRPr lang="en-US" sz="2200" b="0" dirty="0">
              <a:solidFill>
                <a:schemeClr val="tx1"/>
              </a:solidFill>
            </a:endParaRPr>
          </a:p>
          <a:p>
            <a:r>
              <a:rPr lang="en-US" sz="2200" b="0" dirty="0"/>
              <a:t>Remember to prescribe folinic acid (leucovorin) as well!</a:t>
            </a:r>
            <a:endParaRPr lang="en-US" sz="2200" b="0" dirty="0">
              <a:solidFill>
                <a:schemeClr val="tx1"/>
              </a:solidFill>
            </a:endParaRPr>
          </a:p>
          <a:p>
            <a:r>
              <a:rPr lang="en-US" sz="2200" b="0" dirty="0"/>
              <a:t>Options for PJP and toxoplasma ppx include: </a:t>
            </a:r>
            <a:endParaRPr lang="en-US" sz="2200" b="0" dirty="0">
              <a:solidFill>
                <a:schemeClr val="tx1"/>
              </a:solidFill>
            </a:endParaRPr>
          </a:p>
          <a:p>
            <a:pPr lvl="1"/>
            <a:r>
              <a:rPr lang="en-US" sz="2200" b="0" dirty="0"/>
              <a:t>Dapsone + pyrimethamine + leucovorin </a:t>
            </a:r>
            <a:endParaRPr lang="en-US" sz="2200" b="0" dirty="0">
              <a:solidFill>
                <a:schemeClr val="tx1"/>
              </a:solidFill>
            </a:endParaRPr>
          </a:p>
          <a:p>
            <a:pPr lvl="1"/>
            <a:r>
              <a:rPr lang="en-US" sz="2200" b="0" dirty="0"/>
              <a:t>Atovaquone alone</a:t>
            </a:r>
            <a:endParaRPr lang="en-US" sz="2200" b="0" dirty="0">
              <a:solidFill>
                <a:schemeClr val="tx1"/>
              </a:solidFill>
            </a:endParaRPr>
          </a:p>
        </p:txBody>
      </p:sp>
      <p:sp>
        <p:nvSpPr>
          <p:cNvPr id="6" name="Action Button: Back or Previous 5">
            <a:hlinkClick r:id="" action="ppaction://hlinkshowjump?jump=nextslide" highlightClick="1"/>
          </p:cNvPr>
          <p:cNvSpPr/>
          <p:nvPr/>
        </p:nvSpPr>
        <p:spPr>
          <a:xfrm rot="10800000">
            <a:off x="8008056" y="6205874"/>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previousslide" highlightClick="1"/>
          </p:cNvPr>
          <p:cNvSpPr/>
          <p:nvPr/>
        </p:nvSpPr>
        <p:spPr>
          <a:xfrm rot="10800000">
            <a:off x="6910444" y="6205873"/>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Home 9">
            <a:hlinkClick r:id="" action="ppaction://hlinkshowjump?jump=firstslide" highlightClick="1"/>
          </p:cNvPr>
          <p:cNvSpPr/>
          <p:nvPr/>
        </p:nvSpPr>
        <p:spPr>
          <a:xfrm>
            <a:off x="7459250" y="6202015"/>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624523018"/>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Additional History/Physical Exam</a:t>
            </a:r>
          </a:p>
        </p:txBody>
      </p:sp>
      <p:sp>
        <p:nvSpPr>
          <p:cNvPr id="3" name="Content Placeholder 2"/>
          <p:cNvSpPr>
            <a:spLocks noGrp="1"/>
          </p:cNvSpPr>
          <p:nvPr>
            <p:ph idx="1"/>
          </p:nvPr>
        </p:nvSpPr>
        <p:spPr/>
        <p:txBody>
          <a:bodyPr>
            <a:normAutofit fontScale="92500" lnSpcReduction="20000"/>
          </a:bodyPr>
          <a:lstStyle/>
          <a:p>
            <a:r>
              <a:rPr lang="en-US" b="0" dirty="0"/>
              <a:t>Past medical history: </a:t>
            </a:r>
          </a:p>
          <a:p>
            <a:pPr lvl="1"/>
            <a:r>
              <a:rPr lang="en-US" b="0" dirty="0"/>
              <a:t>Previously healthy</a:t>
            </a:r>
          </a:p>
          <a:p>
            <a:r>
              <a:rPr lang="en-US" b="0" dirty="0"/>
              <a:t>Immunizations:</a:t>
            </a:r>
          </a:p>
          <a:p>
            <a:pPr lvl="1"/>
            <a:r>
              <a:rPr lang="en-US" b="0" dirty="0"/>
              <a:t>Up to date for patient’s age</a:t>
            </a:r>
          </a:p>
          <a:p>
            <a:r>
              <a:rPr lang="en-US" b="0" dirty="0"/>
              <a:t>Family history: </a:t>
            </a:r>
          </a:p>
          <a:p>
            <a:pPr lvl="1"/>
            <a:r>
              <a:rPr lang="en-US" b="0" dirty="0"/>
              <a:t>Patient’s mother has 2 brothers with dilated cardiomyopathy</a:t>
            </a:r>
          </a:p>
          <a:p>
            <a:r>
              <a:rPr lang="en-US" b="0" dirty="0"/>
              <a:t>Social history: </a:t>
            </a:r>
          </a:p>
          <a:p>
            <a:pPr lvl="1"/>
            <a:r>
              <a:rPr lang="en-US" b="0" dirty="0"/>
              <a:t>Lives with mother, father, and sister</a:t>
            </a:r>
          </a:p>
          <a:p>
            <a:pPr lvl="1"/>
            <a:r>
              <a:rPr lang="en-US" b="0" dirty="0"/>
              <a:t>Family has 2 cats and a new kitten in the home. The cats sleep in the patient’s room. The patient is also responsible for changing the litter box. </a:t>
            </a:r>
          </a:p>
          <a:p>
            <a:r>
              <a:rPr lang="en-US" b="0" dirty="0"/>
              <a:t>Exam: </a:t>
            </a:r>
          </a:p>
          <a:p>
            <a:pPr lvl="1"/>
            <a:r>
              <a:rPr lang="en-US" b="0" dirty="0"/>
              <a:t>Consistent with an adolescent in cardiogenic shock</a:t>
            </a:r>
          </a:p>
        </p:txBody>
      </p:sp>
      <p:sp>
        <p:nvSpPr>
          <p:cNvPr id="4" name="Action Button: Back or Previous 3">
            <a:hlinkClick r:id="" action="ppaction://hlinkshowjump?jump=nextslide" highlightClick="1"/>
          </p:cNvPr>
          <p:cNvSpPr/>
          <p:nvPr/>
        </p:nvSpPr>
        <p:spPr>
          <a:xfrm rot="10800000">
            <a:off x="8073188" y="6239750"/>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previousslide" highlightClick="1"/>
          </p:cNvPr>
          <p:cNvSpPr/>
          <p:nvPr/>
        </p:nvSpPr>
        <p:spPr>
          <a:xfrm rot="10800000">
            <a:off x="7001113" y="6223420"/>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549919" y="6219562"/>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846834656"/>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normAutofit/>
          </a:bodyPr>
          <a:lstStyle/>
          <a:p>
            <a:pPr algn="ctr"/>
            <a:r>
              <a:rPr lang="en-US" dirty="0"/>
              <a:t>How long do you recommend prophylaxis?</a:t>
            </a:r>
          </a:p>
        </p:txBody>
      </p:sp>
      <p:sp>
        <p:nvSpPr>
          <p:cNvPr id="3" name="Content Placeholder 2"/>
          <p:cNvSpPr>
            <a:spLocks noGrp="1"/>
          </p:cNvSpPr>
          <p:nvPr>
            <p:ph sz="half" idx="1"/>
          </p:nvPr>
        </p:nvSpPr>
        <p:spPr>
          <a:xfrm>
            <a:off x="685800" y="1704474"/>
            <a:ext cx="3810000" cy="4343400"/>
          </a:xfrm>
        </p:spPr>
        <p:txBody>
          <a:bodyPr/>
          <a:lstStyle/>
          <a:p>
            <a:pPr marL="400050" lvl="1" indent="0">
              <a:buNone/>
            </a:pPr>
            <a:r>
              <a:rPr lang="en-US" sz="2800" b="0" dirty="0"/>
              <a:t>A) 3 months</a:t>
            </a:r>
          </a:p>
          <a:p>
            <a:pPr marL="400050" lvl="1" indent="0">
              <a:buNone/>
            </a:pPr>
            <a:r>
              <a:rPr lang="en-US" sz="2800" b="0" dirty="0"/>
              <a:t>B) 6 months</a:t>
            </a:r>
          </a:p>
          <a:p>
            <a:pPr marL="400050" lvl="1" indent="0">
              <a:buNone/>
            </a:pPr>
            <a:r>
              <a:rPr lang="en-US" sz="2800" b="0" dirty="0"/>
              <a:t>C) 12 months</a:t>
            </a:r>
          </a:p>
          <a:p>
            <a:pPr marL="400050" lvl="1" indent="0">
              <a:buNone/>
            </a:pPr>
            <a:r>
              <a:rPr lang="en-US" sz="2800" b="0" dirty="0"/>
              <a:t>D) Indefinitely </a:t>
            </a:r>
          </a:p>
        </p:txBody>
      </p:sp>
      <p:grpSp>
        <p:nvGrpSpPr>
          <p:cNvPr id="5" name="Group 4"/>
          <p:cNvGrpSpPr/>
          <p:nvPr/>
        </p:nvGrpSpPr>
        <p:grpSpPr>
          <a:xfrm>
            <a:off x="5226779" y="2158003"/>
            <a:ext cx="2525029" cy="1146670"/>
            <a:chOff x="2483607" y="4108137"/>
            <a:chExt cx="2525029" cy="581811"/>
          </a:xfrm>
        </p:grpSpPr>
        <p:sp>
          <p:nvSpPr>
            <p:cNvPr id="6" name="Rounded Rectangle 5"/>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7" name="TextBox 6"/>
            <p:cNvSpPr txBox="1"/>
            <p:nvPr/>
          </p:nvSpPr>
          <p:spPr>
            <a:xfrm>
              <a:off x="2483607" y="4219454"/>
              <a:ext cx="2525029" cy="359176"/>
            </a:xfrm>
            <a:prstGeom prst="rect">
              <a:avLst/>
            </a:prstGeom>
            <a:noFill/>
          </p:spPr>
          <p:txBody>
            <a:bodyPr wrap="square" rtlCol="0">
              <a:spAutoFit/>
            </a:bodyPr>
            <a:lstStyle/>
            <a:p>
              <a:pPr algn="ctr"/>
              <a:r>
                <a:rPr lang="en-US" sz="2000" dirty="0">
                  <a:solidFill>
                    <a:srgbClr val="000000"/>
                  </a:solidFill>
                  <a:effectLst/>
                  <a:latin typeface="+mn-lt"/>
                  <a:hlinkClick r:id="rId2" action="ppaction://hlinksldjump"/>
                </a:rPr>
                <a:t>Click here for answer  </a:t>
              </a:r>
              <a:endParaRPr lang="en-US" sz="2000" dirty="0">
                <a:solidFill>
                  <a:srgbClr val="000000"/>
                </a:solidFill>
                <a:effectLst/>
                <a:latin typeface="+mn-lt"/>
              </a:endParaRPr>
            </a:p>
          </p:txBody>
        </p:sp>
      </p:grpSp>
    </p:spTree>
    <p:extLst>
      <p:ext uri="{BB962C8B-B14F-4D97-AF65-F5344CB8AC3E}">
        <p14:creationId xmlns:p14="http://schemas.microsoft.com/office/powerpoint/2010/main" val="1728850159"/>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9382"/>
            <a:ext cx="7772400" cy="893618"/>
          </a:xfrm>
        </p:spPr>
        <p:txBody>
          <a:bodyPr>
            <a:normAutofit/>
          </a:bodyPr>
          <a:lstStyle/>
          <a:p>
            <a:pPr algn="ctr"/>
            <a:r>
              <a:rPr lang="en-US" dirty="0"/>
              <a:t>How long do you recommend prophylaxis?</a:t>
            </a:r>
          </a:p>
        </p:txBody>
      </p:sp>
      <p:sp>
        <p:nvSpPr>
          <p:cNvPr id="3" name="Content Placeholder 2"/>
          <p:cNvSpPr>
            <a:spLocks noGrp="1"/>
          </p:cNvSpPr>
          <p:nvPr>
            <p:ph sz="half" idx="1"/>
          </p:nvPr>
        </p:nvSpPr>
        <p:spPr>
          <a:xfrm>
            <a:off x="685800" y="1672389"/>
            <a:ext cx="3810000" cy="4343400"/>
          </a:xfrm>
        </p:spPr>
        <p:txBody>
          <a:bodyPr/>
          <a:lstStyle/>
          <a:p>
            <a:pPr marL="0" indent="0">
              <a:buNone/>
            </a:pPr>
            <a:r>
              <a:rPr lang="en-US" sz="2800" b="0" dirty="0"/>
              <a:t>A) 3 months</a:t>
            </a:r>
          </a:p>
          <a:p>
            <a:pPr marL="0" indent="0">
              <a:buNone/>
            </a:pPr>
            <a:r>
              <a:rPr lang="en-US" sz="2800" dirty="0"/>
              <a:t>B) 6 months</a:t>
            </a:r>
          </a:p>
          <a:p>
            <a:pPr marL="0" indent="0">
              <a:buNone/>
            </a:pPr>
            <a:r>
              <a:rPr lang="en-US" sz="2800" b="0" dirty="0"/>
              <a:t>C) 12 months</a:t>
            </a:r>
          </a:p>
          <a:p>
            <a:pPr marL="0" indent="0">
              <a:buNone/>
            </a:pPr>
            <a:r>
              <a:rPr lang="en-US" sz="2800" b="0" dirty="0"/>
              <a:t>D) Indefinitely </a:t>
            </a:r>
          </a:p>
        </p:txBody>
      </p:sp>
      <p:sp>
        <p:nvSpPr>
          <p:cNvPr id="4" name="Text Placeholder 3"/>
          <p:cNvSpPr>
            <a:spLocks noGrp="1"/>
          </p:cNvSpPr>
          <p:nvPr>
            <p:ph type="body" sz="half" idx="2"/>
          </p:nvPr>
        </p:nvSpPr>
        <p:spPr>
          <a:xfrm>
            <a:off x="4203032" y="1672389"/>
            <a:ext cx="4255168" cy="4343400"/>
          </a:xfrm>
        </p:spPr>
        <p:txBody>
          <a:bodyPr/>
          <a:lstStyle/>
          <a:p>
            <a:r>
              <a:rPr lang="en-US" sz="2200" b="0" dirty="0"/>
              <a:t>Most experts recommend using prophylaxis for 6 months in D+/R- patients</a:t>
            </a:r>
          </a:p>
          <a:p>
            <a:r>
              <a:rPr lang="en-US" sz="2200" b="0" dirty="0"/>
              <a:t>If the patient develops rejection and requires extra immunosuppression, consider longer time of prophylaxis</a:t>
            </a:r>
          </a:p>
          <a:p>
            <a:r>
              <a:rPr lang="en-US" sz="2200" b="0" dirty="0"/>
              <a:t>Some centers use longer duration prophylaxis in heart transplant recipients – including indefinite prophylaxis</a:t>
            </a:r>
          </a:p>
        </p:txBody>
      </p:sp>
      <p:sp>
        <p:nvSpPr>
          <p:cNvPr id="6" name="Action Button: Back or Previous 5">
            <a:hlinkClick r:id="" action="ppaction://hlinkshowjump?jump=nextslide" highlightClick="1"/>
          </p:cNvPr>
          <p:cNvSpPr/>
          <p:nvPr/>
        </p:nvSpPr>
        <p:spPr>
          <a:xfrm rot="10800000">
            <a:off x="8045634" y="6193348"/>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previousslide" highlightClick="1"/>
          </p:cNvPr>
          <p:cNvSpPr/>
          <p:nvPr/>
        </p:nvSpPr>
        <p:spPr>
          <a:xfrm rot="10800000">
            <a:off x="6948022" y="6193347"/>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Home 8">
            <a:hlinkClick r:id="" action="ppaction://hlinkshowjump?jump=firstslide" highlightClick="1"/>
          </p:cNvPr>
          <p:cNvSpPr/>
          <p:nvPr/>
        </p:nvSpPr>
        <p:spPr>
          <a:xfrm>
            <a:off x="7496828" y="6189489"/>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497404271"/>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2295"/>
            <a:ext cx="7772400" cy="1143000"/>
          </a:xfrm>
        </p:spPr>
        <p:txBody>
          <a:bodyPr>
            <a:normAutofit/>
          </a:bodyPr>
          <a:lstStyle/>
          <a:p>
            <a:pPr algn="ctr"/>
            <a:r>
              <a:rPr lang="en-US" dirty="0">
                <a:solidFill>
                  <a:srgbClr val="000000"/>
                </a:solidFill>
              </a:rPr>
              <a:t>Do you recommend any monitoring of this patient for toxoplasmosis infection?</a:t>
            </a:r>
            <a:endParaRPr lang="en-US" dirty="0"/>
          </a:p>
        </p:txBody>
      </p:sp>
      <p:sp>
        <p:nvSpPr>
          <p:cNvPr id="3" name="Content Placeholder 2"/>
          <p:cNvSpPr>
            <a:spLocks noGrp="1"/>
          </p:cNvSpPr>
          <p:nvPr>
            <p:ph sz="half" idx="1"/>
          </p:nvPr>
        </p:nvSpPr>
        <p:spPr>
          <a:xfrm>
            <a:off x="685800" y="1704474"/>
            <a:ext cx="7772400" cy="4343400"/>
          </a:xfrm>
        </p:spPr>
        <p:txBody>
          <a:bodyPr/>
          <a:lstStyle/>
          <a:p>
            <a:pPr marL="0" indent="0">
              <a:buNone/>
            </a:pPr>
            <a:r>
              <a:rPr lang="en-US" b="0" dirty="0"/>
              <a:t>A) Yes, serology once </a:t>
            </a:r>
          </a:p>
          <a:p>
            <a:pPr marL="0" indent="0">
              <a:buNone/>
            </a:pPr>
            <a:r>
              <a:rPr lang="en-US" b="0" dirty="0"/>
              <a:t>B) Yes, serology every 2 weeks for 6 months</a:t>
            </a:r>
          </a:p>
          <a:p>
            <a:pPr marL="0" indent="0">
              <a:buNone/>
            </a:pPr>
            <a:r>
              <a:rPr lang="en-US" b="0" dirty="0"/>
              <a:t>C) Yes, serology, eye exam, and MRI brain</a:t>
            </a:r>
          </a:p>
          <a:p>
            <a:pPr marL="0" indent="0">
              <a:buNone/>
            </a:pPr>
            <a:r>
              <a:rPr lang="en-US" b="0" dirty="0"/>
              <a:t>D) No monitoring needed</a:t>
            </a:r>
          </a:p>
        </p:txBody>
      </p:sp>
      <p:grpSp>
        <p:nvGrpSpPr>
          <p:cNvPr id="5" name="Group 4"/>
          <p:cNvGrpSpPr/>
          <p:nvPr/>
        </p:nvGrpSpPr>
        <p:grpSpPr>
          <a:xfrm>
            <a:off x="3309485" y="4147224"/>
            <a:ext cx="2525029" cy="1146670"/>
            <a:chOff x="2483607" y="4108137"/>
            <a:chExt cx="2525029" cy="581811"/>
          </a:xfrm>
        </p:grpSpPr>
        <p:sp>
          <p:nvSpPr>
            <p:cNvPr id="6" name="Rounded Rectangle 5"/>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7" name="TextBox 6"/>
            <p:cNvSpPr txBox="1"/>
            <p:nvPr/>
          </p:nvSpPr>
          <p:spPr>
            <a:xfrm>
              <a:off x="2483607" y="4219454"/>
              <a:ext cx="2525029" cy="359176"/>
            </a:xfrm>
            <a:prstGeom prst="rect">
              <a:avLst/>
            </a:prstGeom>
            <a:noFill/>
          </p:spPr>
          <p:txBody>
            <a:bodyPr wrap="square" rtlCol="0">
              <a:spAutoFit/>
            </a:bodyPr>
            <a:lstStyle/>
            <a:p>
              <a:pPr algn="ctr"/>
              <a:r>
                <a:rPr lang="en-US" sz="2000" dirty="0">
                  <a:solidFill>
                    <a:srgbClr val="000000"/>
                  </a:solidFill>
                  <a:effectLst/>
                  <a:latin typeface="+mn-lt"/>
                  <a:hlinkClick r:id="rId2" action="ppaction://hlinksldjump"/>
                </a:rPr>
                <a:t>Click here for answer  </a:t>
              </a:r>
              <a:endParaRPr lang="en-US" sz="2000" dirty="0">
                <a:solidFill>
                  <a:srgbClr val="000000"/>
                </a:solidFill>
                <a:effectLst/>
                <a:latin typeface="+mn-lt"/>
              </a:endParaRPr>
            </a:p>
          </p:txBody>
        </p:sp>
      </p:grpSp>
    </p:spTree>
    <p:extLst>
      <p:ext uri="{BB962C8B-B14F-4D97-AF65-F5344CB8AC3E}">
        <p14:creationId xmlns:p14="http://schemas.microsoft.com/office/powerpoint/2010/main" val="258437019"/>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2295"/>
            <a:ext cx="7772400" cy="1143000"/>
          </a:xfrm>
        </p:spPr>
        <p:txBody>
          <a:bodyPr>
            <a:normAutofit/>
          </a:bodyPr>
          <a:lstStyle/>
          <a:p>
            <a:pPr algn="ctr"/>
            <a:r>
              <a:rPr lang="en-US" dirty="0">
                <a:solidFill>
                  <a:srgbClr val="000000"/>
                </a:solidFill>
              </a:rPr>
              <a:t>Do you recommend any monitoring of this patient for toxoplasmosis infection?</a:t>
            </a:r>
            <a:endParaRPr lang="en-US" dirty="0"/>
          </a:p>
        </p:txBody>
      </p:sp>
      <p:sp>
        <p:nvSpPr>
          <p:cNvPr id="3" name="Content Placeholder 2"/>
          <p:cNvSpPr>
            <a:spLocks noGrp="1"/>
          </p:cNvSpPr>
          <p:nvPr>
            <p:ph sz="half" idx="1"/>
          </p:nvPr>
        </p:nvSpPr>
        <p:spPr>
          <a:xfrm>
            <a:off x="685800" y="1479885"/>
            <a:ext cx="7772400" cy="4648200"/>
          </a:xfrm>
        </p:spPr>
        <p:txBody>
          <a:bodyPr/>
          <a:lstStyle/>
          <a:p>
            <a:pPr marL="0" indent="0">
              <a:buNone/>
            </a:pPr>
            <a:r>
              <a:rPr lang="en-US" sz="2000" dirty="0"/>
              <a:t>A) Yes, serology once</a:t>
            </a:r>
            <a:r>
              <a:rPr lang="en-US" sz="2000" b="0" dirty="0"/>
              <a:t> </a:t>
            </a:r>
          </a:p>
          <a:p>
            <a:pPr marL="0" indent="0">
              <a:buNone/>
            </a:pPr>
            <a:r>
              <a:rPr lang="en-US" sz="2000" b="0" dirty="0"/>
              <a:t>B) Yes, serology every 2 weeks for 6 months</a:t>
            </a:r>
          </a:p>
          <a:p>
            <a:pPr marL="0" indent="0">
              <a:buNone/>
            </a:pPr>
            <a:r>
              <a:rPr lang="en-US" sz="2000" b="0" dirty="0"/>
              <a:t>C) Yes, serology, eye exam, and MRI brain</a:t>
            </a:r>
          </a:p>
          <a:p>
            <a:pPr marL="0" indent="0">
              <a:buNone/>
            </a:pPr>
            <a:r>
              <a:rPr lang="en-US" sz="2000" b="0" dirty="0"/>
              <a:t>D) No monitoring needed</a:t>
            </a:r>
          </a:p>
          <a:p>
            <a:endParaRPr lang="en-US" b="0" dirty="0"/>
          </a:p>
          <a:p>
            <a:r>
              <a:rPr lang="en-US" sz="2000" b="0" dirty="0"/>
              <a:t>Many experts recommend monitoring Toxoplasma serologies in high risk (D+/R-) patients. </a:t>
            </a:r>
          </a:p>
          <a:p>
            <a:r>
              <a:rPr lang="en-US" sz="2000" b="0" dirty="0"/>
              <a:t>If the serology becomes positive, it can alert the transplant team that the patient has toxoplasmosis disease and needs treatment before the patient becomes symptomatic</a:t>
            </a:r>
          </a:p>
          <a:p>
            <a:r>
              <a:rPr lang="en-US" sz="2000" b="0" dirty="0"/>
              <a:t>Certain high risk patients will have toxoplasmosis disease without a positive serology, consider using PCR testing and have a high index of suspicion in these patients!</a:t>
            </a:r>
          </a:p>
        </p:txBody>
      </p:sp>
      <p:sp>
        <p:nvSpPr>
          <p:cNvPr id="4" name="Action Button: Back or Previous 3">
            <a:hlinkClick r:id="" action="ppaction://hlinkshowjump?jump=nextslide" highlightClick="1"/>
          </p:cNvPr>
          <p:cNvSpPr/>
          <p:nvPr/>
        </p:nvSpPr>
        <p:spPr>
          <a:xfrm rot="10800000">
            <a:off x="8045634" y="6193348"/>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previousslide" highlightClick="1"/>
          </p:cNvPr>
          <p:cNvSpPr/>
          <p:nvPr/>
        </p:nvSpPr>
        <p:spPr>
          <a:xfrm rot="10800000">
            <a:off x="6948022" y="6193347"/>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496828" y="6189489"/>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754573689"/>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a:t>
            </a:r>
          </a:p>
        </p:txBody>
      </p:sp>
      <p:sp>
        <p:nvSpPr>
          <p:cNvPr id="8" name="Content Placeholder 7"/>
          <p:cNvSpPr>
            <a:spLocks noGrp="1"/>
          </p:cNvSpPr>
          <p:nvPr>
            <p:ph idx="1"/>
          </p:nvPr>
        </p:nvSpPr>
        <p:spPr>
          <a:xfrm>
            <a:off x="685800" y="1588168"/>
            <a:ext cx="7772400" cy="4572000"/>
          </a:xfrm>
        </p:spPr>
        <p:txBody>
          <a:bodyPr/>
          <a:lstStyle/>
          <a:p>
            <a:r>
              <a:rPr lang="en-US" sz="2200" b="0" i="1" dirty="0"/>
              <a:t>Toxoplasma gondii </a:t>
            </a:r>
            <a:r>
              <a:rPr lang="en-US" sz="2200" b="0" dirty="0"/>
              <a:t>should be screened for in all heart transplant candidates</a:t>
            </a:r>
          </a:p>
          <a:p>
            <a:r>
              <a:rPr lang="en-US" sz="2200" b="0" dirty="0"/>
              <a:t>Major risk factors include animal-borne transmission (cats) and food-borne transmission (undercooked meat)</a:t>
            </a:r>
          </a:p>
          <a:p>
            <a:r>
              <a:rPr lang="en-US" sz="2200" b="0" dirty="0"/>
              <a:t>Clinical manifestations of toxoplasma infection include fever, myocarditis, pneumonitis, retinitis, encephalitis, and disseminated disease</a:t>
            </a:r>
          </a:p>
          <a:p>
            <a:r>
              <a:rPr lang="en-US" sz="2200" b="0" dirty="0"/>
              <a:t>Serology is the standard screening test, but may require further confirmatory testing</a:t>
            </a:r>
          </a:p>
          <a:p>
            <a:r>
              <a:rPr lang="en-US" sz="2200" b="0" dirty="0"/>
              <a:t>Prophylaxis with TMP/SMX for 6 months is recommended in all high risk patients</a:t>
            </a:r>
          </a:p>
        </p:txBody>
      </p:sp>
      <p:sp>
        <p:nvSpPr>
          <p:cNvPr id="4" name="Action Button: Back or Previous 3">
            <a:hlinkClick r:id="" action="ppaction://hlinkshowjump?jump=nextslide" highlightClick="1"/>
          </p:cNvPr>
          <p:cNvSpPr/>
          <p:nvPr/>
        </p:nvSpPr>
        <p:spPr>
          <a:xfrm rot="10800000">
            <a:off x="8045634" y="6193348"/>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previousslide" highlightClick="1"/>
          </p:cNvPr>
          <p:cNvSpPr/>
          <p:nvPr/>
        </p:nvSpPr>
        <p:spPr>
          <a:xfrm rot="10800000">
            <a:off x="6948022" y="6193347"/>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496828" y="6189489"/>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112157538"/>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685799" y="1524000"/>
            <a:ext cx="8233611" cy="4572000"/>
          </a:xfrm>
        </p:spPr>
        <p:txBody>
          <a:bodyPr/>
          <a:lstStyle/>
          <a:p>
            <a:pPr marL="0" indent="0">
              <a:buNone/>
            </a:pPr>
            <a:r>
              <a:rPr lang="en-US" sz="2000" b="0" dirty="0"/>
              <a:t>After the completion of this module, the learner should be able to:</a:t>
            </a:r>
          </a:p>
          <a:p>
            <a:pPr lvl="1"/>
            <a:r>
              <a:rPr lang="en-US" sz="2000" b="0" dirty="0"/>
              <a:t>Identify that </a:t>
            </a:r>
            <a:r>
              <a:rPr lang="en-US" sz="2000" b="0" i="1" dirty="0"/>
              <a:t>Toxoplasma gondii </a:t>
            </a:r>
            <a:r>
              <a:rPr lang="en-US" sz="2000" b="0" dirty="0"/>
              <a:t>screening should take place in all heart transplant candidates</a:t>
            </a:r>
          </a:p>
          <a:p>
            <a:pPr lvl="1"/>
            <a:r>
              <a:rPr lang="en-US" sz="2000" b="0" dirty="0"/>
              <a:t>Recognize the epidemiology and risk factor for </a:t>
            </a:r>
            <a:r>
              <a:rPr lang="en-US" sz="2000" b="0" i="1" dirty="0"/>
              <a:t>T. gondii </a:t>
            </a:r>
            <a:r>
              <a:rPr lang="en-US" sz="2000" b="0" dirty="0"/>
              <a:t>infection</a:t>
            </a:r>
          </a:p>
          <a:p>
            <a:pPr lvl="1"/>
            <a:r>
              <a:rPr lang="en-US" sz="2000" b="0" dirty="0"/>
              <a:t>Recognize clinical manifestations of toxoplasmosis in immunocompromised patients </a:t>
            </a:r>
          </a:p>
          <a:p>
            <a:pPr lvl="1"/>
            <a:r>
              <a:rPr lang="en-US" sz="2000" b="0" dirty="0"/>
              <a:t>Plan a diagnostic evaluation of toxoplasmosis in a patient suspected of having toxoplasma infestation, and understand the limitations of serologic testing</a:t>
            </a:r>
          </a:p>
          <a:p>
            <a:pPr lvl="1"/>
            <a:r>
              <a:rPr lang="en-US" sz="2000" b="0" dirty="0"/>
              <a:t>Know the therapy for Toxoplasma gondii infestation </a:t>
            </a:r>
          </a:p>
          <a:p>
            <a:pPr lvl="1"/>
            <a:r>
              <a:rPr lang="en-US" sz="2000" b="0" dirty="0"/>
              <a:t>Plan a course of prophylactic therapy for toxoplasmosis in a patient who is undergoing immunosuppression </a:t>
            </a:r>
          </a:p>
          <a:p>
            <a:pPr lvl="1"/>
            <a:endParaRPr lang="en-US" b="0" dirty="0"/>
          </a:p>
          <a:p>
            <a:endParaRPr lang="en-US" dirty="0"/>
          </a:p>
        </p:txBody>
      </p:sp>
      <p:sp>
        <p:nvSpPr>
          <p:cNvPr id="5" name="Action Button: Back or Previous 4">
            <a:hlinkClick r:id="" action="ppaction://hlinkshowjump?jump=nextslide" highlightClick="1"/>
          </p:cNvPr>
          <p:cNvSpPr/>
          <p:nvPr/>
        </p:nvSpPr>
        <p:spPr>
          <a:xfrm rot="10800000">
            <a:off x="8070686" y="6180822"/>
            <a:ext cx="411729" cy="440134"/>
          </a:xfrm>
          <a:prstGeom prst="actionButtonBackPrevious">
            <a:avLst/>
          </a:prstGeom>
          <a:blipFill>
            <a:blip r:embed="rId2">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hlinkshowjump?jump=previousslide" highlightClick="1"/>
          </p:cNvPr>
          <p:cNvSpPr/>
          <p:nvPr/>
        </p:nvSpPr>
        <p:spPr>
          <a:xfrm rot="10800000">
            <a:off x="6973074" y="6180821"/>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 action="ppaction://hlinkshowjump?jump=firstslide" highlightClick="1"/>
          </p:cNvPr>
          <p:cNvSpPr/>
          <p:nvPr/>
        </p:nvSpPr>
        <p:spPr>
          <a:xfrm>
            <a:off x="752188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786824058"/>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Sections for Review</a:t>
            </a:r>
          </a:p>
        </p:txBody>
      </p:sp>
      <p:sp>
        <p:nvSpPr>
          <p:cNvPr id="3" name="Content Placeholder 2"/>
          <p:cNvSpPr>
            <a:spLocks noGrp="1"/>
          </p:cNvSpPr>
          <p:nvPr>
            <p:ph idx="1"/>
          </p:nvPr>
        </p:nvSpPr>
        <p:spPr>
          <a:xfrm>
            <a:off x="685800" y="1524000"/>
            <a:ext cx="8073572" cy="4572000"/>
          </a:xfrm>
        </p:spPr>
        <p:txBody>
          <a:bodyPr/>
          <a:lstStyle/>
          <a:p>
            <a:r>
              <a:rPr lang="en-US" b="0" dirty="0">
                <a:hlinkClick r:id="rId2" action="ppaction://hlinksldjump"/>
              </a:rPr>
              <a:t>Case Presentation One – Slide 4 </a:t>
            </a:r>
            <a:endParaRPr lang="en-US" b="0" dirty="0"/>
          </a:p>
          <a:p>
            <a:r>
              <a:rPr lang="en-US" b="0" dirty="0">
                <a:hlinkClick r:id="rId3" action="ppaction://hlinksldjump"/>
              </a:rPr>
              <a:t>Epidemiology and lifecycle – Slide 10</a:t>
            </a:r>
            <a:endParaRPr lang="en-US" b="0" dirty="0"/>
          </a:p>
          <a:p>
            <a:r>
              <a:rPr lang="en-US" b="0" dirty="0">
                <a:hlinkClick r:id="rId4" action="ppaction://hlinksldjump"/>
              </a:rPr>
              <a:t>Clinical manifestations – Slide 13</a:t>
            </a:r>
            <a:endParaRPr lang="en-US" b="0" dirty="0"/>
          </a:p>
          <a:p>
            <a:r>
              <a:rPr lang="en-US" b="0" dirty="0">
                <a:hlinkClick r:id="rId5" action="ppaction://hlinksldjump"/>
              </a:rPr>
              <a:t>Risk by donor/recipient status – Slide 20</a:t>
            </a:r>
            <a:endParaRPr lang="en-US" b="0" dirty="0"/>
          </a:p>
          <a:p>
            <a:r>
              <a:rPr lang="en-US" b="0" dirty="0">
                <a:hlinkClick r:id="rId6" action="ppaction://hlinksldjump"/>
              </a:rPr>
              <a:t>Diagnostic testing – Slide 31</a:t>
            </a:r>
            <a:endParaRPr lang="en-US" b="0" dirty="0"/>
          </a:p>
          <a:p>
            <a:r>
              <a:rPr lang="en-US" b="0" dirty="0">
                <a:hlinkClick r:id="rId7" action="ppaction://hlinksldjump"/>
              </a:rPr>
              <a:t>Serologic profile – Slide 34</a:t>
            </a:r>
            <a:endParaRPr lang="en-US" b="0" dirty="0"/>
          </a:p>
          <a:p>
            <a:r>
              <a:rPr lang="en-US" b="0" dirty="0">
                <a:hlinkClick r:id="rId8" action="ppaction://hlinksldjump"/>
              </a:rPr>
              <a:t>Prophylaxis – Slide 39</a:t>
            </a:r>
            <a:endParaRPr lang="en-US" b="0" dirty="0"/>
          </a:p>
          <a:p>
            <a:r>
              <a:rPr lang="en-US" b="0" dirty="0">
                <a:hlinkClick r:id="rId9" action="ppaction://hlinksldjump"/>
              </a:rPr>
              <a:t>Case Presentation Two – Slide 45</a:t>
            </a:r>
            <a:endParaRPr lang="en-US" b="0" dirty="0"/>
          </a:p>
        </p:txBody>
      </p:sp>
      <p:sp>
        <p:nvSpPr>
          <p:cNvPr id="6" name="Action Button: Back or Previous 5">
            <a:hlinkClick r:id="" action="ppaction://hlinkshowjump?jump=nextslide" highlightClick="1"/>
          </p:cNvPr>
          <p:cNvSpPr/>
          <p:nvPr/>
        </p:nvSpPr>
        <p:spPr>
          <a:xfrm rot="10800000">
            <a:off x="8070686" y="6180822"/>
            <a:ext cx="411729" cy="440134"/>
          </a:xfrm>
          <a:prstGeom prst="actionButtonBackPrevious">
            <a:avLst/>
          </a:prstGeom>
          <a:blipFill>
            <a:blip r:embed="rId10">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previousslide" highlightClick="1"/>
          </p:cNvPr>
          <p:cNvSpPr/>
          <p:nvPr/>
        </p:nvSpPr>
        <p:spPr>
          <a:xfrm rot="10800000">
            <a:off x="6973074" y="6180821"/>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Home 7">
            <a:hlinkClick r:id="" action="ppaction://hlinkshowjump?jump=firstslide" highlightClick="1"/>
          </p:cNvPr>
          <p:cNvSpPr/>
          <p:nvPr/>
        </p:nvSpPr>
        <p:spPr>
          <a:xfrm>
            <a:off x="752188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607204894"/>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References</a:t>
            </a:r>
            <a:endParaRPr lang="en-US" b="0" dirty="0">
              <a:solidFill>
                <a:schemeClr val="tx1"/>
              </a:solidFill>
            </a:endParaRPr>
          </a:p>
        </p:txBody>
      </p:sp>
      <p:sp>
        <p:nvSpPr>
          <p:cNvPr id="3" name="Content Placeholder 2"/>
          <p:cNvSpPr>
            <a:spLocks noGrp="1"/>
          </p:cNvSpPr>
          <p:nvPr>
            <p:ph idx="1"/>
          </p:nvPr>
        </p:nvSpPr>
        <p:spPr>
          <a:xfrm>
            <a:off x="446088" y="1290638"/>
            <a:ext cx="8609862" cy="4695825"/>
          </a:xfrm>
        </p:spPr>
        <p:txBody>
          <a:bodyPr/>
          <a:lstStyle/>
          <a:p>
            <a:r>
              <a:rPr lang="en-US" sz="1800" b="0" dirty="0">
                <a:latin typeface="Arial" charset="0"/>
              </a:rPr>
              <a:t>American Academy of Pediatrics. [Toxoplasmosis]. In: Pickering LK, Jackson MA, Kimberlin DW, Long SS, eds. </a:t>
            </a:r>
            <a:r>
              <a:rPr lang="en-US" sz="1800" b="0" i="1" dirty="0">
                <a:latin typeface="Arial" charset="0"/>
              </a:rPr>
              <a:t>Red Book: 2015 Report of the Committee on Infectious Diseases. </a:t>
            </a:r>
            <a:r>
              <a:rPr lang="en-US" sz="1800" b="0" dirty="0">
                <a:latin typeface="Arial" charset="0"/>
              </a:rPr>
              <a:t>28th ed. Elk Grove Village, IL: American Academy of Pediatrics; 2015.</a:t>
            </a:r>
            <a:endParaRPr lang="en-US" sz="1800" b="0" dirty="0">
              <a:solidFill>
                <a:schemeClr val="tx1"/>
              </a:solidFill>
              <a:latin typeface="Arial" charset="0"/>
            </a:endParaRPr>
          </a:p>
          <a:p>
            <a:r>
              <a:rPr lang="en-US" sz="1800" b="0" dirty="0">
                <a:latin typeface="Arial" charset="0"/>
              </a:rPr>
              <a:t>Centers for Disease Control and Prevention. (2016). </a:t>
            </a:r>
            <a:r>
              <a:rPr lang="en-US" sz="1800" b="0" i="1" dirty="0">
                <a:latin typeface="Arial" charset="0"/>
              </a:rPr>
              <a:t>Toxoplasmosis (Toxoplasma infection</a:t>
            </a:r>
            <a:r>
              <a:rPr lang="en-US" sz="1800" b="0" dirty="0">
                <a:latin typeface="Arial" charset="0"/>
              </a:rPr>
              <a:t>) retrieved from </a:t>
            </a:r>
            <a:r>
              <a:rPr lang="en-US" sz="1800" b="0" dirty="0">
                <a:latin typeface="Arial" charset="0"/>
                <a:hlinkClick r:id="rId3"/>
              </a:rPr>
              <a:t>http://www.cdc.gov/parasites/toxoplasmosis</a:t>
            </a:r>
            <a:r>
              <a:rPr lang="en-US" sz="1800" b="0" dirty="0">
                <a:latin typeface="Arial" charset="0"/>
              </a:rPr>
              <a:t> </a:t>
            </a:r>
            <a:endParaRPr lang="en-US" sz="1800" b="0" dirty="0">
              <a:solidFill>
                <a:schemeClr val="tx1"/>
              </a:solidFill>
              <a:latin typeface="Arial" charset="0"/>
            </a:endParaRPr>
          </a:p>
          <a:p>
            <a:r>
              <a:rPr lang="en-US" sz="1800" b="0" dirty="0">
                <a:latin typeface="Arial" charset="0"/>
                <a:hlinkClick r:id="rId4"/>
              </a:rPr>
              <a:t>de Souza G et al. "Tomographic findings of acute pulmonary toxoplasmosis in immunocompetent patients" </a:t>
            </a:r>
            <a:r>
              <a:rPr lang="en-US" sz="1800" b="0" i="1" dirty="0">
                <a:latin typeface="Arial" charset="0"/>
                <a:hlinkClick r:id="rId4"/>
              </a:rPr>
              <a:t>BMC Pulm Med</a:t>
            </a:r>
            <a:r>
              <a:rPr lang="en-US" sz="1800" b="0" dirty="0">
                <a:latin typeface="Arial" charset="0"/>
                <a:hlinkClick r:id="rId4"/>
              </a:rPr>
              <a:t>. 2014 Nov 25;14:185.</a:t>
            </a:r>
            <a:endParaRPr lang="en-US" sz="1800" b="0" dirty="0">
              <a:solidFill>
                <a:schemeClr val="tx1"/>
              </a:solidFill>
              <a:latin typeface="Arial" charset="0"/>
            </a:endParaRPr>
          </a:p>
          <a:p>
            <a:r>
              <a:rPr lang="en-US" sz="1800" b="0" dirty="0">
                <a:latin typeface="Arial" charset="0"/>
                <a:hlinkClick r:id="rId5"/>
              </a:rPr>
              <a:t>Fischer SA et al. "Screening of Recipient and Donor in Solid Organ Transplantation" </a:t>
            </a:r>
            <a:r>
              <a:rPr lang="en-US" sz="1800" b="0" i="1" dirty="0">
                <a:latin typeface="Arial" charset="0"/>
                <a:hlinkClick r:id="rId5"/>
              </a:rPr>
              <a:t>American Journal of Transplantation</a:t>
            </a:r>
            <a:r>
              <a:rPr lang="en-US" sz="1800" b="0" dirty="0">
                <a:latin typeface="Arial" charset="0"/>
                <a:hlinkClick r:id="rId5"/>
              </a:rPr>
              <a:t> 2013; 13: 9–21.</a:t>
            </a:r>
            <a:endParaRPr lang="en-US" sz="1800" b="0" dirty="0">
              <a:solidFill>
                <a:schemeClr val="tx1"/>
              </a:solidFill>
              <a:latin typeface="Arial" charset="0"/>
            </a:endParaRPr>
          </a:p>
          <a:p>
            <a:r>
              <a:rPr lang="en-US" sz="1800" b="0" dirty="0">
                <a:latin typeface="Arial" charset="0"/>
                <a:hlinkClick r:id="rId6"/>
              </a:rPr>
              <a:t>Gourishankar S, et al. "The use of donor and recipient screening for toxoplasma in the era of universal trimethoprim sulfamethoxazole prophylaxis" </a:t>
            </a:r>
            <a:r>
              <a:rPr lang="en-US" sz="1800" b="0" i="1" dirty="0">
                <a:latin typeface="Arial" charset="0"/>
                <a:hlinkClick r:id="rId6"/>
              </a:rPr>
              <a:t>Transplantation</a:t>
            </a:r>
            <a:r>
              <a:rPr lang="en-US" sz="1800" b="0" dirty="0">
                <a:latin typeface="Arial" charset="0"/>
                <a:hlinkClick r:id="rId6"/>
              </a:rPr>
              <a:t> 2008; 85:980–985.</a:t>
            </a:r>
            <a:endParaRPr lang="en-US" sz="1800" b="0" dirty="0">
              <a:solidFill>
                <a:schemeClr val="tx1"/>
              </a:solidFill>
              <a:latin typeface="Arial" charset="0"/>
            </a:endParaRPr>
          </a:p>
          <a:p>
            <a:r>
              <a:rPr lang="en-US" sz="1800" b="0" dirty="0">
                <a:solidFill>
                  <a:srgbClr val="231F20"/>
                </a:solidFill>
                <a:latin typeface="Arial" charset="0"/>
                <a:hlinkClick r:id="rId7"/>
              </a:rPr>
              <a:t>Schwartz et al. "Parasitic Infections in Solid Organ Transplantation" </a:t>
            </a:r>
            <a:r>
              <a:rPr lang="en-US" sz="1800" b="0" i="1" dirty="0">
                <a:solidFill>
                  <a:srgbClr val="231F20"/>
                </a:solidFill>
                <a:latin typeface="Arial" charset="0"/>
                <a:hlinkClick r:id="rId7"/>
              </a:rPr>
              <a:t>American Journal of Transplantation</a:t>
            </a:r>
            <a:r>
              <a:rPr lang="en-US" sz="1800" b="0" dirty="0">
                <a:solidFill>
                  <a:srgbClr val="231F20"/>
                </a:solidFill>
                <a:latin typeface="Arial" charset="0"/>
                <a:hlinkClick r:id="rId7"/>
              </a:rPr>
              <a:t> 2013; 13: 280–303.</a:t>
            </a:r>
            <a:endParaRPr lang="en-US" b="0" dirty="0">
              <a:solidFill>
                <a:schemeClr val="tx1"/>
              </a:solidFill>
              <a:latin typeface="Arial" charset="0"/>
            </a:endParaRPr>
          </a:p>
        </p:txBody>
      </p:sp>
      <p:sp>
        <p:nvSpPr>
          <p:cNvPr id="5" name="Action Button: Back or Previous 4">
            <a:hlinkClick r:id="" action="ppaction://hlinkshowjump?jump=nextslide" highlightClick="1"/>
          </p:cNvPr>
          <p:cNvSpPr/>
          <p:nvPr/>
        </p:nvSpPr>
        <p:spPr>
          <a:xfrm rot="10800000">
            <a:off x="8070686" y="6180822"/>
            <a:ext cx="411729" cy="440134"/>
          </a:xfrm>
          <a:prstGeom prst="actionButtonBackPrevious">
            <a:avLst/>
          </a:prstGeom>
          <a:blipFill>
            <a:blip r:embed="rId8">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hlinkshowjump?jump=previousslide" highlightClick="1"/>
          </p:cNvPr>
          <p:cNvSpPr/>
          <p:nvPr/>
        </p:nvSpPr>
        <p:spPr>
          <a:xfrm rot="10800000">
            <a:off x="6973074" y="6180821"/>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 action="ppaction://hlinkshowjump?jump=firstslide" highlightClick="1"/>
          </p:cNvPr>
          <p:cNvSpPr/>
          <p:nvPr/>
        </p:nvSpPr>
        <p:spPr>
          <a:xfrm>
            <a:off x="752188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2204893182"/>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2104"/>
            <a:ext cx="8229600" cy="5342021"/>
          </a:xfrm>
        </p:spPr>
        <p:txBody>
          <a:bodyPr>
            <a:noAutofit/>
          </a:bodyPr>
          <a:lstStyle/>
          <a:p>
            <a:pPr marL="0" indent="0">
              <a:buNone/>
            </a:pPr>
            <a:r>
              <a:rPr lang="en-US" b="0" dirty="0"/>
              <a:t>This module was developed by:</a:t>
            </a:r>
          </a:p>
          <a:p>
            <a:r>
              <a:rPr lang="en-US" b="0" dirty="0">
                <a:latin typeface="Arial" charset="0"/>
              </a:rPr>
              <a:t>Salwa Sulieman, DO at Children’s Mercy Hospital, University of Missouri – Kansas City </a:t>
            </a:r>
          </a:p>
          <a:p>
            <a:r>
              <a:rPr lang="en-US" b="0" dirty="0"/>
              <a:t>Claire Bocchini, MD at Texas Children’s Hospital, Baylor University</a:t>
            </a:r>
          </a:p>
          <a:p>
            <a:pPr marL="0" indent="0">
              <a:buNone/>
            </a:pPr>
            <a:endParaRPr lang="en-US" b="0" i="1" dirty="0"/>
          </a:p>
          <a:p>
            <a:pPr marL="0" indent="0">
              <a:buNone/>
            </a:pPr>
            <a:r>
              <a:rPr lang="en-US" b="0" dirty="0"/>
              <a:t>Original version date: 03/30/2016</a:t>
            </a:r>
          </a:p>
          <a:p>
            <a:pPr marL="0" indent="0">
              <a:buNone/>
            </a:pPr>
            <a:r>
              <a:rPr lang="en-US" b="0" dirty="0"/>
              <a:t>Revised on: 10/17/2019</a:t>
            </a:r>
          </a:p>
          <a:p>
            <a:pPr marL="0" indent="0">
              <a:buNone/>
            </a:pPr>
            <a:endParaRPr lang="en-US" b="0" i="1" dirty="0"/>
          </a:p>
          <a:p>
            <a:pPr marL="0" indent="0" algn="ctr">
              <a:buNone/>
            </a:pPr>
            <a:r>
              <a:rPr lang="en-US" dirty="0"/>
              <a:t>Part of an educational effort through the PIDS Transplant Infectious Diseases working group and the AST ID Community of Practice</a:t>
            </a:r>
          </a:p>
        </p:txBody>
      </p:sp>
      <p:sp>
        <p:nvSpPr>
          <p:cNvPr id="5" name="Action Button: Back or Previous 4">
            <a:hlinkClick r:id="" action="ppaction://hlinkshowjump?jump=nextslide" highlightClick="1"/>
          </p:cNvPr>
          <p:cNvSpPr/>
          <p:nvPr/>
        </p:nvSpPr>
        <p:spPr>
          <a:xfrm rot="10800000">
            <a:off x="8070686" y="6180822"/>
            <a:ext cx="411729" cy="440134"/>
          </a:xfrm>
          <a:prstGeom prst="actionButtonBackPrevious">
            <a:avLst/>
          </a:prstGeom>
          <a:blipFill>
            <a:blip r:embed="rId3">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hlinkshowjump?jump=previousslide" highlightClick="1"/>
          </p:cNvPr>
          <p:cNvSpPr/>
          <p:nvPr/>
        </p:nvSpPr>
        <p:spPr>
          <a:xfrm rot="10800000">
            <a:off x="6973074" y="6180821"/>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Home 6">
            <a:hlinkClick r:id="" action="ppaction://hlinkshowjump?jump=firstslide" highlightClick="1"/>
          </p:cNvPr>
          <p:cNvSpPr/>
          <p:nvPr/>
        </p:nvSpPr>
        <p:spPr>
          <a:xfrm>
            <a:off x="7521880" y="6176963"/>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494153116"/>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a:rPr>
              <a:t>Feedback on the Modules</a:t>
            </a:r>
          </a:p>
        </p:txBody>
      </p:sp>
      <p:sp>
        <p:nvSpPr>
          <p:cNvPr id="3" name="Content Placeholder 2"/>
          <p:cNvSpPr>
            <a:spLocks noGrp="1"/>
          </p:cNvSpPr>
          <p:nvPr>
            <p:ph idx="1"/>
          </p:nvPr>
        </p:nvSpPr>
        <p:spPr>
          <a:xfrm>
            <a:off x="694765" y="1524000"/>
            <a:ext cx="7915835" cy="4572000"/>
          </a:xfrm>
        </p:spPr>
        <p:txBody>
          <a:bodyPr>
            <a:normAutofit/>
          </a:bodyPr>
          <a:lstStyle/>
          <a:p>
            <a:r>
              <a:rPr lang="en-US" dirty="0">
                <a:ea typeface="ＭＳ Ｐゴシック"/>
                <a:cs typeface="Arial"/>
              </a:rPr>
              <a:t>PLEASE help to provide us with feedback on the content of these modules! </a:t>
            </a:r>
            <a:endParaRPr lang="en-US" b="0" dirty="0">
              <a:ea typeface="ＭＳ Ｐゴシック"/>
              <a:cs typeface="+mn-lt"/>
            </a:endParaRPr>
          </a:p>
          <a:p>
            <a:pPr lvl="1"/>
            <a:r>
              <a:rPr lang="en-US" dirty="0">
                <a:ea typeface="ＭＳ Ｐゴシック"/>
              </a:rPr>
              <a:t>Let us know what you learned and what we can do better</a:t>
            </a:r>
            <a:endParaRPr lang="en-US" b="0" dirty="0">
              <a:ea typeface="ＭＳ Ｐゴシック"/>
              <a:cs typeface="+mn-lt"/>
            </a:endParaRPr>
          </a:p>
          <a:p>
            <a:pPr lvl="1"/>
            <a:r>
              <a:rPr lang="en-US" dirty="0">
                <a:ea typeface="ＭＳ Ｐゴシック"/>
              </a:rPr>
              <a:t>Your feedback will help us to improve this work and design future modules</a:t>
            </a:r>
            <a:endParaRPr lang="en-US" b="0" dirty="0">
              <a:ea typeface="ＭＳ Ｐゴシック"/>
              <a:cs typeface="+mn-lt"/>
            </a:endParaRPr>
          </a:p>
          <a:p>
            <a:endParaRPr lang="en-US" dirty="0">
              <a:ea typeface="ＭＳ Ｐゴシック"/>
              <a:cs typeface="+mn-lt"/>
            </a:endParaRPr>
          </a:p>
          <a:p>
            <a:r>
              <a:rPr lang="en-US" dirty="0">
                <a:ea typeface="ＭＳ Ｐゴシック"/>
                <a:cs typeface="Arial"/>
              </a:rPr>
              <a:t>For any questions or concerns, please contact Tanvi Sharma </a:t>
            </a:r>
            <a:r>
              <a:rPr lang="en-US" sz="1600" dirty="0">
                <a:ea typeface="ＭＳ Ｐゴシック"/>
                <a:cs typeface="Arial"/>
                <a:hlinkClick r:id="rId3"/>
              </a:rPr>
              <a:t>tanvi.sharma@childrens.harvard.edu</a:t>
            </a:r>
            <a:r>
              <a:rPr lang="en-US" sz="1600" dirty="0">
                <a:ea typeface="ＭＳ Ｐゴシック"/>
                <a:cs typeface="Arial"/>
              </a:rPr>
              <a:t>  </a:t>
            </a:r>
            <a:endParaRPr lang="en-US" sz="1600" b="0" dirty="0">
              <a:ea typeface="ＭＳ Ｐゴシック"/>
              <a:cs typeface="+mn-lt"/>
            </a:endParaRPr>
          </a:p>
          <a:p>
            <a:endParaRPr lang="en-US" dirty="0"/>
          </a:p>
        </p:txBody>
      </p:sp>
      <p:sp>
        <p:nvSpPr>
          <p:cNvPr id="5" name="Action Button: Forward or Next 4">
            <a:hlinkClick r:id="" action="ppaction://hlinkshowjump?jump=previousslide" highlightClick="1"/>
          </p:cNvPr>
          <p:cNvSpPr/>
          <p:nvPr/>
        </p:nvSpPr>
        <p:spPr>
          <a:xfrm rot="10800000">
            <a:off x="7303030" y="6220786"/>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 action="ppaction://hlinkshowjump?jump=firstslide" highlightClick="1"/>
          </p:cNvPr>
          <p:cNvSpPr/>
          <p:nvPr/>
        </p:nvSpPr>
        <p:spPr>
          <a:xfrm>
            <a:off x="7813369" y="6207036"/>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1192582921"/>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Pre-Transplant Evaluation</a:t>
            </a:r>
          </a:p>
        </p:txBody>
      </p:sp>
      <p:sp>
        <p:nvSpPr>
          <p:cNvPr id="3" name="Content Placeholder 2"/>
          <p:cNvSpPr>
            <a:spLocks noGrp="1"/>
          </p:cNvSpPr>
          <p:nvPr>
            <p:ph idx="1"/>
          </p:nvPr>
        </p:nvSpPr>
        <p:spPr>
          <a:xfrm>
            <a:off x="457200" y="1600200"/>
            <a:ext cx="8229600" cy="2662639"/>
          </a:xfrm>
        </p:spPr>
        <p:txBody>
          <a:bodyPr>
            <a:normAutofit/>
          </a:bodyPr>
          <a:lstStyle/>
          <a:p>
            <a:r>
              <a:rPr lang="en-US" b="0" dirty="0"/>
              <a:t>You recommend that the cardiac transplant team obtains the following labs (as you do for all SOT candidates): </a:t>
            </a:r>
          </a:p>
          <a:p>
            <a:pPr lvl="1"/>
            <a:r>
              <a:rPr lang="en-US" b="0" dirty="0"/>
              <a:t>CMV IgG, EBV IgG/EBNA, HSV IgG, HIV, Hepatitis panel, and VZV IgG</a:t>
            </a:r>
          </a:p>
          <a:p>
            <a:r>
              <a:rPr lang="en-US" b="0" dirty="0"/>
              <a:t>What additional infection(s), do you recommend screening for in all heart transplant candidates?</a:t>
            </a:r>
          </a:p>
        </p:txBody>
      </p:sp>
      <p:grpSp>
        <p:nvGrpSpPr>
          <p:cNvPr id="8" name="Group 7"/>
          <p:cNvGrpSpPr/>
          <p:nvPr/>
        </p:nvGrpSpPr>
        <p:grpSpPr>
          <a:xfrm>
            <a:off x="1858181" y="5116030"/>
            <a:ext cx="2539795" cy="581811"/>
            <a:chOff x="2483607" y="4108137"/>
            <a:chExt cx="2539795" cy="581811"/>
          </a:xfrm>
        </p:grpSpPr>
        <p:sp>
          <p:nvSpPr>
            <p:cNvPr id="9" name="Rounded Rectangle 8"/>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0" name="TextBox 9"/>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3" action="ppaction://hlinksldjump"/>
                </a:rPr>
                <a:t>Toxoplasmosis</a:t>
              </a:r>
              <a:endParaRPr lang="en-US" sz="2000" dirty="0">
                <a:solidFill>
                  <a:srgbClr val="000000"/>
                </a:solidFill>
                <a:effectLst/>
                <a:latin typeface="+mn-lt"/>
              </a:endParaRPr>
            </a:p>
          </p:txBody>
        </p:sp>
      </p:grpSp>
      <p:grpSp>
        <p:nvGrpSpPr>
          <p:cNvPr id="14" name="Group 13"/>
          <p:cNvGrpSpPr/>
          <p:nvPr/>
        </p:nvGrpSpPr>
        <p:grpSpPr>
          <a:xfrm>
            <a:off x="4838136" y="4262839"/>
            <a:ext cx="2525030" cy="581811"/>
            <a:chOff x="2318299" y="4106938"/>
            <a:chExt cx="2525030" cy="581811"/>
          </a:xfrm>
        </p:grpSpPr>
        <p:sp>
          <p:nvSpPr>
            <p:cNvPr id="15" name="Rounded Rectangle 14"/>
            <p:cNvSpPr/>
            <p:nvPr/>
          </p:nvSpPr>
          <p:spPr bwMode="auto">
            <a:xfrm>
              <a:off x="2318300" y="4106938"/>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16" name="TextBox 15"/>
            <p:cNvSpPr txBox="1"/>
            <p:nvPr/>
          </p:nvSpPr>
          <p:spPr>
            <a:xfrm>
              <a:off x="2318299" y="4197788"/>
              <a:ext cx="2525029" cy="400110"/>
            </a:xfrm>
            <a:prstGeom prst="rect">
              <a:avLst/>
            </a:prstGeom>
            <a:noFill/>
          </p:spPr>
          <p:txBody>
            <a:bodyPr wrap="square" rtlCol="0">
              <a:spAutoFit/>
            </a:bodyPr>
            <a:lstStyle/>
            <a:p>
              <a:pPr algn="ctr"/>
              <a:r>
                <a:rPr lang="en-US" sz="2000" dirty="0">
                  <a:solidFill>
                    <a:srgbClr val="000000"/>
                  </a:solidFill>
                  <a:effectLst/>
                  <a:latin typeface="+mn-lt"/>
                </a:rPr>
                <a:t> </a:t>
              </a:r>
              <a:r>
                <a:rPr lang="en-US" sz="2000" dirty="0">
                  <a:solidFill>
                    <a:srgbClr val="000000"/>
                  </a:solidFill>
                  <a:effectLst/>
                  <a:latin typeface="+mn-lt"/>
                  <a:hlinkClick r:id="rId4" action="ppaction://hlinksldjump"/>
                </a:rPr>
                <a:t>Endemic mycoses</a:t>
              </a:r>
              <a:endParaRPr lang="en-US" sz="2000" dirty="0">
                <a:solidFill>
                  <a:srgbClr val="000000"/>
                </a:solidFill>
                <a:effectLst/>
                <a:latin typeface="+mn-lt"/>
              </a:endParaRPr>
            </a:p>
          </p:txBody>
        </p:sp>
      </p:grpSp>
      <p:grpSp>
        <p:nvGrpSpPr>
          <p:cNvPr id="23" name="Group 22"/>
          <p:cNvGrpSpPr/>
          <p:nvPr/>
        </p:nvGrpSpPr>
        <p:grpSpPr>
          <a:xfrm>
            <a:off x="1858181" y="4262839"/>
            <a:ext cx="2539795" cy="581811"/>
            <a:chOff x="2483607" y="4108137"/>
            <a:chExt cx="2539795" cy="581811"/>
          </a:xfrm>
        </p:grpSpPr>
        <p:sp>
          <p:nvSpPr>
            <p:cNvPr id="24" name="Rounded Rectangle 23"/>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25" name="TextBox 24"/>
            <p:cNvSpPr txBox="1"/>
            <p:nvPr/>
          </p:nvSpPr>
          <p:spPr>
            <a:xfrm>
              <a:off x="2498373" y="4198987"/>
              <a:ext cx="2525029" cy="400110"/>
            </a:xfrm>
            <a:prstGeom prst="rect">
              <a:avLst/>
            </a:prstGeom>
            <a:noFill/>
          </p:spPr>
          <p:txBody>
            <a:bodyPr wrap="square" rtlCol="0">
              <a:spAutoFit/>
            </a:bodyPr>
            <a:lstStyle/>
            <a:p>
              <a:pPr algn="ctr"/>
              <a:r>
                <a:rPr lang="en-US" sz="2000" dirty="0">
                  <a:solidFill>
                    <a:srgbClr val="000000"/>
                  </a:solidFill>
                  <a:effectLst/>
                  <a:latin typeface="+mn-lt"/>
                  <a:hlinkClick r:id="rId5" action="ppaction://hlinksldjump"/>
                </a:rPr>
                <a:t>Chagas disease</a:t>
              </a:r>
              <a:endParaRPr lang="en-US" sz="2000" dirty="0">
                <a:solidFill>
                  <a:srgbClr val="000000"/>
                </a:solidFill>
                <a:effectLst/>
                <a:latin typeface="+mn-lt"/>
              </a:endParaRPr>
            </a:p>
          </p:txBody>
        </p:sp>
      </p:grpSp>
      <p:grpSp>
        <p:nvGrpSpPr>
          <p:cNvPr id="26" name="Group 25"/>
          <p:cNvGrpSpPr/>
          <p:nvPr/>
        </p:nvGrpSpPr>
        <p:grpSpPr>
          <a:xfrm>
            <a:off x="4838136" y="5116029"/>
            <a:ext cx="2539795" cy="581811"/>
            <a:chOff x="2483607" y="4108137"/>
            <a:chExt cx="2539795" cy="581811"/>
          </a:xfrm>
        </p:grpSpPr>
        <p:sp>
          <p:nvSpPr>
            <p:cNvPr id="27" name="Rounded Rectangle 26"/>
            <p:cNvSpPr/>
            <p:nvPr/>
          </p:nvSpPr>
          <p:spPr bwMode="auto">
            <a:xfrm>
              <a:off x="2483607" y="4108137"/>
              <a:ext cx="2525029" cy="581811"/>
            </a:xfrm>
            <a:prstGeom prst="roundRect">
              <a:avLst/>
            </a:prstGeom>
            <a:solidFill>
              <a:srgbClr val="FFB7B3"/>
            </a:solidFill>
            <a:ln w="38100" cap="flat" cmpd="sng" algn="ctr">
              <a:solidFill>
                <a:srgbClr val="FFB7B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CC00"/>
                </a:solidFill>
                <a:effectLst>
                  <a:outerShdw blurRad="38100" dist="38100" dir="2700000" algn="tl">
                    <a:srgbClr val="000000">
                      <a:alpha val="43137"/>
                    </a:srgbClr>
                  </a:outerShdw>
                </a:effectLst>
                <a:latin typeface="Times New Roman" pitchFamily="-105" charset="0"/>
              </a:endParaRPr>
            </a:p>
          </p:txBody>
        </p:sp>
        <p:sp>
          <p:nvSpPr>
            <p:cNvPr id="28" name="TextBox 27"/>
            <p:cNvSpPr txBox="1"/>
            <p:nvPr/>
          </p:nvSpPr>
          <p:spPr>
            <a:xfrm>
              <a:off x="2498373" y="4198987"/>
              <a:ext cx="2525029" cy="400110"/>
            </a:xfrm>
            <a:prstGeom prst="rect">
              <a:avLst/>
            </a:prstGeom>
            <a:noFill/>
          </p:spPr>
          <p:txBody>
            <a:bodyPr wrap="square" rtlCol="0">
              <a:spAutoFit/>
            </a:bodyPr>
            <a:lstStyle/>
            <a:p>
              <a:pPr algn="ctr"/>
              <a:r>
                <a:rPr lang="en-US" sz="2000" i="1" dirty="0">
                  <a:solidFill>
                    <a:srgbClr val="000000"/>
                  </a:solidFill>
                  <a:effectLst/>
                  <a:latin typeface="+mn-lt"/>
                  <a:hlinkClick r:id="rId6" action="ppaction://hlinksldjump"/>
                </a:rPr>
                <a:t>Bartonella henselae</a:t>
              </a:r>
              <a:endParaRPr lang="en-US" sz="2000" i="1" dirty="0">
                <a:solidFill>
                  <a:srgbClr val="000000"/>
                </a:solidFill>
                <a:effectLst/>
                <a:latin typeface="+mn-lt"/>
              </a:endParaRPr>
            </a:p>
          </p:txBody>
        </p:sp>
      </p:grpSp>
      <p:sp>
        <p:nvSpPr>
          <p:cNvPr id="17" name="Action Button: Forward or Next 16">
            <a:hlinkClick r:id="" action="ppaction://hlinkshowjump?jump=previousslide" highlightClick="1"/>
          </p:cNvPr>
          <p:cNvSpPr/>
          <p:nvPr/>
        </p:nvSpPr>
        <p:spPr>
          <a:xfrm rot="10800000">
            <a:off x="7043352" y="6167072"/>
            <a:ext cx="411729" cy="440134"/>
          </a:xfrm>
          <a:prstGeom prst="actionButtonForwardNext">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Home 17">
            <a:hlinkClick r:id="" action="ppaction://hlinkshowjump?jump=firstslide" highlightClick="1"/>
          </p:cNvPr>
          <p:cNvSpPr/>
          <p:nvPr/>
        </p:nvSpPr>
        <p:spPr>
          <a:xfrm>
            <a:off x="7561782" y="6167072"/>
            <a:ext cx="411729" cy="45388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9" name="Action Button: Back or Previous 18">
            <a:hlinkClick r:id="rId3" action="ppaction://hlinksldjump" highlightClick="1"/>
          </p:cNvPr>
          <p:cNvSpPr/>
          <p:nvPr/>
        </p:nvSpPr>
        <p:spPr>
          <a:xfrm rot="10800000">
            <a:off x="8080212" y="6167072"/>
            <a:ext cx="411729" cy="440134"/>
          </a:xfrm>
          <a:prstGeom prst="actionButtonBackPrevious">
            <a:avLst/>
          </a:prstGeom>
          <a:blipFill>
            <a:blip r:embed="rId7">
              <a:duotone>
                <a:prstClr val="black"/>
                <a:schemeClr val="accent6">
                  <a:tint val="45000"/>
                  <a:satMod val="400000"/>
                </a:schemeClr>
              </a:duotone>
            </a:blip>
            <a:tile tx="0" ty="0" sx="100000" sy="100000" flip="none" algn="tl"/>
          </a:bli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750408"/>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Chagas Disease</a:t>
            </a:r>
          </a:p>
        </p:txBody>
      </p:sp>
      <p:sp>
        <p:nvSpPr>
          <p:cNvPr id="3" name="Content Placeholder 2"/>
          <p:cNvSpPr>
            <a:spLocks noGrp="1"/>
          </p:cNvSpPr>
          <p:nvPr>
            <p:ph idx="1"/>
          </p:nvPr>
        </p:nvSpPr>
        <p:spPr>
          <a:xfrm>
            <a:off x="457200" y="1560096"/>
            <a:ext cx="8229600" cy="4549272"/>
          </a:xfrm>
        </p:spPr>
        <p:txBody>
          <a:bodyPr>
            <a:normAutofit fontScale="85000" lnSpcReduction="10000"/>
          </a:bodyPr>
          <a:lstStyle/>
          <a:p>
            <a:r>
              <a:rPr lang="en-US" b="0" dirty="0"/>
              <a:t>It is currently NOT recommended to screen all pediatric heart transplant candidates for Chagas Disease</a:t>
            </a:r>
            <a:endParaRPr lang="en-US" b="0" dirty="0">
              <a:solidFill>
                <a:schemeClr val="tx1"/>
              </a:solidFill>
            </a:endParaRPr>
          </a:p>
          <a:p>
            <a:pPr lvl="1"/>
            <a:r>
              <a:rPr lang="en-US" b="0" dirty="0"/>
              <a:t>It is, however, important to </a:t>
            </a:r>
            <a:r>
              <a:rPr lang="en-US" b="0" i="1" dirty="0"/>
              <a:t>think </a:t>
            </a:r>
            <a:r>
              <a:rPr lang="en-US" b="0" dirty="0"/>
              <a:t>about Chagas Disease when completing the heart pre-transplant evaluation</a:t>
            </a:r>
            <a:endParaRPr lang="en-US" b="0" dirty="0">
              <a:solidFill>
                <a:schemeClr val="tx1"/>
              </a:solidFill>
            </a:endParaRPr>
          </a:p>
          <a:p>
            <a:r>
              <a:rPr lang="en-US" b="0" dirty="0"/>
              <a:t>Chagas disease can cause dilated cardiomyopathy (usually in adults after decades of untreated infection)</a:t>
            </a:r>
            <a:endParaRPr lang="en-US" b="0" dirty="0">
              <a:solidFill>
                <a:schemeClr val="tx1"/>
              </a:solidFill>
            </a:endParaRPr>
          </a:p>
          <a:p>
            <a:pPr lvl="1"/>
            <a:r>
              <a:rPr lang="en-US" b="0" dirty="0"/>
              <a:t>Heart transplant patients with a h/o Chagas Disease who are untreated are at high risk of recurrent infection post-transplant and graft failure </a:t>
            </a:r>
            <a:endParaRPr lang="en-US" b="0" dirty="0">
              <a:solidFill>
                <a:schemeClr val="tx1"/>
              </a:solidFill>
            </a:endParaRPr>
          </a:p>
          <a:p>
            <a:r>
              <a:rPr lang="en-US" b="0" dirty="0"/>
              <a:t>You could consider targeted screening for Chagas Disease if:</a:t>
            </a:r>
            <a:endParaRPr lang="en-US" b="0" dirty="0">
              <a:solidFill>
                <a:schemeClr val="tx1"/>
              </a:solidFill>
            </a:endParaRPr>
          </a:p>
          <a:p>
            <a:pPr lvl="1"/>
            <a:r>
              <a:rPr lang="en-US" b="0" dirty="0"/>
              <a:t>Patient received blood transfusions or is from an endemic area </a:t>
            </a:r>
            <a:endParaRPr lang="en-US" b="0" dirty="0">
              <a:solidFill>
                <a:schemeClr val="tx1"/>
              </a:solidFill>
            </a:endParaRPr>
          </a:p>
          <a:p>
            <a:pPr lvl="1"/>
            <a:r>
              <a:rPr lang="en-US" b="0" dirty="0"/>
              <a:t>Patient has possible congenital Chagas Disease (born to a mom from an endemic area)</a:t>
            </a:r>
            <a:endParaRPr lang="en-US" b="0" dirty="0">
              <a:solidFill>
                <a:schemeClr val="tx1"/>
              </a:solidFill>
            </a:endParaRPr>
          </a:p>
          <a:p>
            <a:pPr lvl="1"/>
            <a:r>
              <a:rPr lang="en-US" b="0" dirty="0"/>
              <a:t>Endemic area: Latin America</a:t>
            </a:r>
            <a:endParaRPr lang="en-US" b="0" dirty="0">
              <a:solidFill>
                <a:schemeClr val="tx1"/>
              </a:solidFill>
            </a:endParaRPr>
          </a:p>
          <a:p>
            <a:endParaRPr lang="en-US" b="0" dirty="0">
              <a:solidFill>
                <a:schemeClr val="tx1"/>
              </a:solidFill>
            </a:endParaRPr>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425729"/>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Endemic mycoses</a:t>
            </a:r>
          </a:p>
        </p:txBody>
      </p:sp>
      <p:sp>
        <p:nvSpPr>
          <p:cNvPr id="3" name="Content Placeholder 2"/>
          <p:cNvSpPr>
            <a:spLocks noGrp="1"/>
          </p:cNvSpPr>
          <p:nvPr>
            <p:ph idx="1"/>
          </p:nvPr>
        </p:nvSpPr>
        <p:spPr/>
        <p:txBody>
          <a:bodyPr>
            <a:normAutofit lnSpcReduction="10000"/>
          </a:bodyPr>
          <a:lstStyle/>
          <a:p>
            <a:r>
              <a:rPr lang="en-US" b="0" dirty="0"/>
              <a:t>Histoplasmosis </a:t>
            </a:r>
            <a:endParaRPr lang="en-US" b="0" dirty="0">
              <a:solidFill>
                <a:schemeClr val="tx1"/>
              </a:solidFill>
            </a:endParaRPr>
          </a:p>
          <a:p>
            <a:pPr lvl="1"/>
            <a:r>
              <a:rPr lang="en-US" sz="2000" b="0" dirty="0"/>
              <a:t>Not likely to reactivate after transplant; therefore, NOT recommended to screen all pediatric heart transplant candidates </a:t>
            </a:r>
            <a:endParaRPr lang="en-US" sz="2000" b="0" dirty="0">
              <a:solidFill>
                <a:schemeClr val="tx1"/>
              </a:solidFill>
            </a:endParaRPr>
          </a:p>
          <a:p>
            <a:pPr lvl="1"/>
            <a:r>
              <a:rPr lang="en-US" sz="2000" b="0" dirty="0"/>
              <a:t>Can cause severe, disseminated disease in SOT patients if the patients are infected </a:t>
            </a:r>
            <a:r>
              <a:rPr lang="en-US" sz="2000" b="0" i="1" dirty="0"/>
              <a:t>after</a:t>
            </a:r>
            <a:r>
              <a:rPr lang="en-US" sz="2000" b="0" dirty="0"/>
              <a:t> transplant</a:t>
            </a:r>
            <a:endParaRPr lang="en-US" sz="2000" b="0" dirty="0">
              <a:solidFill>
                <a:schemeClr val="tx1"/>
              </a:solidFill>
            </a:endParaRPr>
          </a:p>
          <a:p>
            <a:pPr lvl="1"/>
            <a:r>
              <a:rPr lang="en-US" sz="2000" b="0" dirty="0"/>
              <a:t>Endemic area: Central US (Mississippi, Ohio, and Missouri River valleys)</a:t>
            </a:r>
            <a:endParaRPr lang="en-US" sz="2000" b="0" dirty="0">
              <a:solidFill>
                <a:schemeClr val="tx1"/>
              </a:solidFill>
            </a:endParaRPr>
          </a:p>
          <a:p>
            <a:r>
              <a:rPr lang="en-US" b="0" dirty="0"/>
              <a:t>Coccidioidomycosis</a:t>
            </a:r>
            <a:endParaRPr lang="en-US" b="0" dirty="0">
              <a:solidFill>
                <a:schemeClr val="tx1"/>
              </a:solidFill>
            </a:endParaRPr>
          </a:p>
          <a:p>
            <a:pPr lvl="1"/>
            <a:r>
              <a:rPr lang="en-US" sz="2000" b="0" dirty="0"/>
              <a:t>SOT candidates that live in or spend time in areas that are endemic</a:t>
            </a:r>
            <a:r>
              <a:rPr lang="en-US" sz="2000" b="0" i="1" dirty="0"/>
              <a:t> should </a:t>
            </a:r>
            <a:r>
              <a:rPr lang="en-US" sz="2000" b="0" dirty="0"/>
              <a:t>be screened given the serious risk of reactivation and disseminated infection after transplant</a:t>
            </a:r>
            <a:endParaRPr lang="en-US" sz="2000" b="0" dirty="0">
              <a:solidFill>
                <a:schemeClr val="tx1"/>
              </a:solidFill>
            </a:endParaRPr>
          </a:p>
          <a:p>
            <a:pPr lvl="1"/>
            <a:r>
              <a:rPr lang="en-US" sz="2000" b="0" dirty="0"/>
              <a:t>Endemic area: Southwestern US (California, Arizona, New Mexico, Nevada, Utah)</a:t>
            </a:r>
            <a:endParaRPr lang="en-US" sz="2000" b="0" dirty="0">
              <a:solidFill>
                <a:schemeClr val="tx1"/>
              </a:solidFill>
            </a:endParaRPr>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3"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117423"/>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dirty="0"/>
              <a:t>Bartonella henselae</a:t>
            </a:r>
          </a:p>
        </p:txBody>
      </p:sp>
      <p:sp>
        <p:nvSpPr>
          <p:cNvPr id="3" name="Content Placeholder 2"/>
          <p:cNvSpPr>
            <a:spLocks noGrp="1"/>
          </p:cNvSpPr>
          <p:nvPr>
            <p:ph idx="1"/>
          </p:nvPr>
        </p:nvSpPr>
        <p:spPr/>
        <p:txBody>
          <a:bodyPr>
            <a:normAutofit/>
          </a:bodyPr>
          <a:lstStyle/>
          <a:p>
            <a:r>
              <a:rPr lang="en-US" b="0" dirty="0"/>
              <a:t>Not likely to reactivate after transplant; therefore, NOT recommended to screen all pediatric heart transplant candidates </a:t>
            </a:r>
          </a:p>
          <a:p>
            <a:r>
              <a:rPr lang="en-US" b="0" dirty="0"/>
              <a:t>Can cause severe, disseminated disease in SOT patients if the patients are infected </a:t>
            </a:r>
            <a:r>
              <a:rPr lang="en-US" b="0" i="1" dirty="0"/>
              <a:t>after</a:t>
            </a:r>
            <a:r>
              <a:rPr lang="en-US" b="0" dirty="0"/>
              <a:t> transplant</a:t>
            </a:r>
          </a:p>
          <a:p>
            <a:endParaRPr lang="en-US" dirty="0"/>
          </a:p>
        </p:txBody>
      </p:sp>
      <p:sp>
        <p:nvSpPr>
          <p:cNvPr id="4" name="Action Button: Home 3">
            <a:hlinkClick r:id="" action="ppaction://hlinkshowjump?jump=firstslide" highlightClick="1"/>
          </p:cNvPr>
          <p:cNvSpPr/>
          <p:nvPr/>
        </p:nvSpPr>
        <p:spPr>
          <a:xfrm>
            <a:off x="8019972" y="6190207"/>
            <a:ext cx="376291" cy="432204"/>
          </a:xfrm>
          <a:prstGeom prst="actionButtonHome">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5" name="Action Button: Return 4">
            <a:hlinkClick r:id="rId2" action="ppaction://hlinksldjump" highlightClick="1"/>
          </p:cNvPr>
          <p:cNvSpPr/>
          <p:nvPr/>
        </p:nvSpPr>
        <p:spPr>
          <a:xfrm>
            <a:off x="7518625" y="6200788"/>
            <a:ext cx="395022" cy="432204"/>
          </a:xfrm>
          <a:prstGeom prst="actionButtonReturn">
            <a:avLst/>
          </a:prstGeom>
          <a:solidFill>
            <a:schemeClr val="accent6">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150373"/>
      </p:ext>
    </p:extLst>
  </p:cSld>
  <p:clrMapOvr>
    <a:masterClrMapping/>
  </p:clrMapOvr>
  <p:transition>
    <p:zoom/>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GSM STANDARD UofL TEMPLATE">
  <a:themeElements>
    <a:clrScheme name="Custom 1">
      <a:dk1>
        <a:srgbClr val="000000"/>
      </a:dk1>
      <a:lt1>
        <a:srgbClr val="FFFFFF"/>
      </a:lt1>
      <a:dk2>
        <a:srgbClr val="004080"/>
      </a:dk2>
      <a:lt2>
        <a:srgbClr val="E6E6E6"/>
      </a:lt2>
      <a:accent1>
        <a:srgbClr val="0080FF"/>
      </a:accent1>
      <a:accent2>
        <a:srgbClr val="800000"/>
      </a:accent2>
      <a:accent3>
        <a:srgbClr val="408000"/>
      </a:accent3>
      <a:accent4>
        <a:srgbClr val="CC66FF"/>
      </a:accent4>
      <a:accent5>
        <a:srgbClr val="008080"/>
      </a:accent5>
      <a:accent6>
        <a:srgbClr val="E78A2D"/>
      </a:accent6>
      <a:hlink>
        <a:srgbClr val="0000FF"/>
      </a:hlink>
      <a:folHlink>
        <a:srgbClr val="800080"/>
      </a:folHlink>
    </a:clrScheme>
    <a:fontScheme name="Gary'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FFCC00"/>
            </a:solidFill>
            <a:effectLst>
              <a:outerShdw blurRad="38100" dist="38100" dir="2700000" algn="tl">
                <a:srgbClr val="000000">
                  <a:alpha val="43137"/>
                </a:srgbClr>
              </a:outerShdw>
            </a:effectLst>
            <a:latin typeface="Times New Roman" pitchFamily="-105"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FFCC00"/>
            </a:solidFill>
            <a:effectLst>
              <a:outerShdw blurRad="38100" dist="38100" dir="2700000" algn="tl">
                <a:srgbClr val="000000">
                  <a:alpha val="43137"/>
                </a:srgbClr>
              </a:outerShdw>
            </a:effectLst>
            <a:latin typeface="Times New Roman" pitchFamily="-105" charset="0"/>
          </a:defRPr>
        </a:defPPr>
      </a:lstStyle>
    </a:lnDef>
  </a:objectDefaults>
  <a:extraClrSchemeLst>
    <a:extraClrScheme>
      <a:clrScheme name="Gary's Design 1">
        <a:dk1>
          <a:srgbClr val="000000"/>
        </a:dk1>
        <a:lt1>
          <a:srgbClr val="DDDDDD"/>
        </a:lt1>
        <a:dk2>
          <a:srgbClr val="0000FF"/>
        </a:dk2>
        <a:lt2>
          <a:srgbClr val="00CCCC"/>
        </a:lt2>
        <a:accent1>
          <a:srgbClr val="B2B2B2"/>
        </a:accent1>
        <a:accent2>
          <a:srgbClr val="FF9933"/>
        </a:accent2>
        <a:accent3>
          <a:srgbClr val="AAAAFF"/>
        </a:accent3>
        <a:accent4>
          <a:srgbClr val="BDBDBD"/>
        </a:accent4>
        <a:accent5>
          <a:srgbClr val="D5D5D5"/>
        </a:accent5>
        <a:accent6>
          <a:srgbClr val="E78A2D"/>
        </a:accent6>
        <a:hlink>
          <a:srgbClr val="CC00CC"/>
        </a:hlink>
        <a:folHlink>
          <a:srgbClr val="9999FF"/>
        </a:folHlink>
      </a:clrScheme>
      <a:clrMap bg1="dk2" tx1="lt1" bg2="dk1" tx2="lt2" accent1="accent1" accent2="accent2" accent3="accent3" accent4="accent4" accent5="accent5" accent6="accent6" hlink="hlink" folHlink="folHlink"/>
    </a:extraClrScheme>
    <a:extraClrScheme>
      <a:clrScheme name="Gary's Design 2">
        <a:dk1>
          <a:srgbClr val="000000"/>
        </a:dk1>
        <a:lt1>
          <a:srgbClr val="CCCCFF"/>
        </a:lt1>
        <a:dk2>
          <a:srgbClr val="003399"/>
        </a:dk2>
        <a:lt2>
          <a:srgbClr val="76E0E6"/>
        </a:lt2>
        <a:accent1>
          <a:srgbClr val="66CCFF"/>
        </a:accent1>
        <a:accent2>
          <a:srgbClr val="6666FF"/>
        </a:accent2>
        <a:accent3>
          <a:srgbClr val="E2E2FF"/>
        </a:accent3>
        <a:accent4>
          <a:srgbClr val="000000"/>
        </a:accent4>
        <a:accent5>
          <a:srgbClr val="B8E2FF"/>
        </a:accent5>
        <a:accent6>
          <a:srgbClr val="5C5CE7"/>
        </a:accent6>
        <a:hlink>
          <a:srgbClr val="00CCCC"/>
        </a:hlink>
        <a:folHlink>
          <a:srgbClr val="9999FF"/>
        </a:folHlink>
      </a:clrScheme>
      <a:clrMap bg1="lt1" tx1="dk1" bg2="lt2" tx2="dk2" accent1="accent1" accent2="accent2" accent3="accent3" accent4="accent4" accent5="accent5" accent6="accent6" hlink="hlink" folHlink="folHlink"/>
    </a:extraClrScheme>
    <a:extraClrScheme>
      <a:clrScheme name="Gary's Design 3">
        <a:dk1>
          <a:srgbClr val="000000"/>
        </a:dk1>
        <a:lt1>
          <a:srgbClr val="FFFFFF"/>
        </a:lt1>
        <a:dk2>
          <a:srgbClr val="000000"/>
        </a:dk2>
        <a:lt2>
          <a:srgbClr val="DDDDDD"/>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GSM STANDARD UofL TEMPLATE.potx</Template>
  <TotalTime>20173</TotalTime>
  <Words>3719</Words>
  <Application>Microsoft Office PowerPoint</Application>
  <PresentationFormat>Letter Paper (8.5x11 in)</PresentationFormat>
  <Paragraphs>433</Paragraphs>
  <Slides>59</Slides>
  <Notes>20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GSM STANDARD UofL TEMPLATE</vt:lpstr>
      <vt:lpstr>Toxoplasmosis In Pediatric Heart Transplant Patients</vt:lpstr>
      <vt:lpstr>Using the Modules</vt:lpstr>
      <vt:lpstr>Navigating the Modules</vt:lpstr>
      <vt:lpstr>Case Presentation</vt:lpstr>
      <vt:lpstr>Additional History/Physical Exam</vt:lpstr>
      <vt:lpstr>The Pre-Transplant Evaluation</vt:lpstr>
      <vt:lpstr>Chagas Disease</vt:lpstr>
      <vt:lpstr>Endemic mycoses</vt:lpstr>
      <vt:lpstr>Bartonella henselae</vt:lpstr>
      <vt:lpstr>Toxoplasmosis</vt:lpstr>
      <vt:lpstr>Toxoplasma gondii</vt:lpstr>
      <vt:lpstr>PowerPoint Presentation</vt:lpstr>
      <vt:lpstr>Why do we screen heart transplant candidates for toxoplasmosis?</vt:lpstr>
      <vt:lpstr>Fever</vt:lpstr>
      <vt:lpstr>Myocarditis</vt:lpstr>
      <vt:lpstr>Pneumonitis</vt:lpstr>
      <vt:lpstr>Chorioretinitis</vt:lpstr>
      <vt:lpstr>Encephalitis</vt:lpstr>
      <vt:lpstr>Disseminated disease</vt:lpstr>
      <vt:lpstr>What is the risk of toxoplasmosis in heart transplant recipients with each of these clinical scenarios?</vt:lpstr>
      <vt:lpstr>D– / R– </vt:lpstr>
      <vt:lpstr>Preventing foodborne transmission</vt:lpstr>
      <vt:lpstr>Preventing animal-to-human transmission</vt:lpstr>
      <vt:lpstr>D+ / R–</vt:lpstr>
      <vt:lpstr>Why are heart transplant recipients at greater risk compared to other SOT?</vt:lpstr>
      <vt:lpstr>D– / R+</vt:lpstr>
      <vt:lpstr>D+ / R+</vt:lpstr>
      <vt:lpstr>Toxoplasmosis in other transplant patients</vt:lpstr>
      <vt:lpstr>Toxoplasmosis in other SOT</vt:lpstr>
      <vt:lpstr>Toxoplasmosis in HSCT</vt:lpstr>
      <vt:lpstr>Test results</vt:lpstr>
      <vt:lpstr>PCR</vt:lpstr>
      <vt:lpstr>Serum testing</vt:lpstr>
      <vt:lpstr>Toxoplasmosis serological profile</vt:lpstr>
      <vt:lpstr>Eye exam</vt:lpstr>
      <vt:lpstr>Fundoscopic Exam</vt:lpstr>
      <vt:lpstr>CNS imaging</vt:lpstr>
      <vt:lpstr>Case update</vt:lpstr>
      <vt:lpstr>Prophylaxis recommendations</vt:lpstr>
      <vt:lpstr>Prophylaxis recommendations</vt:lpstr>
      <vt:lpstr>TMP/SMX</vt:lpstr>
      <vt:lpstr>Alternative agents</vt:lpstr>
      <vt:lpstr>Duration of prophylaxis</vt:lpstr>
      <vt:lpstr>Case update</vt:lpstr>
      <vt:lpstr>One more case</vt:lpstr>
      <vt:lpstr>What is the risk of toxoplasmosis disease in this heart transplant recipient (D+/R-)?</vt:lpstr>
      <vt:lpstr>What is the risk of toxoplasmosis disease in this heart transplant recipient (D+/R-)?</vt:lpstr>
      <vt:lpstr>Since pentamidine does not cover PJP, what additional medication do you recommend for prophylaxis against toxoplasmosis in this patient?</vt:lpstr>
      <vt:lpstr>Since pentamidine does not cover PJP, what additional medication do you recommend for prophylaxis against toxoplasmosis in this patient?</vt:lpstr>
      <vt:lpstr>How long do you recommend prophylaxis?</vt:lpstr>
      <vt:lpstr>How long do you recommend prophylaxis?</vt:lpstr>
      <vt:lpstr>Do you recommend any monitoring of this patient for toxoplasmosis infection?</vt:lpstr>
      <vt:lpstr>Do you recommend any monitoring of this patient for toxoplasmosis infection?</vt:lpstr>
      <vt:lpstr>Summary</vt:lpstr>
      <vt:lpstr>Learning objectives</vt:lpstr>
      <vt:lpstr>Key Sections for Review</vt:lpstr>
      <vt:lpstr>References</vt:lpstr>
      <vt:lpstr>PowerPoint Presentation</vt:lpstr>
      <vt:lpstr>Feedback on the Modules</vt:lpstr>
    </vt:vector>
  </TitlesOfParts>
  <Company>University of Louisville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Marshall</dc:creator>
  <cp:lastModifiedBy>Sharma, Tanvi</cp:lastModifiedBy>
  <cp:revision>1207</cp:revision>
  <cp:lastPrinted>2013-08-07T14:59:21Z</cp:lastPrinted>
  <dcterms:created xsi:type="dcterms:W3CDTF">2010-08-20T20:04:39Z</dcterms:created>
  <dcterms:modified xsi:type="dcterms:W3CDTF">2020-03-11T19:30:36Z</dcterms:modified>
</cp:coreProperties>
</file>