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314" r:id="rId2"/>
    <p:sldId id="327" r:id="rId3"/>
    <p:sldId id="328" r:id="rId4"/>
    <p:sldId id="259" r:id="rId5"/>
    <p:sldId id="281" r:id="rId6"/>
    <p:sldId id="282" r:id="rId7"/>
    <p:sldId id="291" r:id="rId8"/>
    <p:sldId id="257" r:id="rId9"/>
    <p:sldId id="315" r:id="rId10"/>
    <p:sldId id="316" r:id="rId11"/>
    <p:sldId id="317" r:id="rId12"/>
    <p:sldId id="318" r:id="rId13"/>
    <p:sldId id="264" r:id="rId14"/>
    <p:sldId id="319" r:id="rId15"/>
    <p:sldId id="320" r:id="rId16"/>
    <p:sldId id="321" r:id="rId17"/>
    <p:sldId id="322" r:id="rId18"/>
    <p:sldId id="313" r:id="rId19"/>
    <p:sldId id="269" r:id="rId20"/>
    <p:sldId id="298" r:id="rId21"/>
    <p:sldId id="299" r:id="rId22"/>
    <p:sldId id="297" r:id="rId23"/>
    <p:sldId id="312" r:id="rId24"/>
    <p:sldId id="270" r:id="rId25"/>
    <p:sldId id="271" r:id="rId26"/>
    <p:sldId id="292" r:id="rId27"/>
    <p:sldId id="293" r:id="rId28"/>
    <p:sldId id="296" r:id="rId29"/>
    <p:sldId id="294" r:id="rId30"/>
    <p:sldId id="272" r:id="rId31"/>
    <p:sldId id="323" r:id="rId32"/>
    <p:sldId id="274" r:id="rId33"/>
    <p:sldId id="275" r:id="rId34"/>
    <p:sldId id="300" r:id="rId35"/>
    <p:sldId id="302" r:id="rId36"/>
    <p:sldId id="301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24" r:id="rId47"/>
    <p:sldId id="325" r:id="rId48"/>
    <p:sldId id="326" r:id="rId4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1" autoAdjust="0"/>
    <p:restoredTop sz="96163" autoAdjust="0"/>
  </p:normalViewPr>
  <p:slideViewPr>
    <p:cSldViewPr>
      <p:cViewPr varScale="1">
        <p:scale>
          <a:sx n="82" d="100"/>
          <a:sy n="82" d="100"/>
        </p:scale>
        <p:origin x="918" y="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386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3D868-98DC-4331-8B14-8C0634066D1C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F21E6-A62B-4579-90AC-12F4FC3089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08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78ABD-A0B5-4536-B35A-838AB62E82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9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78ABD-A0B5-4536-B35A-838AB62E82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1E6-A62B-4579-90AC-12F4FC30899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54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1E6-A62B-4579-90AC-12F4FC30899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84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1E6-A62B-4579-90AC-12F4FC30899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22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1E6-A62B-4579-90AC-12F4FC30899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3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97187"/>
            <a:ext cx="7315200" cy="2162521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05442"/>
            <a:ext cx="7315200" cy="95386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522258"/>
            <a:ext cx="1492499" cy="3737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522258"/>
            <a:ext cx="5241476" cy="3737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81310"/>
            <a:ext cx="7315200" cy="1077993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20915"/>
            <a:ext cx="7315200" cy="9153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287263"/>
            <a:ext cx="7315200" cy="9617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86000"/>
            <a:ext cx="3566160" cy="29946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286000"/>
            <a:ext cx="3566160" cy="2996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286000"/>
            <a:ext cx="3364992" cy="518160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286000"/>
            <a:ext cx="3362062" cy="518160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287263"/>
            <a:ext cx="7315200" cy="9617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819400"/>
            <a:ext cx="3566160" cy="24612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819400"/>
            <a:ext cx="3566160" cy="24612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1135"/>
            <a:ext cx="2950936" cy="1810846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522257"/>
            <a:ext cx="4207848" cy="3730512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384246"/>
            <a:ext cx="2950936" cy="1871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2953512" cy="181356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905000"/>
            <a:ext cx="4038600" cy="2794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383280"/>
            <a:ext cx="2953512" cy="1874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78173"/>
            <a:ext cx="86236" cy="4769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478173"/>
            <a:ext cx="576072" cy="4769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287263"/>
            <a:ext cx="7315200" cy="9617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08195"/>
            <a:ext cx="7315200" cy="2949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57331"/>
            <a:ext cx="1189132" cy="248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8E68C55-DD4D-48CC-B062-233826EE5FEA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57331"/>
            <a:ext cx="941203" cy="251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7AA0FF1-4DD0-4987-A9C7-91CD20DDB3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713297"/>
            <a:ext cx="2246489" cy="251023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nos.org/docs/Liver_patient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36.xml"/><Relationship Id="rId4" Type="http://schemas.openxmlformats.org/officeDocument/2006/relationships/slide" Target="slide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111/j.1600-6143.2011.03444.x/pdf" TargetMode="Externa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ptn.transplant.hrsa.gov/SharedContentDocuments/Risk_Factors_Exhibit_C_Guidance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linelibrary.wiley.com/doi/10.1111/j.1600-6143.2012.04205.x/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slide17.xml"/><Relationship Id="rId7" Type="http://schemas.openxmlformats.org/officeDocument/2006/relationships/slide" Target="slide3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slide" Target="slide25.xml"/><Relationship Id="rId10" Type="http://schemas.openxmlformats.org/officeDocument/2006/relationships/slide" Target="slide35.xml"/><Relationship Id="rId4" Type="http://schemas.openxmlformats.org/officeDocument/2006/relationships/image" Target="../media/image7.png"/><Relationship Id="rId9" Type="http://schemas.openxmlformats.org/officeDocument/2006/relationships/slide" Target="slide3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mailto:tanvi.sharma@childrens.harvad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ptn.transplant.hrsa.gov/resources/living-don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81100"/>
            <a:ext cx="7315200" cy="2162521"/>
          </a:xfrm>
        </p:spPr>
        <p:txBody>
          <a:bodyPr>
            <a:normAutofit/>
          </a:bodyPr>
          <a:lstStyle/>
          <a:p>
            <a:r>
              <a:rPr lang="en-US" b="1" dirty="0">
                <a:latin typeface="Gill Sans MT" panose="020B0502020104020203" pitchFamily="34" charset="0"/>
              </a:rPr>
              <a:t>SHOULD I ACCEPT THIS DONOR?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 bwMode="auto">
          <a:xfrm>
            <a:off x="979357" y="3695700"/>
            <a:ext cx="7027334" cy="120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Monotype Sorts" pitchFamily="-105" charset="2"/>
              <a:buNone/>
              <a:defRPr sz="2400" b="1">
                <a:solidFill>
                  <a:srgbClr val="DDDDDD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Symbol" charset="2"/>
              <a:buChar char="¾"/>
              <a:defRPr sz="2400" b="1">
                <a:solidFill>
                  <a:srgbClr val="000000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Wingdings" charset="2"/>
              <a:buChar char="Ø"/>
              <a:defRPr sz="2400" b="1">
                <a:solidFill>
                  <a:srgbClr val="000000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defRPr sz="2400" b="1">
                <a:solidFill>
                  <a:srgbClr val="000000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defRPr sz="2400" b="1">
                <a:solidFill>
                  <a:srgbClr val="000000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defRPr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05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defRPr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05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defRPr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05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defRPr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05" charset="-128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  <a:effectLst/>
              </a:rPr>
              <a:t>A Pediatric Transplant Infectious Diseases Learning Module</a:t>
            </a:r>
            <a:endParaRPr lang="en-US" i="1" kern="0" dirty="0">
              <a:solidFill>
                <a:schemeClr val="tx1"/>
              </a:solidFill>
              <a:effectLst/>
            </a:endParaRPr>
          </a:p>
          <a:p>
            <a:endParaRPr lang="en-US" kern="0" dirty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3116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6700"/>
            <a:ext cx="7315200" cy="961748"/>
          </a:xfrm>
        </p:spPr>
        <p:txBody>
          <a:bodyPr/>
          <a:lstStyle/>
          <a:p>
            <a:r>
              <a:rPr lang="en-US" b="1" dirty="0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84294"/>
            <a:ext cx="7696200" cy="2949606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Berlin Sans FB" panose="020E0602020502020306" pitchFamily="34" charset="0"/>
              </a:rPr>
              <a:t>As a part of your pre-transplant ID evaluation, you place a PPD on dad and it is positive 20 mm.  A chest radiograph is negative.  Dad is diagnosed with Latent Tuberculosis Infection (LTBI) . You ask the hepatology service if the transplant can be postponed while dad is being treated. </a:t>
            </a:r>
          </a:p>
          <a:p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888356" y="476250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01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0"/>
            <a:ext cx="7315200" cy="961748"/>
          </a:xfrm>
        </p:spPr>
        <p:txBody>
          <a:bodyPr/>
          <a:lstStyle/>
          <a:p>
            <a:r>
              <a:rPr lang="en-US" b="1" dirty="0"/>
              <a:t>MAKE YOUR DECISION</a:t>
            </a:r>
          </a:p>
        </p:txBody>
      </p:sp>
      <p:sp>
        <p:nvSpPr>
          <p:cNvPr id="4" name="12-Point Star 3"/>
          <p:cNvSpPr/>
          <p:nvPr/>
        </p:nvSpPr>
        <p:spPr>
          <a:xfrm>
            <a:off x="1295400" y="2442864"/>
            <a:ext cx="2514600" cy="2319635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2017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Accept dad  as Donor</a:t>
            </a:r>
          </a:p>
        </p:txBody>
      </p:sp>
      <p:sp>
        <p:nvSpPr>
          <p:cNvPr id="6" name="12-Point Star 5"/>
          <p:cNvSpPr/>
          <p:nvPr/>
        </p:nvSpPr>
        <p:spPr>
          <a:xfrm>
            <a:off x="4876800" y="2442863"/>
            <a:ext cx="2743200" cy="2319635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6289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Go on the Transplant List (deceased donor)</a:t>
            </a:r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2209800" y="3924300"/>
            <a:ext cx="609600" cy="304800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ction Button: Custom 8">
            <a:hlinkClick r:id="rId3" action="ppaction://hlinksldjump" highlightClick="1"/>
          </p:cNvPr>
          <p:cNvSpPr/>
          <p:nvPr/>
        </p:nvSpPr>
        <p:spPr>
          <a:xfrm>
            <a:off x="5943600" y="3924300"/>
            <a:ext cx="685800" cy="304800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9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90500"/>
            <a:ext cx="8305800" cy="1066800"/>
          </a:xfrm>
        </p:spPr>
        <p:txBody>
          <a:bodyPr>
            <a:noAutofit/>
          </a:bodyPr>
          <a:lstStyle/>
          <a:p>
            <a:r>
              <a:rPr lang="en-US" sz="3200" b="1" dirty="0"/>
              <a:t>CONTINUE WITH DAD AS THE DONOR </a:t>
            </a:r>
            <a:br>
              <a:rPr lang="en-US" sz="3200" b="1" dirty="0"/>
            </a:br>
            <a:r>
              <a:rPr lang="en-US" sz="3200" b="1" dirty="0"/>
              <a:t>SELECT A TREATMENT OPTION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790700"/>
            <a:ext cx="7543800" cy="3467101"/>
          </a:xfrm>
        </p:spPr>
        <p:txBody>
          <a:bodyPr/>
          <a:lstStyle/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943100"/>
            <a:ext cx="3429000" cy="92333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TREAT DAD WITH ISONIAZID AND DEFER TRANSPLANT 9 MONTHS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53000" y="1934170"/>
            <a:ext cx="3810000" cy="92333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TREAT DAD WITH ISONIAZID + RIFAPENTIN AND DEFER TRANSPLANT 3 MONTHS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66787" y="3133725"/>
            <a:ext cx="2409825" cy="1783080"/>
            <a:chOff x="966787" y="3133725"/>
            <a:chExt cx="2409825" cy="1783080"/>
          </a:xfrm>
        </p:grpSpPr>
        <p:pic>
          <p:nvPicPr>
            <p:cNvPr id="1029" name="Picture 5" descr="C:\Documents and Settings\GONZALB3\Local Settings\Temporary Internet Files\Content.IE5\4VTN7BES\pill_bottle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787" y="3133725"/>
              <a:ext cx="2409825" cy="1783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1452372" y="3895725"/>
              <a:ext cx="757428" cy="4572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INH</a:t>
              </a:r>
            </a:p>
          </p:txBody>
        </p:sp>
        <p:sp>
          <p:nvSpPr>
            <p:cNvPr id="10" name="Action Button: Custom 9">
              <a:hlinkClick r:id="" action="ppaction://hlinkshowjump?jump=nextslide" highlightClick="1"/>
            </p:cNvPr>
            <p:cNvSpPr/>
            <p:nvPr/>
          </p:nvSpPr>
          <p:spPr>
            <a:xfrm>
              <a:off x="2438400" y="4295775"/>
              <a:ext cx="609600" cy="457200"/>
            </a:xfrm>
            <a:prstGeom prst="actionButtonBlank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653087" y="3171825"/>
            <a:ext cx="2409825" cy="1783080"/>
            <a:chOff x="5653087" y="3171825"/>
            <a:chExt cx="2409825" cy="1783080"/>
          </a:xfrm>
        </p:grpSpPr>
        <p:pic>
          <p:nvPicPr>
            <p:cNvPr id="14" name="Picture 5" descr="C:\Documents and Settings\GONZALB3\Local Settings\Temporary Internet Files\Content.IE5\4VTN7BES\pill_bottle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3087" y="3171825"/>
              <a:ext cx="2409825" cy="1783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>
              <a:spLocks noChangeAspect="1"/>
            </p:cNvSpPr>
            <p:nvPr/>
          </p:nvSpPr>
          <p:spPr>
            <a:xfrm>
              <a:off x="6130289" y="3895725"/>
              <a:ext cx="746760" cy="597408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INH</a:t>
              </a:r>
            </a:p>
            <a:p>
              <a:pPr algn="ctr"/>
              <a:r>
                <a:rPr lang="en-US" sz="800" dirty="0"/>
                <a:t>RIFAPENTIN</a:t>
              </a:r>
            </a:p>
          </p:txBody>
        </p:sp>
        <p:sp>
          <p:nvSpPr>
            <p:cNvPr id="19" name="Action Button: Custom 18">
              <a:hlinkClick r:id="" action="ppaction://hlinkshowjump?jump=nextslide" highlightClick="1"/>
            </p:cNvPr>
            <p:cNvSpPr/>
            <p:nvPr/>
          </p:nvSpPr>
          <p:spPr>
            <a:xfrm>
              <a:off x="7200900" y="4314825"/>
              <a:ext cx="609600" cy="457200"/>
            </a:xfrm>
            <a:prstGeom prst="actionButtonBlank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02490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"/>
            <a:ext cx="7315200" cy="838200"/>
          </a:xfrm>
        </p:spPr>
        <p:txBody>
          <a:bodyPr>
            <a:noAutofit/>
          </a:bodyPr>
          <a:lstStyle/>
          <a:p>
            <a:r>
              <a:rPr lang="en-US" sz="2800" b="1" dirty="0"/>
              <a:t>4 WEEKS LATER WHILE PATIENT IS LISTED AND WAITING FOR AN ORGAN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305800" cy="3698875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Patient deteriorates and is upgraded to status </a:t>
            </a:r>
            <a:r>
              <a:rPr lang="en-US" sz="3600" dirty="0" err="1"/>
              <a:t>1A</a:t>
            </a:r>
            <a:r>
              <a:rPr lang="en-US" sz="3600" dirty="0"/>
              <a:t>		</a:t>
            </a:r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endParaRPr lang="en-US" sz="4000" dirty="0"/>
          </a:p>
          <a:p>
            <a:pPr marL="4572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A liver becomes available.  The donor </a:t>
            </a:r>
            <a:r>
              <a:rPr lang="en-US" sz="3200" dirty="0">
                <a:solidFill>
                  <a:schemeClr val="tx2"/>
                </a:solidFill>
              </a:rPr>
              <a:t>is a 12 year-old who was in a motor vehicle accident.  He is from </a:t>
            </a:r>
            <a:r>
              <a:rPr lang="en-US" sz="3200" b="1" dirty="0">
                <a:solidFill>
                  <a:schemeClr val="tx2"/>
                </a:solidFill>
              </a:rPr>
              <a:t>Brazil</a:t>
            </a:r>
            <a:r>
              <a:rPr lang="en-US" sz="3200" dirty="0">
                <a:solidFill>
                  <a:schemeClr val="tx2"/>
                </a:solidFill>
              </a:rPr>
              <a:t> and recently immigrated to the United States.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095500"/>
            <a:ext cx="685800" cy="685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5" name="TextBox 4"/>
          <p:cNvSpPr txBox="1"/>
          <p:nvPr/>
        </p:nvSpPr>
        <p:spPr>
          <a:xfrm>
            <a:off x="4038600" y="19431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Learn more about liver status 1a at</a:t>
            </a:r>
          </a:p>
          <a:p>
            <a:r>
              <a:rPr lang="en-US" dirty="0">
                <a:hlinkClick r:id="rId2"/>
              </a:rPr>
              <a:t>http://www.unos.org/docs/Liver_patient.pdf</a:t>
            </a:r>
            <a:endParaRPr lang="en-US" dirty="0"/>
          </a:p>
          <a:p>
            <a:endParaRPr lang="en-US" dirty="0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1931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7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66700"/>
            <a:ext cx="7315200" cy="961748"/>
          </a:xfrm>
        </p:spPr>
        <p:txBody>
          <a:bodyPr/>
          <a:lstStyle/>
          <a:p>
            <a:r>
              <a:rPr lang="en-US" b="1" dirty="0"/>
              <a:t>MAKE YOUR DECISION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152775" y="1857375"/>
            <a:ext cx="2590800" cy="2438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/>
              <a:t>  Use dad as donor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4800" y="1857375"/>
            <a:ext cx="2362200" cy="2438400"/>
            <a:chOff x="533400" y="1790700"/>
            <a:chExt cx="2362200" cy="2438400"/>
          </a:xfrm>
        </p:grpSpPr>
        <p:sp>
          <p:nvSpPr>
            <p:cNvPr id="5" name="7-Point Star 4"/>
            <p:cNvSpPr/>
            <p:nvPr/>
          </p:nvSpPr>
          <p:spPr>
            <a:xfrm>
              <a:off x="533400" y="1790700"/>
              <a:ext cx="2362200" cy="24384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Take the organ (12 year old from </a:t>
              </a:r>
              <a:r>
                <a:rPr lang="en-US" sz="2000" dirty="0"/>
                <a:t>Brazil)</a:t>
              </a:r>
            </a:p>
          </p:txBody>
        </p:sp>
        <p:sp>
          <p:nvSpPr>
            <p:cNvPr id="8" name="Action Button: Custom 7">
              <a:hlinkClick r:id="rId2" action="ppaction://hlinksldjump" highlightClick="1"/>
            </p:cNvPr>
            <p:cNvSpPr/>
            <p:nvPr/>
          </p:nvSpPr>
          <p:spPr>
            <a:xfrm>
              <a:off x="1390650" y="3467100"/>
              <a:ext cx="609600" cy="304800"/>
            </a:xfrm>
            <a:prstGeom prst="actionButtonBlank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24600" y="1895475"/>
            <a:ext cx="2362200" cy="2362200"/>
            <a:chOff x="6477000" y="1943100"/>
            <a:chExt cx="2362200" cy="2362200"/>
          </a:xfrm>
        </p:grpSpPr>
        <p:sp>
          <p:nvSpPr>
            <p:cNvPr id="7" name="7-Point Star 6"/>
            <p:cNvSpPr/>
            <p:nvPr/>
          </p:nvSpPr>
          <p:spPr>
            <a:xfrm>
              <a:off x="6477000" y="1943100"/>
              <a:ext cx="2362200" cy="23622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Wait for another  donor</a:t>
              </a:r>
            </a:p>
          </p:txBody>
        </p:sp>
        <p:sp>
          <p:nvSpPr>
            <p:cNvPr id="9" name="Action Button: Custom 8">
              <a:hlinkClick r:id="rId3" action="ppaction://hlinksldjump" highlightClick="1"/>
            </p:cNvPr>
            <p:cNvSpPr/>
            <p:nvPr/>
          </p:nvSpPr>
          <p:spPr>
            <a:xfrm>
              <a:off x="7391400" y="3619500"/>
              <a:ext cx="609600" cy="304800"/>
            </a:xfrm>
            <a:prstGeom prst="actionButtonBlank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191000" y="3419475"/>
            <a:ext cx="533400" cy="304800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821703"/>
            <a:ext cx="609600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13" name="TextBox 12"/>
          <p:cNvSpPr txBox="1"/>
          <p:nvPr/>
        </p:nvSpPr>
        <p:spPr>
          <a:xfrm>
            <a:off x="3048000" y="479244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 here to learn about selecting suitable donors to minimize donor derived infections</a:t>
            </a:r>
          </a:p>
        </p:txBody>
      </p:sp>
    </p:spTree>
    <p:extLst>
      <p:ext uri="{BB962C8B-B14F-4D97-AF65-F5344CB8AC3E}">
        <p14:creationId xmlns:p14="http://schemas.microsoft.com/office/powerpoint/2010/main" val="3438069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62100"/>
            <a:ext cx="7924800" cy="1981200"/>
          </a:xfrm>
        </p:spPr>
        <p:txBody>
          <a:bodyPr>
            <a:noAutofit/>
          </a:bodyPr>
          <a:lstStyle/>
          <a:p>
            <a:r>
              <a:rPr lang="en-US" sz="3200" dirty="0"/>
              <a:t>The OPO informs you that the donor has tested positive for Chagas disease, confirmation tests have been sent to the CDC</a:t>
            </a:r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001000" y="5149850"/>
            <a:ext cx="762000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7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7848600" cy="9144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You took an organ potentially infected with </a:t>
            </a:r>
            <a:r>
              <a:rPr lang="en-US" sz="3200" i="1" dirty="0"/>
              <a:t>T. Cruzi </a:t>
            </a:r>
            <a:r>
              <a:rPr lang="en-US" sz="3200" dirty="0"/>
              <a:t>What is the appropriate next step?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0" y="2308195"/>
            <a:ext cx="2971800" cy="294960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/>
              <a:t>Surveillance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762000" y="2308195"/>
            <a:ext cx="3048000" cy="294960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lang="en-US" sz="2000" dirty="0"/>
              <a:t>Start </a:t>
            </a:r>
          </a:p>
          <a:p>
            <a:pPr marL="22860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lang="en-US" sz="2000" dirty="0"/>
              <a:t>prophylaxis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1981200" y="4229100"/>
            <a:ext cx="609600" cy="304800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6324600" y="4152900"/>
            <a:ext cx="609600" cy="304800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02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4647"/>
            <a:ext cx="7315200" cy="2949606"/>
          </a:xfrm>
        </p:spPr>
        <p:txBody>
          <a:bodyPr/>
          <a:lstStyle/>
          <a:p>
            <a:pPr>
              <a:buNone/>
            </a:pPr>
            <a:r>
              <a:rPr lang="en-US" dirty="0"/>
              <a:t>          </a:t>
            </a:r>
            <a:r>
              <a:rPr lang="en-US" sz="3600" dirty="0"/>
              <a:t>Prophylaxis is not indicated</a:t>
            </a:r>
            <a:endParaRPr lang="en-US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75" y="3219450"/>
            <a:ext cx="1085850" cy="10858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5" name="TextBox 4"/>
          <p:cNvSpPr txBox="1"/>
          <p:nvPr/>
        </p:nvSpPr>
        <p:spPr>
          <a:xfrm>
            <a:off x="3810000" y="343920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Learn more about Chagas disease and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2999918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7696200" cy="377190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/>
              <a:t>          Surveillance is indicated</a:t>
            </a:r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915158"/>
            <a:ext cx="1085850" cy="10858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8" name="TextBox 7"/>
          <p:cNvSpPr txBox="1"/>
          <p:nvPr/>
        </p:nvSpPr>
        <p:spPr>
          <a:xfrm>
            <a:off x="4191000" y="3134917"/>
            <a:ext cx="3045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Learn more about Chagas disease and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2855254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8173278" cy="762000"/>
          </a:xfrm>
        </p:spPr>
        <p:txBody>
          <a:bodyPr>
            <a:normAutofit/>
          </a:bodyPr>
          <a:lstStyle/>
          <a:p>
            <a:r>
              <a:rPr lang="en-US" sz="3200" dirty="0"/>
              <a:t>CHAGAS DISEASE AND TRANSPLANTATION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7300"/>
            <a:ext cx="8534400" cy="4079875"/>
          </a:xfrm>
          <a:noFill/>
        </p:spPr>
        <p:txBody>
          <a:bodyPr>
            <a:normAutofit lnSpcReduction="10000"/>
          </a:bodyPr>
          <a:lstStyle/>
          <a:p>
            <a:r>
              <a:rPr lang="en-US" sz="2100" dirty="0"/>
              <a:t>Approximately 300,000 Hispanic immigrants living in the United States are infected with </a:t>
            </a:r>
            <a:r>
              <a:rPr lang="en-US" sz="2100" i="1" dirty="0"/>
              <a:t>T cruzi.</a:t>
            </a:r>
          </a:p>
          <a:p>
            <a:endParaRPr lang="en-US" sz="2100" dirty="0"/>
          </a:p>
          <a:p>
            <a:r>
              <a:rPr lang="en-US" sz="2100" dirty="0"/>
              <a:t>Disease is endemic in Mexico, Central and South America. </a:t>
            </a:r>
          </a:p>
          <a:p>
            <a:endParaRPr lang="en-US" sz="2100" dirty="0"/>
          </a:p>
          <a:p>
            <a:r>
              <a:rPr lang="en-US" sz="2100" dirty="0"/>
              <a:t>Most people with Chagas disease acquire it during childhood.</a:t>
            </a:r>
          </a:p>
          <a:p>
            <a:endParaRPr lang="en-US" sz="2100" dirty="0"/>
          </a:p>
          <a:p>
            <a:r>
              <a:rPr lang="en-US" sz="2100" dirty="0"/>
              <a:t>Following the acute infection patients enter an indeterminate chronic phase where patients are asymptomatic</a:t>
            </a:r>
          </a:p>
          <a:p>
            <a:endParaRPr lang="en-US" sz="2100" dirty="0"/>
          </a:p>
          <a:p>
            <a:r>
              <a:rPr lang="en-US" sz="2100" dirty="0"/>
              <a:t>20-30% will develop symptomatic chronic form: Cardiac and gastrointestinal disease </a:t>
            </a:r>
          </a:p>
          <a:p>
            <a:endParaRPr lang="en-US" dirty="0"/>
          </a:p>
          <a:p>
            <a:pPr>
              <a:buNone/>
            </a:pPr>
            <a:endParaRPr lang="en-US" i="1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1931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1500"/>
            <a:ext cx="7315200" cy="961748"/>
          </a:xfrm>
        </p:spPr>
        <p:txBody>
          <a:bodyPr/>
          <a:lstStyle/>
          <a:p>
            <a:r>
              <a:rPr lang="en-US" dirty="0"/>
              <a:t>Using the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90700"/>
            <a:ext cx="7848600" cy="3467101"/>
          </a:xfrm>
        </p:spPr>
        <p:txBody>
          <a:bodyPr>
            <a:normAutofit/>
          </a:bodyPr>
          <a:lstStyle/>
          <a:p>
            <a:r>
              <a:rPr lang="en-US" sz="1667" dirty="0"/>
              <a:t>The modules are case-based, with decision points (branches) containing questions</a:t>
            </a:r>
          </a:p>
          <a:p>
            <a:pPr lvl="1"/>
            <a:r>
              <a:rPr lang="en-US" sz="1667" dirty="0"/>
              <a:t>Many questions don’t have right or wrong answers</a:t>
            </a:r>
          </a:p>
          <a:p>
            <a:pPr lvl="1"/>
            <a:r>
              <a:rPr lang="en-US" sz="1667" dirty="0"/>
              <a:t>Click on a response (e.g. a diagnostic test), and you will find out more about it</a:t>
            </a:r>
          </a:p>
          <a:p>
            <a:r>
              <a:rPr lang="en-US" sz="1667" dirty="0"/>
              <a:t>Multiple “action buttons” help you navigate</a:t>
            </a:r>
          </a:p>
          <a:p>
            <a:r>
              <a:rPr lang="en-US" sz="1667" dirty="0"/>
              <a:t>The basic modules are designed to take about 45 minutes to complete</a:t>
            </a:r>
          </a:p>
          <a:p>
            <a:r>
              <a:rPr lang="en-US" sz="1667" dirty="0"/>
              <a:t>You might take longer, especially if you choose to investigate all of the informational links provided</a:t>
            </a:r>
          </a:p>
          <a:p>
            <a:r>
              <a:rPr lang="en-US" sz="1667" dirty="0"/>
              <a:t>Take your time and enjoy!</a:t>
            </a:r>
          </a:p>
        </p:txBody>
      </p:sp>
      <p:sp>
        <p:nvSpPr>
          <p:cNvPr id="7" name="Action Button: Back or Previous 6">
            <a:hlinkClick r:id="" action="ppaction://hlinkshowjump?jump=nextslide" highlightClick="1"/>
          </p:cNvPr>
          <p:cNvSpPr/>
          <p:nvPr/>
        </p:nvSpPr>
        <p:spPr>
          <a:xfrm rot="10800000">
            <a:off x="7474089" y="5147469"/>
            <a:ext cx="343108" cy="366778"/>
          </a:xfrm>
          <a:prstGeom prst="actionButtonBackPrevious">
            <a:avLst/>
          </a:prstGeom>
          <a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" name="Action Button: Forward or Next 7">
            <a:hlinkClick r:id="" action="ppaction://hlinkshowjump?jump=previousslide" highlightClick="1"/>
          </p:cNvPr>
          <p:cNvSpPr/>
          <p:nvPr/>
        </p:nvSpPr>
        <p:spPr>
          <a:xfrm rot="10800000">
            <a:off x="6559412" y="5150684"/>
            <a:ext cx="343108" cy="36677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7016750" y="5147469"/>
            <a:ext cx="343108" cy="378237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86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905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CHAGAS DISEASE AND TRANSPLANTATION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1100"/>
            <a:ext cx="7924800" cy="4156075"/>
          </a:xfrm>
        </p:spPr>
        <p:txBody>
          <a:bodyPr>
            <a:normAutofit/>
          </a:bodyPr>
          <a:lstStyle/>
          <a:p>
            <a:r>
              <a:rPr lang="en-US" sz="2200" dirty="0"/>
              <a:t>Any organ donor who has lived in an endemic area for a significant period (years) could potentially be infected with </a:t>
            </a:r>
            <a:r>
              <a:rPr lang="en-US" sz="2200" i="1" dirty="0"/>
              <a:t>T cruzi.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Treatment is effective soon after acute infection but less effective in chronic indeterminate phase and has no effect in the disease phase</a:t>
            </a:r>
          </a:p>
          <a:p>
            <a:endParaRPr lang="en-US" sz="2200" dirty="0"/>
          </a:p>
          <a:p>
            <a:r>
              <a:rPr lang="en-US" sz="2200" dirty="0"/>
              <a:t>Transmission rates from seropositive donors to seronegative</a:t>
            </a:r>
          </a:p>
          <a:p>
            <a:pPr>
              <a:buNone/>
            </a:pPr>
            <a:r>
              <a:rPr lang="en-US" sz="2200" dirty="0"/>
              <a:t>   recipients are approximately 20% for kidney transplant recipients 30% for liver transplant recipients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1931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dirty="0"/>
              <a:t>CHAGAS DISEASE AND TRANSPLANTATION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4900"/>
            <a:ext cx="7924800" cy="4152901"/>
          </a:xfrm>
        </p:spPr>
        <p:txBody>
          <a:bodyPr>
            <a:normAutofit/>
          </a:bodyPr>
          <a:lstStyle/>
          <a:p>
            <a:r>
              <a:rPr lang="en-US" sz="2200" dirty="0"/>
              <a:t>Two  FDA tests have been approved for blood donor screening and these should be used also for Donor screening: Ortho EIA and Abbot Prism Chagas test</a:t>
            </a:r>
          </a:p>
          <a:p>
            <a:pPr>
              <a:buNone/>
            </a:pPr>
            <a:endParaRPr lang="en-US" sz="2200" dirty="0"/>
          </a:p>
          <a:p>
            <a:r>
              <a:rPr lang="en-US" sz="2200" dirty="0"/>
              <a:t>For living donor, if the initial test is positive, a second confirmatory sample should be sent to the CDC for confirmatory radioimmunoprecipitation assay (RIPA)</a:t>
            </a:r>
          </a:p>
          <a:p>
            <a:pPr>
              <a:buNone/>
            </a:pPr>
            <a:endParaRPr lang="en-US" sz="2200" dirty="0"/>
          </a:p>
          <a:p>
            <a:r>
              <a:rPr lang="en-US" sz="2200" dirty="0"/>
              <a:t>For the deceased donor, the test should be confirmed but the results may not be available by the time of the transplant</a:t>
            </a: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1931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/>
              <a:t>CHAGAS DISEASE AND TRANSPLANTATION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629400" y="5226651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/>
              <a:t>Use a different donor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69783"/>
            <a:ext cx="7459980" cy="412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867400" y="5174650"/>
            <a:ext cx="762000" cy="381000"/>
          </a:xfrm>
          <a:prstGeom prst="roundRect">
            <a:avLst>
              <a:gd name="adj" fmla="val 28374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5029200"/>
            <a:ext cx="571500" cy="5715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3" name="Rectangle 2"/>
          <p:cNvSpPr/>
          <p:nvPr/>
        </p:nvSpPr>
        <p:spPr>
          <a:xfrm>
            <a:off x="1114087" y="5143500"/>
            <a:ext cx="3512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Learn more about Chagas  Disease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57300"/>
            <a:ext cx="7315200" cy="4000501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>
                <a:latin typeface="Arial" pitchFamily="34" charset="0"/>
                <a:ea typeface="Calibri" pitchFamily="34" charset="0"/>
                <a:cs typeface="Arial" pitchFamily="34" charset="0"/>
              </a:rPr>
              <a:t>Chin-Hong, P.V., et al., Screening and treatment of Chagas disease in organ transplant recipients in the United States: recommendations from the Chagas in transplant working group</a:t>
            </a:r>
            <a:r>
              <a:rPr lang="en-US" i="1" dirty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en-US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ea typeface="Calibri" pitchFamily="34" charset="0"/>
                <a:cs typeface="Arial" pitchFamily="34" charset="0"/>
              </a:rPr>
              <a:t>Am J Transplant</a:t>
            </a:r>
            <a:r>
              <a:rPr lang="en-US" dirty="0"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b="1" dirty="0">
                <a:latin typeface="Arial" pitchFamily="34" charset="0"/>
                <a:ea typeface="Calibri" pitchFamily="34" charset="0"/>
                <a:cs typeface="Arial" pitchFamily="34" charset="0"/>
              </a:rPr>
              <a:t>11</a:t>
            </a:r>
            <a:r>
              <a:rPr lang="en-US" dirty="0">
                <a:latin typeface="Arial" pitchFamily="34" charset="0"/>
                <a:ea typeface="Calibri" pitchFamily="34" charset="0"/>
                <a:cs typeface="Arial" pitchFamily="34" charset="0"/>
              </a:rPr>
              <a:t>(4): p. 672-80.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5867400" y="4984150"/>
            <a:ext cx="762000" cy="381000"/>
          </a:xfrm>
          <a:prstGeom prst="roundRect">
            <a:avLst>
              <a:gd name="adj" fmla="val 28374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647848" y="4997922"/>
            <a:ext cx="1905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Use a different donor</a:t>
            </a:r>
          </a:p>
        </p:txBody>
      </p: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228975"/>
            <a:ext cx="1085850" cy="10858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</p:spTree>
    <p:extLst>
      <p:ext uri="{BB962C8B-B14F-4D97-AF65-F5344CB8AC3E}">
        <p14:creationId xmlns:p14="http://schemas.microsoft.com/office/powerpoint/2010/main" val="3515996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"/>
            <a:ext cx="7315200" cy="961748"/>
          </a:xfrm>
        </p:spPr>
        <p:txBody>
          <a:bodyPr/>
          <a:lstStyle/>
          <a:p>
            <a:r>
              <a:rPr lang="en-US" dirty="0"/>
              <a:t>DAD IS THE DONOR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5900"/>
            <a:ext cx="8153400" cy="3254406"/>
          </a:xfrm>
        </p:spPr>
        <p:txBody>
          <a:bodyPr/>
          <a:lstStyle/>
          <a:p>
            <a:r>
              <a:rPr lang="en-US" sz="3600" dirty="0"/>
              <a:t>Father has completed 4 weeks of therapy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781300"/>
            <a:ext cx="571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Does the recipient need prophylaxis?</a:t>
            </a:r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229100"/>
            <a:ext cx="1085850" cy="10858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6" name="TextBox 5"/>
          <p:cNvSpPr txBox="1"/>
          <p:nvPr/>
        </p:nvSpPr>
        <p:spPr>
          <a:xfrm>
            <a:off x="4876800" y="4548921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Learn more about TB in living donors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90500"/>
            <a:ext cx="8097078" cy="685800"/>
          </a:xfrm>
        </p:spPr>
        <p:txBody>
          <a:bodyPr>
            <a:normAutofit/>
          </a:bodyPr>
          <a:lstStyle/>
          <a:p>
            <a:r>
              <a:rPr lang="en-US" sz="3200" dirty="0"/>
              <a:t>TUBERCULOSIS AND TRANSPLANTATION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7300"/>
            <a:ext cx="7848600" cy="40798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2013, 9 million people in the world developed </a:t>
            </a:r>
            <a:r>
              <a:rPr lang="en-US" i="1" dirty="0"/>
              <a:t>M. tuberculosis </a:t>
            </a:r>
            <a:r>
              <a:rPr lang="en-US" dirty="0"/>
              <a:t>(TB) infection.</a:t>
            </a:r>
          </a:p>
          <a:p>
            <a:endParaRPr lang="en-US" dirty="0"/>
          </a:p>
          <a:p>
            <a:r>
              <a:rPr lang="en-US" dirty="0"/>
              <a:t>In the United States, approximately 9,500 cases of TB were reported  (rate: 3 cases/100,000 persons) mainly in foreign born emigrating from highly endemic areas.</a:t>
            </a:r>
          </a:p>
          <a:p>
            <a:endParaRPr lang="en-US" dirty="0"/>
          </a:p>
          <a:p>
            <a:r>
              <a:rPr lang="en-US" dirty="0"/>
              <a:t>The majority of transplant cases occur post transplant secondary to reactivation in recipients with unrecognized or untreated LTBI following immunosuppressive therapy. </a:t>
            </a:r>
          </a:p>
          <a:p>
            <a:endParaRPr lang="en-US" dirty="0"/>
          </a:p>
          <a:p>
            <a:r>
              <a:rPr lang="en-US" dirty="0"/>
              <a:t>Transmission of TB through</a:t>
            </a:r>
            <a:r>
              <a:rPr lang="en-US" i="1" dirty="0"/>
              <a:t> </a:t>
            </a:r>
            <a:r>
              <a:rPr lang="en-US" dirty="0"/>
              <a:t>the allograft can occur. (32 cases reported as of September 2012 (OPTN/UNOS data)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8883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001000" cy="838200"/>
          </a:xfrm>
        </p:spPr>
        <p:txBody>
          <a:bodyPr>
            <a:normAutofit/>
          </a:bodyPr>
          <a:lstStyle/>
          <a:p>
            <a:r>
              <a:rPr lang="en-US" sz="3200" dirty="0"/>
              <a:t>TUBERCULOSIS AND TRANSPLANTATION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8001000" cy="3924301"/>
          </a:xfrm>
          <a:noFill/>
        </p:spPr>
        <p:txBody>
          <a:bodyPr/>
          <a:lstStyle/>
          <a:p>
            <a:r>
              <a:rPr lang="en-US" sz="2200" dirty="0"/>
              <a:t>Diagnosis of TB may be challenging in the recipient:</a:t>
            </a:r>
          </a:p>
          <a:p>
            <a:pPr lvl="1"/>
            <a:r>
              <a:rPr lang="en-US" sz="1900" dirty="0"/>
              <a:t>Atypical presentations</a:t>
            </a:r>
          </a:p>
          <a:p>
            <a:pPr lvl="1"/>
            <a:r>
              <a:rPr lang="en-US" sz="1900" dirty="0"/>
              <a:t>May have low mycobacterial burden despite active disease resulting in negative sputum smears/gastric aspirates</a:t>
            </a:r>
          </a:p>
          <a:p>
            <a:pPr lvl="1"/>
            <a:r>
              <a:rPr lang="en-US" sz="1900" dirty="0"/>
              <a:t>Tuberculin skin testing (TST) and interferon gamma release assays (IGRA) may be falsely negative in the setting of immunosuppression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Treatment of TB is difficult: drug toxicity (</a:t>
            </a:r>
            <a:r>
              <a:rPr lang="en-US" sz="2200" i="1" dirty="0">
                <a:solidFill>
                  <a:schemeClr val="tx2"/>
                </a:solidFill>
              </a:rPr>
              <a:t>Pediatr Infect Dis J</a:t>
            </a:r>
            <a:r>
              <a:rPr lang="en-US" sz="2200" dirty="0">
                <a:solidFill>
                  <a:schemeClr val="tx2"/>
                </a:solidFill>
              </a:rPr>
              <a:t> 2000 Jul;19(7):625-30</a:t>
            </a:r>
            <a:r>
              <a:rPr lang="en-US" sz="2200" dirty="0"/>
              <a:t>), interactions with immunosuppressive medications</a:t>
            </a:r>
          </a:p>
          <a:p>
            <a:pPr marL="45720" indent="0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8883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TUBERCULOSIS AND TRANSPLANTATION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7300"/>
            <a:ext cx="8001000" cy="4191000"/>
          </a:xfrm>
        </p:spPr>
        <p:txBody>
          <a:bodyPr/>
          <a:lstStyle/>
          <a:p>
            <a:r>
              <a:rPr lang="en-US" sz="2400" dirty="0"/>
              <a:t>Assessment of the donor:</a:t>
            </a:r>
          </a:p>
          <a:p>
            <a:pPr lvl="1"/>
            <a:r>
              <a:rPr lang="en-US" sz="2100" dirty="0"/>
              <a:t>Identify country of birth </a:t>
            </a:r>
          </a:p>
          <a:p>
            <a:pPr lvl="1"/>
            <a:r>
              <a:rPr lang="en-US" sz="2100" dirty="0"/>
              <a:t>Obtain a </a:t>
            </a:r>
            <a:r>
              <a:rPr lang="en-US" sz="2100" b="1" i="1" u="sng" dirty="0">
                <a:solidFill>
                  <a:schemeClr val="tx2"/>
                </a:solidFill>
              </a:rPr>
              <a:t>thorough</a:t>
            </a:r>
            <a:r>
              <a:rPr lang="en-US" sz="2100" dirty="0"/>
              <a:t> Past Medical History : focus on epidemiological TB risk factors (smoking, substance abuse, malnutrition, incarceration, HIV, close household contact with family member with tuberculosis) , history of prior positive TST/IGRA</a:t>
            </a:r>
          </a:p>
          <a:p>
            <a:pPr lvl="1"/>
            <a:r>
              <a:rPr lang="en-US" sz="2100" dirty="0"/>
              <a:t>Review any available radiographic imaging or obtain new images</a:t>
            </a:r>
          </a:p>
          <a:p>
            <a:pPr lvl="1"/>
            <a:r>
              <a:rPr lang="en-US" sz="2100" dirty="0"/>
              <a:t>In cases of prior active disease seek documentation of completed appropriate anti-tuberculosis treatment</a:t>
            </a: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8883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"/>
            <a:ext cx="78486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TUBERCULOSIS AND TRANSPLANTATION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165654"/>
              </p:ext>
            </p:extLst>
          </p:nvPr>
        </p:nvGraphicFramePr>
        <p:xfrm>
          <a:off x="304800" y="1714500"/>
          <a:ext cx="86106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5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60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LTBI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RISK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OF TRANSMISSION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RECOMMENDATION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7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Appropriately</a:t>
                      </a:r>
                      <a:r>
                        <a:rPr lang="en-US" sz="1400" baseline="0" dirty="0">
                          <a:latin typeface="+mn-lt"/>
                        </a:rPr>
                        <a:t> treated LTBI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Clinical monitoring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958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LTBI</a:t>
                      </a:r>
                      <a:r>
                        <a:rPr lang="en-US" sz="1400" baseline="0" dirty="0">
                          <a:latin typeface="+mn-lt"/>
                        </a:rPr>
                        <a:t> inadequately treated, not treated or unclear if treated; positive IGRA/TST during pre TX evaluation . Work up </a:t>
                      </a:r>
                      <a:r>
                        <a:rPr lang="en-US" sz="1400" b="1" baseline="0" dirty="0">
                          <a:latin typeface="+mn-lt"/>
                        </a:rPr>
                        <a:t>shows no evidence of disease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Moderate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Consider</a:t>
                      </a:r>
                      <a:r>
                        <a:rPr lang="en-US" sz="1400" baseline="0" dirty="0">
                          <a:latin typeface="+mn-lt"/>
                        </a:rPr>
                        <a:t> deferring transplant until donor has taken some/all the prophylaxis. Consider prophylaxis in the recipient.</a:t>
                      </a:r>
                    </a:p>
                    <a:p>
                      <a:r>
                        <a:rPr lang="en-US" sz="1400" baseline="0" dirty="0">
                          <a:latin typeface="+mn-lt"/>
                        </a:rPr>
                        <a:t>Monitor clinically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937">
                <a:tc>
                  <a:txBody>
                    <a:bodyPr/>
                    <a:lstStyle/>
                    <a:p>
                      <a:r>
                        <a:rPr lang="en-US" sz="1400" dirty="0"/>
                        <a:t>CXR with unexplained fibrosis in apices</a:t>
                      </a:r>
                      <a:r>
                        <a:rPr lang="en-US" sz="1400" baseline="0" dirty="0"/>
                        <a:t> without cavitations and no additional testing available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Defer</a:t>
                      </a:r>
                      <a:r>
                        <a:rPr lang="en-US" sz="1400" baseline="0" dirty="0"/>
                        <a:t> donation until evaluation is complete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0287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</a:rPr>
              <a:t>DONOR WITH LATENT TB INFECTION (LTBI)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203257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http://optn.transplant.hrsa.gov/resources/living-donation</a:t>
            </a:r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219700"/>
            <a:ext cx="381000" cy="381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7772400" y="521970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0500"/>
            <a:ext cx="7848600" cy="609600"/>
          </a:xfrm>
        </p:spPr>
        <p:txBody>
          <a:bodyPr>
            <a:noAutofit/>
          </a:bodyPr>
          <a:lstStyle/>
          <a:p>
            <a:r>
              <a:rPr lang="en-US" sz="3200" dirty="0"/>
              <a:t>TUBERCULOSIS AND TRANSPLANTATION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044093"/>
              </p:ext>
            </p:extLst>
          </p:nvPr>
        </p:nvGraphicFramePr>
        <p:xfrm>
          <a:off x="228600" y="1562100"/>
          <a:ext cx="8763000" cy="3536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3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8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HISTORY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OF ACTIVE TB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RISK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OF TRANSMISSION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RECOMMENDATION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245">
                <a:tc>
                  <a:txBody>
                    <a:bodyPr/>
                    <a:lstStyle/>
                    <a:p>
                      <a:r>
                        <a:rPr lang="en-US" sz="1400" dirty="0"/>
                        <a:t>History</a:t>
                      </a:r>
                      <a:r>
                        <a:rPr lang="en-US" sz="1400" baseline="0" dirty="0"/>
                        <a:t> of active TB treated appropriately &gt; 2 years ago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Lower-Moderate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Consider</a:t>
                      </a:r>
                      <a:r>
                        <a:rPr lang="en-US" sz="1400" baseline="0" dirty="0"/>
                        <a:t> culture of previous TB sites, consider prophylaxis for the recipient. Monitor recipient clinically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389">
                <a:tc>
                  <a:txBody>
                    <a:bodyPr/>
                    <a:lstStyle/>
                    <a:p>
                      <a:r>
                        <a:rPr lang="en-US" sz="1400" dirty="0"/>
                        <a:t>History of active TB at a remote site from transplanted treated adequately  within 2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Lower-Moderate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Consider</a:t>
                      </a:r>
                      <a:r>
                        <a:rPr lang="en-US" sz="1400" baseline="0" dirty="0"/>
                        <a:t> culture of previous TB sites, suggest prophylaxis for the recipient. Monitor recipient clinically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389">
                <a:tc>
                  <a:txBody>
                    <a:bodyPr/>
                    <a:lstStyle/>
                    <a:p>
                      <a:r>
                        <a:rPr lang="en-US" sz="1400" dirty="0"/>
                        <a:t>History of TB-site remote not appropriately treated</a:t>
                      </a:r>
                      <a:r>
                        <a:rPr lang="en-US" sz="1400" baseline="0" dirty="0"/>
                        <a:t> and/or treated with non-standard regimen; excluding CNS/disseminated disease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400" dirty="0"/>
                        <a:t>Higher</a:t>
                      </a:r>
                      <a:r>
                        <a:rPr lang="en-US" sz="1400" baseline="0" dirty="0"/>
                        <a:t> especially if &lt; 2 years from treatment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Defer transplant until donor treated;</a:t>
                      </a:r>
                      <a:r>
                        <a:rPr lang="en-US" sz="1400" baseline="0" dirty="0"/>
                        <a:t> c</a:t>
                      </a:r>
                      <a:r>
                        <a:rPr lang="en-US" sz="1400" dirty="0"/>
                        <a:t>onsider</a:t>
                      </a:r>
                      <a:r>
                        <a:rPr lang="en-US" sz="1400" baseline="0" dirty="0"/>
                        <a:t> culture of previous TB sites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20002" y="952500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DONOR WITH HISTORY OF ACTIVE TB</a:t>
            </a:r>
          </a:p>
        </p:txBody>
      </p:sp>
      <p:pic>
        <p:nvPicPr>
          <p:cNvPr id="9" name="Picture 8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56" y="5146477"/>
            <a:ext cx="381000" cy="381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10" name="Rectangle 9"/>
          <p:cNvSpPr/>
          <p:nvPr/>
        </p:nvSpPr>
        <p:spPr>
          <a:xfrm>
            <a:off x="745157" y="5065812"/>
            <a:ext cx="39792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READ THE CONSENSUS GUIDELINES: </a:t>
            </a:r>
            <a:r>
              <a:rPr lang="en-US" sz="1200" i="1" dirty="0"/>
              <a:t>American Journal of Transplantation 2012; 12: 2288–2300</a:t>
            </a:r>
            <a:endParaRPr lang="en-US" sz="1200" dirty="0"/>
          </a:p>
        </p:txBody>
      </p:sp>
      <p:sp>
        <p:nvSpPr>
          <p:cNvPr id="11" name="Rounded Rectangle 10">
            <a:hlinkClick r:id="rId4" action="ppaction://hlinksldjump"/>
          </p:cNvPr>
          <p:cNvSpPr/>
          <p:nvPr/>
        </p:nvSpPr>
        <p:spPr>
          <a:xfrm>
            <a:off x="5791200" y="5232231"/>
            <a:ext cx="762000" cy="381000"/>
          </a:xfrm>
          <a:prstGeom prst="roundRect">
            <a:avLst>
              <a:gd name="adj" fmla="val 28374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52197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a different donor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3693"/>
            <a:ext cx="7315200" cy="961748"/>
          </a:xfrm>
        </p:spPr>
        <p:txBody>
          <a:bodyPr/>
          <a:lstStyle/>
          <a:p>
            <a:r>
              <a:rPr lang="en-US" dirty="0"/>
              <a:t>Navigating the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9700"/>
            <a:ext cx="7848600" cy="3737770"/>
          </a:xfrm>
        </p:spPr>
        <p:txBody>
          <a:bodyPr>
            <a:normAutofit/>
          </a:bodyPr>
          <a:lstStyle/>
          <a:p>
            <a:r>
              <a:rPr lang="en-US" sz="1833" dirty="0">
                <a:solidFill>
                  <a:srgbClr val="FF0000"/>
                </a:solidFill>
              </a:rPr>
              <a:t>DO NOT </a:t>
            </a:r>
            <a:r>
              <a:rPr lang="en-US" sz="1833" dirty="0"/>
              <a:t>use your keyboard arrows or mouse click to advance slides</a:t>
            </a:r>
          </a:p>
          <a:p>
            <a:r>
              <a:rPr lang="en-US" sz="1833" dirty="0"/>
              <a:t>Only use the navigation buttons on each slide – these will keep you from getting lost</a:t>
            </a:r>
          </a:p>
          <a:p>
            <a:pPr lvl="1"/>
            <a:r>
              <a:rPr lang="en-US" sz="1833" dirty="0"/>
              <a:t>If you do get lost, you can hit the “home” button any time to go back</a:t>
            </a:r>
          </a:p>
          <a:p>
            <a:r>
              <a:rPr lang="en-US" dirty="0"/>
              <a:t>Unlabeled button types you might encounter:</a:t>
            </a:r>
          </a:p>
          <a:p>
            <a:pPr lvl="1"/>
            <a:r>
              <a:rPr lang="en-US" dirty="0"/>
              <a:t>Previous slide</a:t>
            </a:r>
          </a:p>
          <a:p>
            <a:pPr lvl="1"/>
            <a:r>
              <a:rPr lang="en-US" dirty="0"/>
              <a:t>Next slide</a:t>
            </a:r>
          </a:p>
          <a:p>
            <a:pPr lvl="1"/>
            <a:r>
              <a:rPr lang="en-US" dirty="0"/>
              <a:t>First slide</a:t>
            </a:r>
          </a:p>
          <a:p>
            <a:pPr lvl="1"/>
            <a:r>
              <a:rPr lang="en-US" dirty="0"/>
              <a:t>More information</a:t>
            </a:r>
          </a:p>
          <a:p>
            <a:pPr lvl="1"/>
            <a:r>
              <a:rPr lang="en-US" dirty="0"/>
              <a:t>Return to decision choices</a:t>
            </a: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3937000" y="3175528"/>
            <a:ext cx="190500" cy="220266"/>
          </a:xfrm>
          <a:prstGeom prst="actionButtonBackPrevious">
            <a:avLst/>
          </a:prstGeom>
          <a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3937000" y="3462897"/>
            <a:ext cx="190500" cy="220266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3937000" y="3804315"/>
            <a:ext cx="190500" cy="227148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Action Button: Information 6">
            <a:hlinkClick r:id="" action="ppaction://noaction" highlightClick="1"/>
          </p:cNvPr>
          <p:cNvSpPr/>
          <p:nvPr/>
        </p:nvSpPr>
        <p:spPr>
          <a:xfrm>
            <a:off x="3937000" y="4113685"/>
            <a:ext cx="190499" cy="254963"/>
          </a:xfrm>
          <a:prstGeom prst="actionButtonInformat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3936999" y="4406162"/>
            <a:ext cx="190499" cy="290499"/>
          </a:xfrm>
          <a:prstGeom prst="actionButtonRetur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6" name="Action Button: Back or Previous 15">
            <a:hlinkClick r:id="" action="ppaction://hlinkshowjump?jump=nextslide" highlightClick="1"/>
          </p:cNvPr>
          <p:cNvSpPr/>
          <p:nvPr/>
        </p:nvSpPr>
        <p:spPr>
          <a:xfrm rot="10800000">
            <a:off x="7474089" y="5147469"/>
            <a:ext cx="343108" cy="366778"/>
          </a:xfrm>
          <a:prstGeom prst="actionButtonBackPrevious">
            <a:avLst/>
          </a:prstGeom>
          <a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7" name="Action Button: Forward or Next 16">
            <a:hlinkClick r:id="" action="ppaction://hlinkshowjump?jump=previousslide" highlightClick="1"/>
          </p:cNvPr>
          <p:cNvSpPr/>
          <p:nvPr/>
        </p:nvSpPr>
        <p:spPr>
          <a:xfrm rot="10800000">
            <a:off x="6559412" y="5150684"/>
            <a:ext cx="343108" cy="36677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8" name="Action Button: Home 17">
            <a:hlinkClick r:id="" action="ppaction://hlinkshowjump?jump=firstslide" highlightClick="1"/>
          </p:cNvPr>
          <p:cNvSpPr/>
          <p:nvPr/>
        </p:nvSpPr>
        <p:spPr>
          <a:xfrm>
            <a:off x="7016750" y="5147469"/>
            <a:ext cx="343108" cy="378237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11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3152"/>
            <a:ext cx="7315200" cy="809348"/>
          </a:xfrm>
        </p:spPr>
        <p:txBody>
          <a:bodyPr/>
          <a:lstStyle/>
          <a:p>
            <a:r>
              <a:rPr lang="en-US" dirty="0"/>
              <a:t>NEW DONOR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1100"/>
            <a:ext cx="7620000" cy="4191000"/>
          </a:xfrm>
        </p:spPr>
        <p:txBody>
          <a:bodyPr>
            <a:noAutofit/>
          </a:bodyPr>
          <a:lstStyle/>
          <a:p>
            <a:r>
              <a:rPr lang="en-US" sz="2400" dirty="0"/>
              <a:t>Donor is a 6 year old with meningitis. Blood cultures are positive for non-</a:t>
            </a:r>
            <a:r>
              <a:rPr lang="en-US" sz="2400" dirty="0" err="1"/>
              <a:t>typeable</a:t>
            </a:r>
            <a:r>
              <a:rPr lang="en-US" sz="2400" dirty="0"/>
              <a:t> </a:t>
            </a:r>
            <a:r>
              <a:rPr lang="en-US" sz="2400" i="1" dirty="0"/>
              <a:t>H influenza</a:t>
            </a:r>
            <a:r>
              <a:rPr lang="en-US" sz="2400" dirty="0"/>
              <a:t>. The donor has been on antibiotics for 72 hours</a:t>
            </a:r>
          </a:p>
          <a:p>
            <a:endParaRPr lang="en-US" sz="2400" dirty="0"/>
          </a:p>
          <a:p>
            <a:r>
              <a:rPr lang="en-US" sz="2400" dirty="0"/>
              <a:t>Repeat cultures are pending</a:t>
            </a:r>
          </a:p>
          <a:p>
            <a:endParaRPr lang="en-US" sz="2400" dirty="0"/>
          </a:p>
          <a:p>
            <a:r>
              <a:rPr lang="en-US" sz="2400" dirty="0"/>
              <a:t>LP done after brain death: CSF shows abundant WBCs, low glucose, negative gram stain, cultures are pending.  Influenza, enterovirus, adenovirus, parainfluenza PCRs negative.  HSV and enteroviral PCR from CSF are negative</a:t>
            </a: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345556" y="506730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"/>
            <a:ext cx="7315200" cy="961748"/>
          </a:xfrm>
        </p:spPr>
        <p:txBody>
          <a:bodyPr/>
          <a:lstStyle/>
          <a:p>
            <a:r>
              <a:rPr lang="en-US" dirty="0"/>
              <a:t>NEW DONOR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30583" y="1949738"/>
            <a:ext cx="2979418" cy="2541270"/>
            <a:chOff x="1177291" y="1986915"/>
            <a:chExt cx="2979418" cy="2541270"/>
          </a:xfrm>
        </p:grpSpPr>
        <p:sp>
          <p:nvSpPr>
            <p:cNvPr id="4" name="7-Point Star 3"/>
            <p:cNvSpPr>
              <a:spLocks noChangeAspect="1"/>
            </p:cNvSpPr>
            <p:nvPr/>
          </p:nvSpPr>
          <p:spPr>
            <a:xfrm>
              <a:off x="1177291" y="1986915"/>
              <a:ext cx="2979418" cy="254127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Take this organ</a:t>
              </a:r>
            </a:p>
          </p:txBody>
        </p:sp>
        <p:sp>
          <p:nvSpPr>
            <p:cNvPr id="6" name="Rectangle 5">
              <a:hlinkClick r:id="rId2" action="ppaction://hlinksldjump"/>
            </p:cNvPr>
            <p:cNvSpPr>
              <a:spLocks noChangeAspect="1"/>
            </p:cNvSpPr>
            <p:nvPr/>
          </p:nvSpPr>
          <p:spPr>
            <a:xfrm>
              <a:off x="2320292" y="3611881"/>
              <a:ext cx="640080" cy="3200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4789293" y="1994044"/>
            <a:ext cx="2890633" cy="2452658"/>
            <a:chOff x="4795304" y="1994914"/>
            <a:chExt cx="2833954" cy="2404567"/>
          </a:xfrm>
        </p:grpSpPr>
        <p:sp>
          <p:nvSpPr>
            <p:cNvPr id="5" name="7-Point Star 4"/>
            <p:cNvSpPr/>
            <p:nvPr/>
          </p:nvSpPr>
          <p:spPr>
            <a:xfrm>
              <a:off x="4795304" y="1994914"/>
              <a:ext cx="2833954" cy="2404567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Reject this organ</a:t>
              </a:r>
            </a:p>
          </p:txBody>
        </p:sp>
        <p:sp>
          <p:nvSpPr>
            <p:cNvPr id="7" name="Rectangle 6">
              <a:hlinkClick r:id="rId3" action="ppaction://hlinksldjump"/>
            </p:cNvPr>
            <p:cNvSpPr>
              <a:spLocks noChangeAspect="1"/>
            </p:cNvSpPr>
            <p:nvPr/>
          </p:nvSpPr>
          <p:spPr>
            <a:xfrm>
              <a:off x="5885948" y="3511924"/>
              <a:ext cx="652665" cy="32633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419162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"/>
            <a:ext cx="7315200" cy="914400"/>
          </a:xfrm>
        </p:spPr>
        <p:txBody>
          <a:bodyPr/>
          <a:lstStyle/>
          <a:p>
            <a:r>
              <a:rPr lang="en-US" dirty="0"/>
              <a:t>NEW DONOR</a:t>
            </a:r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000499"/>
            <a:ext cx="1085850" cy="10858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562100"/>
            <a:ext cx="7315200" cy="3695701"/>
          </a:xfrm>
        </p:spPr>
        <p:txBody>
          <a:bodyPr/>
          <a:lstStyle/>
          <a:p>
            <a:r>
              <a:rPr lang="en-US" sz="2800" b="1" dirty="0"/>
              <a:t> Bacterial meningitis in a donor is not usually a contraindication to accepting organs</a:t>
            </a:r>
          </a:p>
          <a:p>
            <a:endParaRPr lang="en-US" sz="3600" dirty="0"/>
          </a:p>
          <a:p>
            <a:pPr>
              <a:buNone/>
            </a:pPr>
            <a:r>
              <a:rPr lang="en-US" sz="3600" dirty="0"/>
              <a:t>Does the recipient need treatment?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2800" y="4220259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Learn more about donors with meningitis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"/>
            <a:ext cx="7315200" cy="961748"/>
          </a:xfrm>
        </p:spPr>
        <p:txBody>
          <a:bodyPr>
            <a:normAutofit/>
          </a:bodyPr>
          <a:lstStyle/>
          <a:p>
            <a:r>
              <a:rPr lang="en-US" dirty="0"/>
              <a:t>DONOR WITH MENINGITIS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9700"/>
            <a:ext cx="8077200" cy="4038600"/>
          </a:xfrm>
        </p:spPr>
        <p:txBody>
          <a:bodyPr>
            <a:normAutofit/>
          </a:bodyPr>
          <a:lstStyle/>
          <a:p>
            <a:r>
              <a:rPr lang="en-US" dirty="0"/>
              <a:t>Because of the paucity of available organs meningitis is no longer deemed an absolute contraindication for organ donation</a:t>
            </a:r>
          </a:p>
          <a:p>
            <a:endParaRPr lang="en-US" dirty="0"/>
          </a:p>
          <a:p>
            <a:r>
              <a:rPr lang="en-US" dirty="0"/>
              <a:t>Successful allograft procurement  from donors with microbiologically proven bacterial meningitis has been reported</a:t>
            </a:r>
          </a:p>
          <a:p>
            <a:endParaRPr lang="en-US" dirty="0"/>
          </a:p>
          <a:p>
            <a:r>
              <a:rPr lang="en-US" dirty="0"/>
              <a:t>Guidelines now recommend accepting an organ if the</a:t>
            </a:r>
          </a:p>
          <a:p>
            <a:pPr>
              <a:buNone/>
            </a:pPr>
            <a:r>
              <a:rPr lang="en-US" dirty="0"/>
              <a:t>	etiology of the meningitis is </a:t>
            </a:r>
            <a:r>
              <a:rPr lang="en-US" i="1" dirty="0"/>
              <a:t>Streptococcus pneumoniae, Neisseria meningitidis, Haemophilus influenzae, Escherichia coli, or </a:t>
            </a:r>
            <a:r>
              <a:rPr lang="en-US" dirty="0"/>
              <a:t>group B streptococcus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8883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90500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DONOR WITH MENINGITIS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4900"/>
            <a:ext cx="8077200" cy="3962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Meningitis must be confirmed as the only site of infection in the donor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Preferably the donor should  have received  appropriate therapy for 48 h prior to procurement with signs of clinical improvement</a:t>
            </a:r>
          </a:p>
          <a:p>
            <a:endParaRPr lang="en-US" dirty="0"/>
          </a:p>
          <a:p>
            <a:r>
              <a:rPr lang="en-US" dirty="0"/>
              <a:t>Additional consent from the recipient and/or family should be obtained</a:t>
            </a:r>
          </a:p>
          <a:p>
            <a:endParaRPr lang="en-US" dirty="0"/>
          </a:p>
          <a:p>
            <a:r>
              <a:rPr lang="en-US" dirty="0"/>
              <a:t>The recipient should receive  pathogen-directed therapy of the</a:t>
            </a:r>
          </a:p>
          <a:p>
            <a:pPr>
              <a:buNone/>
            </a:pPr>
            <a:r>
              <a:rPr lang="en-US" dirty="0"/>
              <a:t>   for at least 2 wk after transplantation</a:t>
            </a:r>
          </a:p>
          <a:p>
            <a:endParaRPr lang="en-US" dirty="0"/>
          </a:p>
          <a:p>
            <a:r>
              <a:rPr lang="en-US" dirty="0"/>
              <a:t>Grafts from patients infected with highly virulent organisms (</a:t>
            </a:r>
            <a:r>
              <a:rPr lang="en-US" i="1" dirty="0"/>
              <a:t>Listeria</a:t>
            </a:r>
            <a:r>
              <a:rPr lang="en-US" dirty="0"/>
              <a:t>) should not be accepted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4648200" y="5218611"/>
            <a:ext cx="762000" cy="381000"/>
          </a:xfrm>
          <a:prstGeom prst="roundRect">
            <a:avLst>
              <a:gd name="adj" fmla="val 28374"/>
            </a:avLst>
          </a:prstGeom>
          <a:solidFill>
            <a:srgbClr val="C0000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matte"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57800" y="5194662"/>
            <a:ext cx="2445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Use a different donor</a:t>
            </a: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8883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"/>
            <a:ext cx="7315200" cy="762000"/>
          </a:xfrm>
        </p:spPr>
        <p:txBody>
          <a:bodyPr>
            <a:normAutofit/>
          </a:bodyPr>
          <a:lstStyle/>
          <a:p>
            <a:r>
              <a:rPr lang="en-US" dirty="0"/>
              <a:t>Routine Donor Screening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04900"/>
            <a:ext cx="8153400" cy="441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Deceased donor evaluation must occur within a few hours, includes donor medical and social history</a:t>
            </a:r>
          </a:p>
          <a:p>
            <a:endParaRPr lang="en-US" dirty="0"/>
          </a:p>
          <a:p>
            <a:r>
              <a:rPr lang="en-US" dirty="0"/>
              <a:t>Testing typically performed through the Organ Procurement Organizations (OPO)</a:t>
            </a:r>
          </a:p>
          <a:p>
            <a:endParaRPr lang="en-US" dirty="0"/>
          </a:p>
          <a:p>
            <a:r>
              <a:rPr lang="en-US" dirty="0"/>
              <a:t>Typical tests for all donors</a:t>
            </a:r>
          </a:p>
          <a:p>
            <a:pPr lvl="1"/>
            <a:r>
              <a:rPr lang="en-US" dirty="0"/>
              <a:t>Cytomegalovirus (CMV) IgG</a:t>
            </a:r>
          </a:p>
          <a:p>
            <a:pPr lvl="1"/>
            <a:r>
              <a:rPr lang="en-US" dirty="0"/>
              <a:t>Epstein-Barr virus (EBV) IgG</a:t>
            </a:r>
          </a:p>
          <a:p>
            <a:pPr lvl="1"/>
            <a:r>
              <a:rPr lang="en-US" dirty="0"/>
              <a:t>Human Immunodeficiency Virus (HIV) antibody</a:t>
            </a:r>
          </a:p>
          <a:p>
            <a:pPr lvl="1"/>
            <a:r>
              <a:rPr lang="en-US" dirty="0"/>
              <a:t>Hepatitis C antibody</a:t>
            </a:r>
          </a:p>
          <a:p>
            <a:pPr lvl="1"/>
            <a:r>
              <a:rPr lang="en-US" dirty="0"/>
              <a:t>Hepatitis B surface antigen, core antibody</a:t>
            </a:r>
          </a:p>
          <a:p>
            <a:pPr lvl="1"/>
            <a:r>
              <a:rPr lang="en-US" dirty="0"/>
              <a:t>Blood, sputum, urine cultures</a:t>
            </a:r>
          </a:p>
          <a:p>
            <a:pPr lvl="1"/>
            <a:r>
              <a:rPr lang="en-US" dirty="0"/>
              <a:t>HSV </a:t>
            </a:r>
            <a:r>
              <a:rPr lang="en-US" dirty="0" err="1"/>
              <a:t>IgG</a:t>
            </a:r>
            <a:r>
              <a:rPr lang="en-US" dirty="0"/>
              <a:t>,  VZV </a:t>
            </a:r>
            <a:r>
              <a:rPr lang="en-US" dirty="0" err="1"/>
              <a:t>IgG</a:t>
            </a:r>
            <a:r>
              <a:rPr lang="en-US" dirty="0"/>
              <a:t> – many OPOs no longer performing routinely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458200" y="5143500"/>
            <a:ext cx="609600" cy="5204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696200" y="5149850"/>
            <a:ext cx="569844" cy="51407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0"/>
            <a:ext cx="8229600" cy="1905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REDUCING THE RISK OF DONOR TRANSMITTED INFECTIONS – SELECTING SUITABLE DONORS</a:t>
            </a:r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78883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"/>
            <a:ext cx="7315200" cy="733148"/>
          </a:xfrm>
        </p:spPr>
        <p:txBody>
          <a:bodyPr>
            <a:normAutofit/>
          </a:bodyPr>
          <a:lstStyle/>
          <a:p>
            <a:r>
              <a:rPr lang="en-US" dirty="0"/>
              <a:t>NAT vs. Standard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7300"/>
            <a:ext cx="8001000" cy="3930788"/>
          </a:xfrm>
        </p:spPr>
        <p:txBody>
          <a:bodyPr/>
          <a:lstStyle/>
          <a:p>
            <a:r>
              <a:rPr lang="en-US" dirty="0"/>
              <a:t>Nucleic acid amplification tests (NAT) allow rapid identification of recent acquisition of certain infections, before serologic tests may become positive</a:t>
            </a:r>
          </a:p>
          <a:p>
            <a:pPr lvl="1"/>
            <a:r>
              <a:rPr lang="en-US" dirty="0"/>
              <a:t>HIV, HBV, HCV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239000" y="5292923"/>
            <a:ext cx="381000" cy="30777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3963"/>
            <a:ext cx="697230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33599" y="5265836"/>
            <a:ext cx="47244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/>
              <a:t>Public Health Reports</a:t>
            </a:r>
            <a:r>
              <a:rPr lang="en-US" sz="1400" dirty="0"/>
              <a:t> July-August 2013, Volume 128</a:t>
            </a:r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3455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708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80010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Donor Screening in Special Circumstances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81100"/>
            <a:ext cx="7848600" cy="4229100"/>
          </a:xfrm>
        </p:spPr>
        <p:txBody>
          <a:bodyPr/>
          <a:lstStyle/>
          <a:p>
            <a:r>
              <a:rPr lang="en-US" sz="2400" dirty="0"/>
              <a:t>Other donor testing is based on OPO, geographic location, donor characteristics:  </a:t>
            </a:r>
          </a:p>
          <a:p>
            <a:pPr lvl="1"/>
            <a:r>
              <a:rPr lang="en-US" sz="2000" i="1" dirty="0"/>
              <a:t>T. cruzi </a:t>
            </a:r>
            <a:r>
              <a:rPr lang="en-US" sz="2000" dirty="0"/>
              <a:t>(Chagas disease)</a:t>
            </a:r>
          </a:p>
          <a:p>
            <a:pPr lvl="1"/>
            <a:r>
              <a:rPr lang="en-US" sz="2000" dirty="0"/>
              <a:t>West Nile virus</a:t>
            </a:r>
          </a:p>
          <a:p>
            <a:pPr lvl="1"/>
            <a:r>
              <a:rPr lang="en-US" sz="2000" dirty="0"/>
              <a:t>Endemic mycoses</a:t>
            </a:r>
          </a:p>
          <a:p>
            <a:pPr lvl="1"/>
            <a:r>
              <a:rPr lang="en-US" sz="2000" dirty="0"/>
              <a:t>Donor bronchoscopy for lung donation</a:t>
            </a:r>
          </a:p>
          <a:p>
            <a:pPr lvl="1"/>
            <a:r>
              <a:rPr lang="en-US" sz="2000" i="1" dirty="0"/>
              <a:t>Toxoplasma </a:t>
            </a:r>
            <a:r>
              <a:rPr lang="en-US" sz="2000" dirty="0"/>
              <a:t>IgG, especially for heart transplant recipients</a:t>
            </a:r>
          </a:p>
          <a:p>
            <a:pPr lvl="1"/>
            <a:r>
              <a:rPr lang="en-US" sz="2000" i="1" dirty="0"/>
              <a:t>Strongyloides</a:t>
            </a:r>
            <a:r>
              <a:rPr lang="en-US" sz="2000" dirty="0"/>
              <a:t> IgG</a:t>
            </a:r>
          </a:p>
          <a:p>
            <a:pPr lvl="1"/>
            <a:r>
              <a:rPr lang="en-US" sz="2000" dirty="0"/>
              <a:t>Respiratory virus testing</a:t>
            </a:r>
          </a:p>
          <a:p>
            <a:pPr lvl="1"/>
            <a:r>
              <a:rPr lang="en-US" sz="2000" dirty="0"/>
              <a:t>Histopathological tests on donor tissues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162800" y="4889776"/>
            <a:ext cx="609600" cy="5204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193156" y="49974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708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8001000" cy="809348"/>
          </a:xfrm>
        </p:spPr>
        <p:txBody>
          <a:bodyPr>
            <a:normAutofit/>
          </a:bodyPr>
          <a:lstStyle/>
          <a:p>
            <a:r>
              <a:rPr lang="en-US" sz="3200" dirty="0"/>
              <a:t>Limitations of Infectious Screening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09700"/>
            <a:ext cx="7315200" cy="3886200"/>
          </a:xfrm>
        </p:spPr>
        <p:txBody>
          <a:bodyPr/>
          <a:lstStyle/>
          <a:p>
            <a:r>
              <a:rPr lang="en-US" sz="2100" dirty="0"/>
              <a:t>Donors may have asymptomatic but transmissible infections at the time of death</a:t>
            </a:r>
          </a:p>
          <a:p>
            <a:endParaRPr lang="en-US" sz="2100" dirty="0"/>
          </a:p>
          <a:p>
            <a:r>
              <a:rPr lang="en-US" sz="2100" dirty="0"/>
              <a:t>Difficult to diagnose tuberculosis, non-tuberculous mycobacterial infections, many viral infections, tropical/parasitic diseases</a:t>
            </a:r>
          </a:p>
          <a:p>
            <a:endParaRPr lang="en-US" sz="2100" dirty="0"/>
          </a:p>
          <a:p>
            <a:r>
              <a:rPr lang="en-US" sz="2100" dirty="0"/>
              <a:t>CNS disease of unknown etiology may be infectious but may not be – testing can be difficult and may take too long, but some infections are contraindications to transplantation</a:t>
            </a:r>
          </a:p>
          <a:p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6858000" y="5035688"/>
            <a:ext cx="609600" cy="5204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888356" y="51498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8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71431"/>
            <a:ext cx="8686800" cy="324826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Gill Sans MT" panose="020B0502020104020203" pitchFamily="34" charset="0"/>
              </a:rPr>
              <a:t>Click            to go back to the Case Slide</a:t>
            </a:r>
          </a:p>
          <a:p>
            <a:pPr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Gill Sans MT" panose="020B0502020104020203" pitchFamily="34" charset="0"/>
              </a:rPr>
              <a:t>Click on the           to go to the next slide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latin typeface="Gill Sans MT" panose="020B05020201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Gill Sans MT" panose="020B0502020104020203" pitchFamily="34" charset="0"/>
              </a:rPr>
              <a:t> Click on the            to go the previous slide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latin typeface="Gill Sans MT" panose="020B05020201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Gill Sans MT" panose="020B0502020104020203" pitchFamily="34" charset="0"/>
              </a:rPr>
              <a:t> Click on            to make your selection</a:t>
            </a:r>
          </a:p>
          <a:p>
            <a:pPr>
              <a:buNone/>
            </a:pPr>
            <a:endParaRPr lang="en-US" b="1" dirty="0">
              <a:latin typeface="Gill Sans MT" panose="020B05020201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Gill Sans MT" panose="020B0502020104020203" pitchFamily="34" charset="0"/>
              </a:rPr>
              <a:t> Click in              to learn more about a topic</a:t>
            </a:r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Action Button: Home 3">
            <a:hlinkClick r:id="" action="ppaction://noaction" highlightClick="1"/>
          </p:cNvPr>
          <p:cNvSpPr/>
          <p:nvPr/>
        </p:nvSpPr>
        <p:spPr>
          <a:xfrm>
            <a:off x="1371600" y="1949726"/>
            <a:ext cx="609600" cy="5204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noaction" highlightClick="1"/>
          </p:cNvPr>
          <p:cNvSpPr/>
          <p:nvPr/>
        </p:nvSpPr>
        <p:spPr>
          <a:xfrm>
            <a:off x="2188455" y="2680409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ction Button: Back or Previous 5">
            <a:hlinkClick r:id="" action="ppaction://noaction" highlightClick="1"/>
          </p:cNvPr>
          <p:cNvSpPr/>
          <p:nvPr/>
        </p:nvSpPr>
        <p:spPr>
          <a:xfrm>
            <a:off x="2286000" y="3289364"/>
            <a:ext cx="612914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63777" y="3969565"/>
            <a:ext cx="535057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777" y="4500064"/>
            <a:ext cx="609600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345556" y="49974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194217"/>
            <a:ext cx="7315200" cy="799284"/>
          </a:xfrm>
        </p:spPr>
        <p:txBody>
          <a:bodyPr/>
          <a:lstStyle/>
          <a:p>
            <a:r>
              <a:rPr lang="en-US" dirty="0"/>
              <a:t>Navigating the Modules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399411" y="1120026"/>
            <a:ext cx="8266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DO NOT </a:t>
            </a:r>
            <a:r>
              <a:rPr lang="en-US" dirty="0"/>
              <a:t>use your keyboard arrows or mouse click to advance slides</a:t>
            </a:r>
          </a:p>
          <a:p>
            <a:r>
              <a:rPr lang="en-US" dirty="0"/>
              <a:t>Only use the navigation buttons on each slide – these will keep you from getting lost</a:t>
            </a:r>
          </a:p>
        </p:txBody>
      </p:sp>
    </p:spTree>
    <p:extLst>
      <p:ext uri="{BB962C8B-B14F-4D97-AF65-F5344CB8AC3E}">
        <p14:creationId xmlns:p14="http://schemas.microsoft.com/office/powerpoint/2010/main" val="23876545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8001000" cy="809348"/>
          </a:xfrm>
        </p:spPr>
        <p:txBody>
          <a:bodyPr>
            <a:normAutofit/>
          </a:bodyPr>
          <a:lstStyle/>
          <a:p>
            <a:r>
              <a:rPr lang="en-US" sz="3200" dirty="0"/>
              <a:t>Red Flags in Donor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7300"/>
            <a:ext cx="7848600" cy="4038600"/>
          </a:xfrm>
        </p:spPr>
        <p:txBody>
          <a:bodyPr>
            <a:normAutofit/>
          </a:bodyPr>
          <a:lstStyle/>
          <a:p>
            <a:r>
              <a:rPr lang="en-US" dirty="0"/>
              <a:t>CNS infections:  organs from donors with non-bacterial meningitis/encephalitis should generally be rejected</a:t>
            </a:r>
          </a:p>
          <a:p>
            <a:pPr lvl="1"/>
            <a:r>
              <a:rPr lang="en-US" dirty="0"/>
              <a:t>Concern for transmission of non-treatable infections including </a:t>
            </a:r>
            <a:r>
              <a:rPr lang="en-US" i="1" dirty="0"/>
              <a:t>Naegleria fowleri</a:t>
            </a:r>
            <a:r>
              <a:rPr lang="en-US" dirty="0"/>
              <a:t>, rabies, prion disease</a:t>
            </a:r>
          </a:p>
          <a:p>
            <a:endParaRPr lang="en-US" dirty="0"/>
          </a:p>
          <a:p>
            <a:r>
              <a:rPr lang="en-US" dirty="0"/>
              <a:t>Sepsis of unknown etiology</a:t>
            </a:r>
          </a:p>
          <a:p>
            <a:endParaRPr lang="en-US" dirty="0"/>
          </a:p>
          <a:p>
            <a:r>
              <a:rPr lang="en-US" dirty="0"/>
              <a:t>Donor with neurologic disorders such as Guillain-Barre</a:t>
            </a:r>
          </a:p>
          <a:p>
            <a:endParaRPr lang="en-US" dirty="0"/>
          </a:p>
          <a:p>
            <a:r>
              <a:rPr lang="en-US" dirty="0"/>
              <a:t>Donor history:  illicit drug use, sexual history</a:t>
            </a:r>
          </a:p>
          <a:p>
            <a:pPr lvl="1"/>
            <a:r>
              <a:rPr lang="en-US" dirty="0"/>
              <a:t>High-risk donors may require informed consent for recipients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467600" y="4927876"/>
            <a:ext cx="609600" cy="5204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345556" y="499110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006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001000" cy="685800"/>
          </a:xfrm>
        </p:spPr>
        <p:txBody>
          <a:bodyPr>
            <a:normAutofit/>
          </a:bodyPr>
          <a:lstStyle/>
          <a:p>
            <a:r>
              <a:rPr lang="en-US" sz="3200" dirty="0"/>
              <a:t>Management of Potentially Treatable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28700"/>
            <a:ext cx="8382000" cy="4413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Bacterial meningitis, bacteremia – do not exclude organs, treat Donor (D)/Recipient (R)</a:t>
            </a:r>
          </a:p>
          <a:p>
            <a:r>
              <a:rPr lang="en-US" dirty="0"/>
              <a:t>Bacterial pneumonia or other bacterial infections in potential donor organs – often exclude donation of infected organ</a:t>
            </a:r>
          </a:p>
          <a:p>
            <a:r>
              <a:rPr lang="en-US" dirty="0"/>
              <a:t>Influenza infection – typically exclude lungs, intestine, treat D/R</a:t>
            </a:r>
          </a:p>
          <a:p>
            <a:r>
              <a:rPr lang="en-US" dirty="0"/>
              <a:t>Other respiratory viral infections (e.g. RSV) – exclude lungs</a:t>
            </a:r>
          </a:p>
          <a:p>
            <a:r>
              <a:rPr lang="en-US" dirty="0"/>
              <a:t>Fungal infections – if untreated candidemia or other disseminated fungal infection, typically exclude all organs; may consider if donor treated for candidemia with evidence of resolution; treat D/R</a:t>
            </a:r>
          </a:p>
          <a:p>
            <a:r>
              <a:rPr lang="en-US" i="1" dirty="0"/>
              <a:t>T. cruzi </a:t>
            </a:r>
            <a:r>
              <a:rPr lang="en-US" dirty="0"/>
              <a:t>– exclude all organs if donor died of Chagas disease; if donor seropositive only exclude heart and intestine, consider other organs</a:t>
            </a:r>
          </a:p>
          <a:p>
            <a:r>
              <a:rPr lang="en-US" dirty="0"/>
              <a:t>Syphilis – do not exclude organs, treat R</a:t>
            </a:r>
          </a:p>
          <a:p>
            <a:r>
              <a:rPr lang="en-US" i="1" dirty="0"/>
              <a:t>Strongyloides</a:t>
            </a:r>
            <a:r>
              <a:rPr lang="en-US" dirty="0"/>
              <a:t> seropositivity – do not exclude organs, treat R</a:t>
            </a:r>
          </a:p>
          <a:p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7315200" y="5035688"/>
            <a:ext cx="609600" cy="5204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193156" y="506730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006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8001000" cy="809348"/>
          </a:xfrm>
        </p:spPr>
        <p:txBody>
          <a:bodyPr>
            <a:normAutofit/>
          </a:bodyPr>
          <a:lstStyle/>
          <a:p>
            <a:r>
              <a:rPr lang="en-US" sz="3200" dirty="0"/>
              <a:t>Communication and Reporting with OPOs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3500"/>
            <a:ext cx="8153400" cy="4114800"/>
          </a:xfrm>
        </p:spPr>
        <p:txBody>
          <a:bodyPr>
            <a:normAutofit/>
          </a:bodyPr>
          <a:lstStyle/>
          <a:p>
            <a:r>
              <a:rPr lang="en-US" dirty="0"/>
              <a:t>OPOs communicate donor cause of death and infectious testing results through donor online networks</a:t>
            </a:r>
          </a:p>
          <a:p>
            <a:endParaRPr lang="en-US" dirty="0"/>
          </a:p>
          <a:p>
            <a:r>
              <a:rPr lang="en-US" dirty="0"/>
              <a:t>OPOs can facilitate history-taking from donor’s care providers</a:t>
            </a:r>
          </a:p>
          <a:p>
            <a:endParaRPr lang="en-US" dirty="0"/>
          </a:p>
          <a:p>
            <a:r>
              <a:rPr lang="en-US" dirty="0"/>
              <a:t>Communicate with OPO when recipients develop unexpected infections, if the post-transplant course is atypical, when there is an unanticipated severe complication or death – OPO can investigate clinical symptoms in other organ recipients from same donor, follow-up on additional clinical information from donor center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010400" y="4927876"/>
            <a:ext cx="609600" cy="5204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888356" y="49974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006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8001000" cy="809348"/>
          </a:xfrm>
        </p:spPr>
        <p:txBody>
          <a:bodyPr>
            <a:normAutofit/>
          </a:bodyPr>
          <a:lstStyle/>
          <a:p>
            <a:r>
              <a:rPr lang="en-US" sz="3200" dirty="0"/>
              <a:t>Living Donors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62100"/>
            <a:ext cx="7315200" cy="3365776"/>
          </a:xfrm>
        </p:spPr>
        <p:txBody>
          <a:bodyPr>
            <a:normAutofit/>
          </a:bodyPr>
          <a:lstStyle/>
          <a:p>
            <a:r>
              <a:rPr lang="en-US" sz="2400" dirty="0"/>
              <a:t>Able to obtain detailed medical and social history</a:t>
            </a:r>
          </a:p>
          <a:p>
            <a:endParaRPr lang="en-US" sz="2400" dirty="0"/>
          </a:p>
          <a:p>
            <a:r>
              <a:rPr lang="en-US" sz="2400" dirty="0"/>
              <a:t>More time for testing and follow-up testing</a:t>
            </a:r>
          </a:p>
          <a:p>
            <a:endParaRPr lang="en-US" sz="2400" dirty="0"/>
          </a:p>
          <a:p>
            <a:r>
              <a:rPr lang="en-US" sz="2400" dirty="0"/>
              <a:t>Opportunity to treat an infection before organ is harvested for donation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010400" y="4927876"/>
            <a:ext cx="609600" cy="5204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888356" y="499110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586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8001000" cy="809348"/>
          </a:xfrm>
        </p:spPr>
        <p:txBody>
          <a:bodyPr>
            <a:normAutofit/>
          </a:bodyPr>
          <a:lstStyle/>
          <a:p>
            <a:r>
              <a:rPr lang="en-US" sz="3200" dirty="0"/>
              <a:t>Summary and Take Home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09700"/>
            <a:ext cx="7315200" cy="3657600"/>
          </a:xfrm>
        </p:spPr>
        <p:txBody>
          <a:bodyPr>
            <a:normAutofit/>
          </a:bodyPr>
          <a:lstStyle/>
          <a:p>
            <a:r>
              <a:rPr lang="en-US" sz="2400" dirty="0"/>
              <a:t>Donor testing enables risk mitigation, but we cannot eliminate risk</a:t>
            </a:r>
          </a:p>
          <a:p>
            <a:endParaRPr lang="en-US" sz="2400" dirty="0"/>
          </a:p>
          <a:p>
            <a:r>
              <a:rPr lang="en-US" sz="2400" dirty="0"/>
              <a:t>Red flag cases – consider each individually,  ID consult when possible for both donor and recipient </a:t>
            </a:r>
          </a:p>
          <a:p>
            <a:endParaRPr lang="en-US" sz="2400" dirty="0"/>
          </a:p>
          <a:p>
            <a:r>
              <a:rPr lang="en-US" sz="2400" dirty="0"/>
              <a:t>Important to consider the risk of postponing transplantation vs. risk of infection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162800" y="4927876"/>
            <a:ext cx="609600" cy="5204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116956" y="49974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371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0500"/>
            <a:ext cx="73152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00"/>
            <a:ext cx="7620000" cy="37719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Fischer SA, Lu K and the AST Infectious Diseases Community of Practice.  Screening of donor and recipient in solid organ transplantation.  </a:t>
            </a:r>
            <a:r>
              <a:rPr lang="en-US" i="1" dirty="0"/>
              <a:t>American Journal of Transplantation </a:t>
            </a:r>
            <a:r>
              <a:rPr lang="en-US" dirty="0"/>
              <a:t>2013; 13:9-21.</a:t>
            </a:r>
          </a:p>
          <a:p>
            <a:endParaRPr lang="en-US" dirty="0"/>
          </a:p>
          <a:p>
            <a:r>
              <a:rPr lang="en-US" dirty="0"/>
              <a:t>Seem DL, Lee I, Umscheid CA, Kuehnert MJ.  PHS guideline for reducing human immunodeficiency virus, hepatitis B virus, and hepatitis C virus transmission through organ transplantation.  </a:t>
            </a:r>
            <a:r>
              <a:rPr lang="en-US" i="1" dirty="0"/>
              <a:t>Public Health Reports</a:t>
            </a:r>
            <a:r>
              <a:rPr lang="en-US" dirty="0"/>
              <a:t> July-August 2013, Volume 128.</a:t>
            </a:r>
          </a:p>
          <a:p>
            <a:endParaRPr lang="en-US" dirty="0"/>
          </a:p>
          <a:p>
            <a:r>
              <a:rPr lang="fr-FR" dirty="0"/>
              <a:t>Kovacs CS, Koval CE, van Duin D, de Morais AG et al. </a:t>
            </a:r>
            <a:r>
              <a:rPr lang="en-US" dirty="0"/>
              <a:t>Selecting suitable solid organ transplant donors: Reducing the risk of donor-transmitted infections. </a:t>
            </a:r>
            <a:r>
              <a:rPr lang="en-US" i="1" dirty="0"/>
              <a:t>World J Transplant </a:t>
            </a:r>
            <a:r>
              <a:rPr lang="en-US" dirty="0"/>
              <a:t>2014 Jun 24;4(2):43-56.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077200" y="5254054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259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6952"/>
            <a:ext cx="7086600" cy="961748"/>
          </a:xfrm>
        </p:spPr>
        <p:txBody>
          <a:bodyPr/>
          <a:lstStyle/>
          <a:p>
            <a:r>
              <a:rPr lang="en-US" dirty="0"/>
              <a:t>Click on the icon to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0010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CASE  	 SLIDE 6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CHAGAS DISEASE AND TRANSPLANTATION            SLIDE 19</a:t>
            </a:r>
          </a:p>
          <a:p>
            <a:endParaRPr lang="en-US" dirty="0"/>
          </a:p>
          <a:p>
            <a:r>
              <a:rPr lang="en-US" dirty="0"/>
              <a:t>LATENT TUBERCULOSIS AND TRANSPLANTATION	     SLIDE 25</a:t>
            </a:r>
          </a:p>
          <a:p>
            <a:endParaRPr lang="en-US" dirty="0"/>
          </a:p>
          <a:p>
            <a:r>
              <a:rPr lang="en-US" dirty="0"/>
              <a:t>MENINGITIS AND TRANSPLANTATION             SLIDE 33</a:t>
            </a:r>
          </a:p>
          <a:p>
            <a:endParaRPr lang="en-US" dirty="0"/>
          </a:p>
          <a:p>
            <a:r>
              <a:rPr lang="en-US" dirty="0"/>
              <a:t>REDUCING THE RISK OF DONOR TRANSMITTED INFECTIONS</a:t>
            </a:r>
          </a:p>
          <a:p>
            <a:pPr marL="45720" indent="0">
              <a:buNone/>
            </a:pPr>
            <a:r>
              <a:rPr lang="en-US" dirty="0"/>
              <a:t>   SLIDE 36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 ROUTINE DONOR SCREENING 	    SLIDE 35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1371600" y="1333500"/>
            <a:ext cx="805038" cy="61511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152" y="2076803"/>
            <a:ext cx="600075" cy="42247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05100"/>
            <a:ext cx="569141" cy="40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Documents and Settings\GONZALB3\Local Settings\Temp\Temporary Internet Files\Content.IE5\QVYRD5DI\brain-sketch[1]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524" y="3309596"/>
            <a:ext cx="573504" cy="39120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hlinkClick r:id="rId9" action="ppaction://hlinksldjump"/>
          </p:cNvPr>
          <p:cNvSpPr/>
          <p:nvPr/>
        </p:nvSpPr>
        <p:spPr>
          <a:xfrm>
            <a:off x="7391400" y="4000500"/>
            <a:ext cx="525379" cy="434340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10" action="ppaction://hlinksldjump"/>
          </p:cNvPr>
          <p:cNvSpPr/>
          <p:nvPr/>
        </p:nvSpPr>
        <p:spPr>
          <a:xfrm>
            <a:off x="4305300" y="4984490"/>
            <a:ext cx="685800" cy="381000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153400" y="521283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741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71500"/>
            <a:ext cx="7543800" cy="4686301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/>
              <a:t> </a:t>
            </a:r>
            <a:r>
              <a:rPr lang="en-US" sz="2400" dirty="0"/>
              <a:t>This module was developed by:​</a:t>
            </a:r>
          </a:p>
          <a:p>
            <a:pPr lvl="1" fontAlgn="base"/>
            <a:r>
              <a:rPr lang="en-US" sz="2000" dirty="0"/>
              <a:t>Blanca Gonzalez, MD at Cleveland Clinic, Cleveland, OH</a:t>
            </a:r>
          </a:p>
          <a:p>
            <a:pPr lvl="1" fontAlgn="base"/>
            <a:r>
              <a:rPr lang="en-US" sz="2000" dirty="0"/>
              <a:t>Tanvi Sharma, MD, MPH at Boston Children’s Hospital, Boston, MA</a:t>
            </a:r>
          </a:p>
          <a:p>
            <a:pPr fontAlgn="base"/>
            <a:endParaRPr lang="en-US" dirty="0"/>
          </a:p>
          <a:p>
            <a:pPr marL="45720" indent="0" fontAlgn="base">
              <a:buNone/>
            </a:pPr>
            <a:r>
              <a:rPr lang="en-US" sz="2400" dirty="0"/>
              <a:t>Original version date: 7/22/2015</a:t>
            </a:r>
          </a:p>
          <a:p>
            <a:pPr marL="45720" indent="0" fontAlgn="base">
              <a:buNone/>
            </a:pPr>
            <a:r>
              <a:rPr lang="en-US" sz="2400" dirty="0"/>
              <a:t>Revised on: 1/31/2020</a:t>
            </a:r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45720" indent="0" algn="ctr" fontAlgn="base">
              <a:buNone/>
            </a:pPr>
            <a:r>
              <a:rPr lang="en-US" b="1" dirty="0"/>
              <a:t>Part of an educational effort through the PIDS Transplant Infectious Diseases working group and the AST ID Community of Practice</a:t>
            </a:r>
            <a:r>
              <a:rPr lang="en-US" dirty="0"/>
              <a:t>​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450813" y="26728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50813" y="26728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077200" y="5070476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920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47700"/>
            <a:ext cx="7315200" cy="961748"/>
          </a:xfrm>
        </p:spPr>
        <p:txBody>
          <a:bodyPr/>
          <a:lstStyle/>
          <a:p>
            <a:r>
              <a:rPr lang="en-US" b="1" dirty="0"/>
              <a:t>Feedback on the Modules</a:t>
            </a:r>
            <a:r>
              <a:rPr lang="en-US" dirty="0"/>
              <a:t>​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790700"/>
            <a:ext cx="7543800" cy="3467101"/>
          </a:xfrm>
        </p:spPr>
        <p:txBody>
          <a:bodyPr/>
          <a:lstStyle/>
          <a:p>
            <a:pPr fontAlgn="base"/>
            <a:r>
              <a:rPr lang="en-US" dirty="0"/>
              <a:t> </a:t>
            </a:r>
            <a:r>
              <a:rPr lang="en-US" b="1" dirty="0"/>
              <a:t>PLEASE help to provide us with feedback on the content of these modules! </a:t>
            </a:r>
            <a:r>
              <a:rPr lang="en-US" dirty="0"/>
              <a:t>​</a:t>
            </a:r>
          </a:p>
          <a:p>
            <a:pPr lvl="1" fontAlgn="base"/>
            <a:r>
              <a:rPr lang="en-US" b="1" dirty="0"/>
              <a:t>Let us know what you learned and what we can do better</a:t>
            </a:r>
            <a:r>
              <a:rPr lang="en-US" dirty="0"/>
              <a:t>​</a:t>
            </a:r>
          </a:p>
          <a:p>
            <a:pPr lvl="1" fontAlgn="base"/>
            <a:r>
              <a:rPr lang="en-US" b="1" dirty="0"/>
              <a:t>Your feedback will help us to improve this work and design future modules</a:t>
            </a:r>
            <a:r>
              <a:rPr lang="en-US" dirty="0"/>
              <a:t>​</a:t>
            </a:r>
          </a:p>
          <a:p>
            <a:pPr fontAlgn="base"/>
            <a:endParaRPr lang="en-US" dirty="0"/>
          </a:p>
          <a:p>
            <a:pPr fontAlgn="base"/>
            <a:r>
              <a:rPr lang="en-US" b="1" dirty="0"/>
              <a:t>For any questions or concerns, please contact Tanvi Sharma </a:t>
            </a:r>
            <a:r>
              <a:rPr lang="en-US" b="1" u="sng" dirty="0">
                <a:hlinkClick r:id="rId2"/>
              </a:rPr>
              <a:t>tanvi.sharma@childrens.harvard.edu</a:t>
            </a:r>
            <a:r>
              <a:rPr lang="en-US" b="1" dirty="0"/>
              <a:t>  </a:t>
            </a:r>
            <a:r>
              <a:rPr lang="en-US" dirty="0"/>
              <a:t>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4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"/>
            <a:ext cx="7543800" cy="961748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5901"/>
            <a:ext cx="7620000" cy="3429000"/>
          </a:xfrm>
        </p:spPr>
        <p:txBody>
          <a:bodyPr/>
          <a:lstStyle/>
          <a:p>
            <a:r>
              <a:rPr lang="en-US" dirty="0"/>
              <a:t>Unanticipated transmission of infections from a donor to a transplant recipient is a rare occurrence, but may be associated with significant morbidity and mortality (and publicity!)</a:t>
            </a:r>
          </a:p>
          <a:p>
            <a:endParaRPr lang="en-US" dirty="0"/>
          </a:p>
          <a:p>
            <a:r>
              <a:rPr lang="en-US" dirty="0"/>
              <a:t>Transplant ID clinicians play an important role in assessing risk and helping to determine what is acceptable vs. unacceptable</a:t>
            </a:r>
          </a:p>
          <a:p>
            <a:endParaRPr lang="en-US" dirty="0"/>
          </a:p>
          <a:p>
            <a:r>
              <a:rPr lang="en-US" dirty="0"/>
              <a:t>Our approach to considering infectious risk must be balanced against the urgency with which an organ is needed for the recipient</a:t>
            </a: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964556" y="499745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3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"/>
            <a:ext cx="7848600" cy="533400"/>
          </a:xfrm>
        </p:spPr>
        <p:txBody>
          <a:bodyPr>
            <a:noAutofit/>
          </a:bodyPr>
          <a:lstStyle/>
          <a:p>
            <a:r>
              <a:rPr lang="en-US" sz="3000" dirty="0"/>
              <a:t>Developing skills in assessing infectious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5901"/>
            <a:ext cx="7620000" cy="3429000"/>
          </a:xfrm>
        </p:spPr>
        <p:txBody>
          <a:bodyPr/>
          <a:lstStyle/>
          <a:p>
            <a:r>
              <a:rPr lang="en-US" dirty="0"/>
              <a:t>The objectives of this exercise are to:</a:t>
            </a:r>
          </a:p>
          <a:p>
            <a:pPr lvl="1"/>
            <a:r>
              <a:rPr lang="en-US" dirty="0"/>
              <a:t>Learn the routine donor infectious screening vs. screening that varies based on geography or donor characteristics</a:t>
            </a:r>
          </a:p>
          <a:p>
            <a:pPr lvl="1"/>
            <a:r>
              <a:rPr lang="en-US" dirty="0"/>
              <a:t>Gain an understanding of the types of infectious screening tests available and the limitations of these tests</a:t>
            </a:r>
          </a:p>
          <a:p>
            <a:pPr lvl="1"/>
            <a:r>
              <a:rPr lang="en-US" dirty="0"/>
              <a:t>Recognize important components of the donor history – “red flags”, need for additional information or testing</a:t>
            </a:r>
          </a:p>
          <a:p>
            <a:pPr lvl="1"/>
            <a:r>
              <a:rPr lang="en-US" dirty="0"/>
              <a:t>Understand the value of reporting and communication between providers and organ procurement organizations (OPOs)</a:t>
            </a:r>
          </a:p>
          <a:p>
            <a:pPr lvl="1"/>
            <a:r>
              <a:rPr lang="en-US" dirty="0"/>
              <a:t>Consider the approach to infectious risk in living donors compared to deceased donors </a:t>
            </a:r>
          </a:p>
          <a:p>
            <a:pPr lvl="1"/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040756" y="506730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4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"/>
            <a:ext cx="7848600" cy="609600"/>
          </a:xfrm>
        </p:spPr>
        <p:txBody>
          <a:bodyPr>
            <a:noAutofit/>
          </a:bodyPr>
          <a:lstStyle/>
          <a:p>
            <a:r>
              <a:rPr lang="en-US" sz="3000" dirty="0"/>
              <a:t>Developing skills in assessing infectious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5900"/>
            <a:ext cx="79248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following slides, you will review the scenario and decide what path you would like to pursue</a:t>
            </a:r>
          </a:p>
          <a:p>
            <a:endParaRPr lang="en-US" dirty="0"/>
          </a:p>
          <a:p>
            <a:r>
              <a:rPr lang="en-US" dirty="0"/>
              <a:t>Each path has resulting potential consequences for your patient</a:t>
            </a:r>
          </a:p>
          <a:p>
            <a:endParaRPr lang="en-US" dirty="0"/>
          </a:p>
          <a:p>
            <a:r>
              <a:rPr lang="en-US" dirty="0"/>
              <a:t>Use the icons defined on the next slide to navigate your way through the clinical scenarios</a:t>
            </a:r>
          </a:p>
          <a:p>
            <a:endParaRPr lang="en-US" dirty="0"/>
          </a:p>
          <a:p>
            <a:r>
              <a:rPr lang="en-US" dirty="0"/>
              <a:t>Summary slides and useful links will provide you with guidance on how to approach such cases in your practice</a:t>
            </a:r>
          </a:p>
          <a:p>
            <a:endParaRPr lang="en-US" dirty="0"/>
          </a:p>
          <a:p>
            <a:r>
              <a:rPr lang="en-US" dirty="0"/>
              <a:t>You can go back to each of the scenarios and choose a different path to see where it takes you!</a:t>
            </a: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269356" y="514350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0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"/>
            <a:ext cx="7315200" cy="961748"/>
          </a:xfrm>
        </p:spPr>
        <p:txBody>
          <a:bodyPr/>
          <a:lstStyle/>
          <a:p>
            <a:r>
              <a:rPr lang="en-US" b="1" dirty="0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8094"/>
            <a:ext cx="7315200" cy="294960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erlin Sans FB" panose="020E0602020502020306" pitchFamily="34" charset="0"/>
              </a:rPr>
              <a:t>A 5 year old male with biliary atresia is being listed for liver transplantation. His Father is being worked up as a potential donor. </a:t>
            </a:r>
            <a:endParaRPr lang="en-US" dirty="0">
              <a:latin typeface="Berlin Sans FB" panose="020E0602020502020306" pitchFamily="34" charset="0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695700"/>
            <a:ext cx="1085850" cy="10858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6" name="TextBox 5"/>
          <p:cNvSpPr txBox="1"/>
          <p:nvPr/>
        </p:nvSpPr>
        <p:spPr>
          <a:xfrm>
            <a:off x="3352800" y="377696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Learn more about screening donors on the Organ Procurement and Transplantation Network website</a:t>
            </a:r>
          </a:p>
          <a:p>
            <a:pPr algn="ctr"/>
            <a:r>
              <a:rPr lang="en-US" dirty="0"/>
              <a:t>http://optn.transplant.hrsa.gov/resources/living-donation</a:t>
            </a:r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345556" y="506730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02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3152"/>
            <a:ext cx="7315200" cy="96174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b="1" dirty="0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5900"/>
            <a:ext cx="7315200" cy="3771901"/>
          </a:xfrm>
        </p:spPr>
        <p:txBody>
          <a:bodyPr/>
          <a:lstStyle/>
          <a:p>
            <a:r>
              <a:rPr lang="en-US" sz="2800" dirty="0">
                <a:latin typeface="Berlin Sans FB" panose="020E0602020502020306" pitchFamily="34" charset="0"/>
              </a:rPr>
              <a:t>During the pre-transplant evaluation you ask parents about significant exposures. Dad is from Russia.</a:t>
            </a:r>
          </a:p>
          <a:p>
            <a:endParaRPr lang="en-US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769846"/>
            <a:ext cx="1085850" cy="10858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h="88900" prst="coolSlant"/>
          </a:sp3d>
        </p:spPr>
      </p:pic>
      <p:sp>
        <p:nvSpPr>
          <p:cNvPr id="5" name="TextBox 4"/>
          <p:cNvSpPr txBox="1"/>
          <p:nvPr/>
        </p:nvSpPr>
        <p:spPr>
          <a:xfrm>
            <a:off x="3656597" y="4128105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Learn more about screening donors</a:t>
            </a: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345556" y="5067300"/>
            <a:ext cx="569844" cy="3746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968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2780</TotalTime>
  <Words>2612</Words>
  <Application>Microsoft Office PowerPoint</Application>
  <PresentationFormat>On-screen Show (16:10)</PresentationFormat>
  <Paragraphs>329</Paragraphs>
  <Slides>48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ＭＳ Ｐゴシック</vt:lpstr>
      <vt:lpstr>Arial</vt:lpstr>
      <vt:lpstr>Berlin Sans FB</vt:lpstr>
      <vt:lpstr>Calibri</vt:lpstr>
      <vt:lpstr>Gill Sans MT</vt:lpstr>
      <vt:lpstr>Monotype Sorts</vt:lpstr>
      <vt:lpstr>Times New Roman</vt:lpstr>
      <vt:lpstr>Wingdings</vt:lpstr>
      <vt:lpstr>Perspective</vt:lpstr>
      <vt:lpstr>SHOULD I ACCEPT THIS DONOR?</vt:lpstr>
      <vt:lpstr>Using the Modules</vt:lpstr>
      <vt:lpstr>Navigating the Modules</vt:lpstr>
      <vt:lpstr>Navigating the Modules</vt:lpstr>
      <vt:lpstr>Overview</vt:lpstr>
      <vt:lpstr>Developing skills in assessing infectious risk</vt:lpstr>
      <vt:lpstr>Developing skills in assessing infectious risk</vt:lpstr>
      <vt:lpstr>CASE</vt:lpstr>
      <vt:lpstr> CASE</vt:lpstr>
      <vt:lpstr>CASE</vt:lpstr>
      <vt:lpstr>MAKE YOUR DECISION</vt:lpstr>
      <vt:lpstr>CONTINUE WITH DAD AS THE DONOR  SELECT A TREATMENT OPTION </vt:lpstr>
      <vt:lpstr>4 WEEKS LATER WHILE PATIENT IS LISTED AND WAITING FOR AN ORGAN</vt:lpstr>
      <vt:lpstr>MAKE YOUR DECISION</vt:lpstr>
      <vt:lpstr>The OPO informs you that the donor has tested positive for Chagas disease, confirmation tests have been sent to the CDC</vt:lpstr>
      <vt:lpstr>You took an organ potentially infected with T. Cruzi What is the appropriate next step?</vt:lpstr>
      <vt:lpstr>PowerPoint Presentation</vt:lpstr>
      <vt:lpstr>PowerPoint Presentation</vt:lpstr>
      <vt:lpstr>CHAGAS DISEASE AND TRANSPLANTATION</vt:lpstr>
      <vt:lpstr>CHAGAS DISEASE AND TRANSPLANTATION</vt:lpstr>
      <vt:lpstr>CHAGAS DISEASE AND TRANSPLANTATION</vt:lpstr>
      <vt:lpstr>CHAGAS DISEASE AND TRANSPLANTATION</vt:lpstr>
      <vt:lpstr>PowerPoint Presentation</vt:lpstr>
      <vt:lpstr>DAD IS THE DONOR</vt:lpstr>
      <vt:lpstr>TUBERCULOSIS AND TRANSPLANTATION</vt:lpstr>
      <vt:lpstr>TUBERCULOSIS AND TRANSPLANTATION</vt:lpstr>
      <vt:lpstr>TUBERCULOSIS AND TRANSPLANTATION</vt:lpstr>
      <vt:lpstr>TUBERCULOSIS AND TRANSPLANTATION</vt:lpstr>
      <vt:lpstr>TUBERCULOSIS AND TRANSPLANTATION</vt:lpstr>
      <vt:lpstr>NEW DONOR</vt:lpstr>
      <vt:lpstr>NEW DONOR</vt:lpstr>
      <vt:lpstr>NEW DONOR</vt:lpstr>
      <vt:lpstr>DONOR WITH MENINGITIS</vt:lpstr>
      <vt:lpstr>DONOR WITH MENINGITIS</vt:lpstr>
      <vt:lpstr>Routine Donor Screening</vt:lpstr>
      <vt:lpstr>  REDUCING THE RISK OF DONOR TRANSMITTED INFECTIONS – SELECTING SUITABLE DONORS</vt:lpstr>
      <vt:lpstr>NAT vs. Standard Screening</vt:lpstr>
      <vt:lpstr>Donor Screening in Special Circumstances</vt:lpstr>
      <vt:lpstr>Limitations of Infectious Screening Tests</vt:lpstr>
      <vt:lpstr>Red Flags in Donor Assessment</vt:lpstr>
      <vt:lpstr>Management of Potentially Treatable Infections</vt:lpstr>
      <vt:lpstr>Communication and Reporting with OPOs</vt:lpstr>
      <vt:lpstr>Living Donors</vt:lpstr>
      <vt:lpstr>Summary and Take Home Points</vt:lpstr>
      <vt:lpstr>References</vt:lpstr>
      <vt:lpstr>Click on the icon to Review</vt:lpstr>
      <vt:lpstr>PowerPoint Presentation</vt:lpstr>
      <vt:lpstr>Feedback on the Modules​</vt:lpstr>
    </vt:vector>
  </TitlesOfParts>
  <Company>Cleveland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I Accept This Donor</dc:title>
  <dc:creator>Gonzalez, Blanca (PEDS ID)</dc:creator>
  <cp:lastModifiedBy>osnow</cp:lastModifiedBy>
  <cp:revision>101</cp:revision>
  <dcterms:created xsi:type="dcterms:W3CDTF">2015-02-25T20:45:41Z</dcterms:created>
  <dcterms:modified xsi:type="dcterms:W3CDTF">2020-07-16T18:13:52Z</dcterms:modified>
</cp:coreProperties>
</file>