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1200" r:id="rId2"/>
    <p:sldId id="1269" r:id="rId3"/>
    <p:sldId id="1270" r:id="rId4"/>
    <p:sldId id="1273" r:id="rId5"/>
    <p:sldId id="1274" r:id="rId6"/>
    <p:sldId id="1275" r:id="rId7"/>
    <p:sldId id="1276" r:id="rId8"/>
    <p:sldId id="1277" r:id="rId9"/>
    <p:sldId id="1278" r:id="rId10"/>
    <p:sldId id="1279" r:id="rId11"/>
    <p:sldId id="1280" r:id="rId12"/>
    <p:sldId id="1281" r:id="rId13"/>
    <p:sldId id="1282" r:id="rId14"/>
    <p:sldId id="1283" r:id="rId15"/>
    <p:sldId id="1284" r:id="rId16"/>
    <p:sldId id="1285" r:id="rId17"/>
    <p:sldId id="1286" r:id="rId18"/>
    <p:sldId id="1287" r:id="rId19"/>
    <p:sldId id="1289" r:id="rId20"/>
    <p:sldId id="1290" r:id="rId21"/>
    <p:sldId id="1291" r:id="rId22"/>
    <p:sldId id="1292" r:id="rId23"/>
    <p:sldId id="1293" r:id="rId24"/>
    <p:sldId id="1294" r:id="rId25"/>
    <p:sldId id="1295" r:id="rId26"/>
    <p:sldId id="1296" r:id="rId27"/>
    <p:sldId id="1297" r:id="rId28"/>
    <p:sldId id="1298" r:id="rId29"/>
    <p:sldId id="1299" r:id="rId30"/>
    <p:sldId id="1300" r:id="rId31"/>
    <p:sldId id="1301" r:id="rId32"/>
    <p:sldId id="1302" r:id="rId33"/>
    <p:sldId id="1303" r:id="rId34"/>
    <p:sldId id="1304" r:id="rId35"/>
    <p:sldId id="1305" r:id="rId36"/>
    <p:sldId id="1306" r:id="rId37"/>
    <p:sldId id="1307" r:id="rId38"/>
    <p:sldId id="1308" r:id="rId39"/>
    <p:sldId id="1309" r:id="rId40"/>
    <p:sldId id="1310" r:id="rId41"/>
    <p:sldId id="1311" r:id="rId42"/>
    <p:sldId id="1312" r:id="rId43"/>
    <p:sldId id="1313" r:id="rId44"/>
    <p:sldId id="1315" r:id="rId45"/>
    <p:sldId id="1316" r:id="rId46"/>
    <p:sldId id="1317" r:id="rId47"/>
    <p:sldId id="1318" r:id="rId48"/>
    <p:sldId id="1319" r:id="rId49"/>
    <p:sldId id="1320" r:id="rId50"/>
    <p:sldId id="1248" r:id="rId51"/>
    <p:sldId id="1271" r:id="rId52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ry Marshall" initials="" lastIdx="5" clrIdx="0"/>
  <p:cmAuthor id="1" name="Gary Marshall" initials="GM" lastIdx="15" clrIdx="1"/>
  <p:cmAuthor id="2" name="Victoria Statler" initials="" lastIdx="1" clrIdx="2"/>
  <p:cmAuthor id="3" name="Jennifer Blumenthal" initials="JB [7]" lastIdx="1" clrIdx="3"/>
  <p:cmAuthor id="4" name="Auletta, Jeffery" initials="AJ" lastIdx="4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2D8"/>
    <a:srgbClr val="FFB7B3"/>
    <a:srgbClr val="FFFEF3"/>
    <a:srgbClr val="EEF5E8"/>
    <a:srgbClr val="FCFFDF"/>
    <a:srgbClr val="FEA746"/>
    <a:srgbClr val="FFFFFF"/>
    <a:srgbClr val="00CC00"/>
    <a:srgbClr val="0000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3B777-0EBB-4CC4-895A-F5C7C5721CB1}" v="4" dt="2020-01-31T15:51:09.869"/>
    <p1510:client id="{3F5BDFAE-A62C-4A3E-A3B0-FDD993F16514}" v="6" dt="2020-02-25T15:21:20.529"/>
    <p1510:client id="{B77656B7-7377-4851-B167-ED05F26E4641}" v="175" dt="2020-01-31T15:48:10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72" autoAdjust="0"/>
    <p:restoredTop sz="77559" autoAdjust="0"/>
  </p:normalViewPr>
  <p:slideViewPr>
    <p:cSldViewPr snapToGrid="0">
      <p:cViewPr varScale="1">
        <p:scale>
          <a:sx n="50" d="100"/>
          <a:sy n="50" d="100"/>
        </p:scale>
        <p:origin x="1452" y="36"/>
      </p:cViewPr>
      <p:guideLst>
        <p:guide orient="horz" pos="569"/>
        <p:guide pos="5759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196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77656B7-7377-4851-B167-ED05F26E4641}"/>
    <pc:docChg chg="modSld">
      <pc:chgData name="" userId="" providerId="" clId="Web-{B77656B7-7377-4851-B167-ED05F26E4641}" dt="2020-01-31T15:48:10.993" v="173" actId="20577"/>
      <pc:docMkLst>
        <pc:docMk/>
      </pc:docMkLst>
      <pc:sldChg chg="modSp">
        <pc:chgData name="" userId="" providerId="" clId="Web-{B77656B7-7377-4851-B167-ED05F26E4641}" dt="2020-01-31T15:48:10.993" v="173" actId="20577"/>
        <pc:sldMkLst>
          <pc:docMk/>
          <pc:sldMk cId="1192582921" sldId="1271"/>
        </pc:sldMkLst>
        <pc:spChg chg="mod">
          <ac:chgData name="" userId="" providerId="" clId="Web-{B77656B7-7377-4851-B167-ED05F26E4641}" dt="2020-01-31T15:48:10.993" v="173" actId="20577"/>
          <ac:spMkLst>
            <pc:docMk/>
            <pc:sldMk cId="1192582921" sldId="1271"/>
            <ac:spMk id="2" creationId="{00000000-0000-0000-0000-000000000000}"/>
          </ac:spMkLst>
        </pc:spChg>
        <pc:spChg chg="mod">
          <ac:chgData name="" userId="" providerId="" clId="Web-{B77656B7-7377-4851-B167-ED05F26E4641}" dt="2020-01-31T15:47:55.634" v="170" actId="20577"/>
          <ac:spMkLst>
            <pc:docMk/>
            <pc:sldMk cId="1192582921" sldId="1271"/>
            <ac:spMk id="3" creationId="{00000000-0000-0000-0000-000000000000}"/>
          </ac:spMkLst>
        </pc:spChg>
      </pc:sldChg>
    </pc:docChg>
  </pc:docChgLst>
  <pc:docChgLst>
    <pc:chgData clId="Web-{3F5BDFAE-A62C-4A3E-A3B0-FDD993F16514}"/>
    <pc:docChg chg="modSld">
      <pc:chgData name="" userId="" providerId="" clId="Web-{3F5BDFAE-A62C-4A3E-A3B0-FDD993F16514}" dt="2020-02-25T15:21:20.013" v="3" actId="20577"/>
      <pc:docMkLst>
        <pc:docMk/>
      </pc:docMkLst>
      <pc:sldChg chg="modSp">
        <pc:chgData name="" userId="" providerId="" clId="Web-{3F5BDFAE-A62C-4A3E-A3B0-FDD993F16514}" dt="2020-02-25T15:21:20.013" v="2" actId="20577"/>
        <pc:sldMkLst>
          <pc:docMk/>
          <pc:sldMk cId="1921314865" sldId="1277"/>
        </pc:sldMkLst>
        <pc:spChg chg="mod">
          <ac:chgData name="" userId="" providerId="" clId="Web-{3F5BDFAE-A62C-4A3E-A3B0-FDD993F16514}" dt="2020-02-25T15:21:20.013" v="2" actId="20577"/>
          <ac:spMkLst>
            <pc:docMk/>
            <pc:sldMk cId="1921314865" sldId="1277"/>
            <ac:spMk id="3" creationId="{00000000-0000-0000-0000-000000000000}"/>
          </ac:spMkLst>
        </pc:spChg>
      </pc:sldChg>
    </pc:docChg>
  </pc:docChgLst>
  <pc:docChgLst>
    <pc:chgData clId="Web-{0133B777-0EBB-4CC4-895A-F5C7C5721CB1}"/>
    <pc:docChg chg="modSld">
      <pc:chgData name="" userId="" providerId="" clId="Web-{0133B777-0EBB-4CC4-895A-F5C7C5721CB1}" dt="2020-01-31T15:51:09.744" v="2" actId="20577"/>
      <pc:docMkLst>
        <pc:docMk/>
      </pc:docMkLst>
      <pc:sldChg chg="modSp">
        <pc:chgData name="" userId="" providerId="" clId="Web-{0133B777-0EBB-4CC4-895A-F5C7C5721CB1}" dt="2020-01-31T15:51:07.416" v="0" actId="20577"/>
        <pc:sldMkLst>
          <pc:docMk/>
          <pc:sldMk cId="1192582921" sldId="1271"/>
        </pc:sldMkLst>
        <pc:spChg chg="mod">
          <ac:chgData name="" userId="" providerId="" clId="Web-{0133B777-0EBB-4CC4-895A-F5C7C5721CB1}" dt="2020-01-31T15:51:07.416" v="0" actId="20577"/>
          <ac:spMkLst>
            <pc:docMk/>
            <pc:sldMk cId="1192582921" sldId="1271"/>
            <ac:spMk id="3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slide" Target="../slides/slide16.xml"/><Relationship Id="rId1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A7E26C-347A-0444-A5D8-80F243A200A5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6C84EA-58BE-EB45-95E8-731F126F530E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1" action="ppaction://hlinksldjump"/>
            </a:rPr>
            <a:t>Antigen Panel from Nasopharynx</a:t>
          </a:r>
          <a:endParaRPr lang="en-US" dirty="0"/>
        </a:p>
      </dgm:t>
    </dgm:pt>
    <dgm:pt modelId="{CBC98F0E-2A1C-4842-B1F2-8B2F4066ED97}" type="parTrans" cxnId="{FB75CD5F-BC2F-5A4E-87C4-079C0A8E59B3}">
      <dgm:prSet/>
      <dgm:spPr/>
      <dgm:t>
        <a:bodyPr/>
        <a:lstStyle/>
        <a:p>
          <a:endParaRPr lang="en-US"/>
        </a:p>
      </dgm:t>
    </dgm:pt>
    <dgm:pt modelId="{116088CD-A98C-2947-9B7C-BDA783E8FF0B}" type="sibTrans" cxnId="{FB75CD5F-BC2F-5A4E-87C4-079C0A8E59B3}">
      <dgm:prSet/>
      <dgm:spPr/>
      <dgm:t>
        <a:bodyPr/>
        <a:lstStyle/>
        <a:p>
          <a:endParaRPr lang="en-US"/>
        </a:p>
      </dgm:t>
    </dgm:pt>
    <dgm:pt modelId="{EDAE8106-7E9B-C147-9733-277E77F55625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2" action="ppaction://hlinksldjump"/>
            </a:rPr>
            <a:t>PCR</a:t>
          </a:r>
          <a:r>
            <a:rPr lang="en-US" baseline="0" dirty="0">
              <a:hlinkClick xmlns:r="http://schemas.openxmlformats.org/officeDocument/2006/relationships" r:id="rId2" action="ppaction://hlinksldjump"/>
            </a:rPr>
            <a:t> from Nasopharynx</a:t>
          </a:r>
          <a:endParaRPr lang="en-US" dirty="0"/>
        </a:p>
      </dgm:t>
    </dgm:pt>
    <dgm:pt modelId="{5F0FA9A3-28C8-4543-A675-60B965C2E079}" type="parTrans" cxnId="{D7F40DA0-FEE9-5247-BDDC-B79B3D4ABC67}">
      <dgm:prSet/>
      <dgm:spPr/>
      <dgm:t>
        <a:bodyPr/>
        <a:lstStyle/>
        <a:p>
          <a:endParaRPr lang="en-US"/>
        </a:p>
      </dgm:t>
    </dgm:pt>
    <dgm:pt modelId="{C3CB8B67-6B20-D040-B468-6BE5FDD944A6}" type="sibTrans" cxnId="{D7F40DA0-FEE9-5247-BDDC-B79B3D4ABC67}">
      <dgm:prSet/>
      <dgm:spPr/>
      <dgm:t>
        <a:bodyPr/>
        <a:lstStyle/>
        <a:p>
          <a:endParaRPr lang="en-US"/>
        </a:p>
      </dgm:t>
    </dgm:pt>
    <dgm:pt modelId="{DD57434D-1E83-5344-B374-387AF9E0DD19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3" action="ppaction://hlinksldjump"/>
            </a:rPr>
            <a:t>Other</a:t>
          </a:r>
          <a:r>
            <a:rPr lang="en-US" baseline="0" dirty="0">
              <a:hlinkClick xmlns:r="http://schemas.openxmlformats.org/officeDocument/2006/relationships" r:id="rId3" action="ppaction://hlinksldjump"/>
            </a:rPr>
            <a:t> Testing</a:t>
          </a:r>
          <a:endParaRPr lang="en-US" dirty="0"/>
        </a:p>
      </dgm:t>
    </dgm:pt>
    <dgm:pt modelId="{7A036A4F-3D45-DF43-890C-4BAFA7590475}" type="parTrans" cxnId="{F9675DE4-80C4-704D-A8A6-0FDC6F42CD04}">
      <dgm:prSet/>
      <dgm:spPr/>
      <dgm:t>
        <a:bodyPr/>
        <a:lstStyle/>
        <a:p>
          <a:endParaRPr lang="en-US"/>
        </a:p>
      </dgm:t>
    </dgm:pt>
    <dgm:pt modelId="{892C1125-FF5D-1F41-89C0-FD3FD43E2D3E}" type="sibTrans" cxnId="{F9675DE4-80C4-704D-A8A6-0FDC6F42CD04}">
      <dgm:prSet/>
      <dgm:spPr/>
      <dgm:t>
        <a:bodyPr/>
        <a:lstStyle/>
        <a:p>
          <a:endParaRPr lang="en-US"/>
        </a:p>
      </dgm:t>
    </dgm:pt>
    <dgm:pt modelId="{EBF0BAA0-7002-1A4E-B1EA-8B9A3BFB47EF}" type="pres">
      <dgm:prSet presAssocID="{C5A7E26C-347A-0444-A5D8-80F243A200A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102E70-3271-3B42-88CA-AB4F29F0A93D}" type="pres">
      <dgm:prSet presAssocID="{836C84EA-58BE-EB45-95E8-731F126F530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64486-7854-5945-AA72-945F488574C5}" type="pres">
      <dgm:prSet presAssocID="{116088CD-A98C-2947-9B7C-BDA783E8FF0B}" presName="sibTrans" presStyleCnt="0"/>
      <dgm:spPr/>
    </dgm:pt>
    <dgm:pt modelId="{C9D9A7EE-2BDE-0443-90E7-13F7C56F1C96}" type="pres">
      <dgm:prSet presAssocID="{EDAE8106-7E9B-C147-9733-277E77F55625}" presName="node" presStyleLbl="node1" presStyleIdx="1" presStyleCnt="3" custLinFactNeighborX="560" custLinFactNeighborY="-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0040D-29CE-4B44-BABA-0CE8382370B8}" type="pres">
      <dgm:prSet presAssocID="{C3CB8B67-6B20-D040-B468-6BE5FDD944A6}" presName="sibTrans" presStyleCnt="0"/>
      <dgm:spPr/>
    </dgm:pt>
    <dgm:pt modelId="{7FF18561-4F53-6148-8381-3AB383ED75EF}" type="pres">
      <dgm:prSet presAssocID="{DD57434D-1E83-5344-B374-387AF9E0DD1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D7EEDC-D7E8-4079-9DD7-F1AF88C46B94}" type="presOf" srcId="{DD57434D-1E83-5344-B374-387AF9E0DD19}" destId="{7FF18561-4F53-6148-8381-3AB383ED75EF}" srcOrd="0" destOrd="0" presId="urn:microsoft.com/office/officeart/2005/8/layout/default"/>
    <dgm:cxn modelId="{43F8F0A2-BBB9-4F49-8221-C035F3DC09FD}" type="presOf" srcId="{836C84EA-58BE-EB45-95E8-731F126F530E}" destId="{1B102E70-3271-3B42-88CA-AB4F29F0A93D}" srcOrd="0" destOrd="0" presId="urn:microsoft.com/office/officeart/2005/8/layout/default"/>
    <dgm:cxn modelId="{F9675DE4-80C4-704D-A8A6-0FDC6F42CD04}" srcId="{C5A7E26C-347A-0444-A5D8-80F243A200A5}" destId="{DD57434D-1E83-5344-B374-387AF9E0DD19}" srcOrd="2" destOrd="0" parTransId="{7A036A4F-3D45-DF43-890C-4BAFA7590475}" sibTransId="{892C1125-FF5D-1F41-89C0-FD3FD43E2D3E}"/>
    <dgm:cxn modelId="{37465E62-CC03-4322-89BB-EFD7C0DB2046}" type="presOf" srcId="{C5A7E26C-347A-0444-A5D8-80F243A200A5}" destId="{EBF0BAA0-7002-1A4E-B1EA-8B9A3BFB47EF}" srcOrd="0" destOrd="0" presId="urn:microsoft.com/office/officeart/2005/8/layout/default"/>
    <dgm:cxn modelId="{4693FA73-F5FD-40CB-BA11-392D079CFAA3}" type="presOf" srcId="{EDAE8106-7E9B-C147-9733-277E77F55625}" destId="{C9D9A7EE-2BDE-0443-90E7-13F7C56F1C96}" srcOrd="0" destOrd="0" presId="urn:microsoft.com/office/officeart/2005/8/layout/default"/>
    <dgm:cxn modelId="{FB75CD5F-BC2F-5A4E-87C4-079C0A8E59B3}" srcId="{C5A7E26C-347A-0444-A5D8-80F243A200A5}" destId="{836C84EA-58BE-EB45-95E8-731F126F530E}" srcOrd="0" destOrd="0" parTransId="{CBC98F0E-2A1C-4842-B1F2-8B2F4066ED97}" sibTransId="{116088CD-A98C-2947-9B7C-BDA783E8FF0B}"/>
    <dgm:cxn modelId="{D7F40DA0-FEE9-5247-BDDC-B79B3D4ABC67}" srcId="{C5A7E26C-347A-0444-A5D8-80F243A200A5}" destId="{EDAE8106-7E9B-C147-9733-277E77F55625}" srcOrd="1" destOrd="0" parTransId="{5F0FA9A3-28C8-4543-A675-60B965C2E079}" sibTransId="{C3CB8B67-6B20-D040-B468-6BE5FDD944A6}"/>
    <dgm:cxn modelId="{304AE1DA-81C4-4D34-B62F-A0044BF8F9C6}" type="presParOf" srcId="{EBF0BAA0-7002-1A4E-B1EA-8B9A3BFB47EF}" destId="{1B102E70-3271-3B42-88CA-AB4F29F0A93D}" srcOrd="0" destOrd="0" presId="urn:microsoft.com/office/officeart/2005/8/layout/default"/>
    <dgm:cxn modelId="{9DBFDFAC-6E73-49B0-989C-CC3B734001AC}" type="presParOf" srcId="{EBF0BAA0-7002-1A4E-B1EA-8B9A3BFB47EF}" destId="{F9064486-7854-5945-AA72-945F488574C5}" srcOrd="1" destOrd="0" presId="urn:microsoft.com/office/officeart/2005/8/layout/default"/>
    <dgm:cxn modelId="{BB74B697-070A-4A77-83B4-46827DE80FBE}" type="presParOf" srcId="{EBF0BAA0-7002-1A4E-B1EA-8B9A3BFB47EF}" destId="{C9D9A7EE-2BDE-0443-90E7-13F7C56F1C96}" srcOrd="2" destOrd="0" presId="urn:microsoft.com/office/officeart/2005/8/layout/default"/>
    <dgm:cxn modelId="{06D67528-0705-45F6-A0F5-567DA83E0719}" type="presParOf" srcId="{EBF0BAA0-7002-1A4E-B1EA-8B9A3BFB47EF}" destId="{C8A0040D-29CE-4B44-BABA-0CE8382370B8}" srcOrd="3" destOrd="0" presId="urn:microsoft.com/office/officeart/2005/8/layout/default"/>
    <dgm:cxn modelId="{B3B1A682-F928-411E-AA2B-5E81F2D641B7}" type="presParOf" srcId="{EBF0BAA0-7002-1A4E-B1EA-8B9A3BFB47EF}" destId="{7FF18561-4F53-6148-8381-3AB383ED75E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02E70-3271-3B42-88CA-AB4F29F0A93D}">
      <dsp:nvSpPr>
        <dsp:cNvPr id="0" name=""/>
        <dsp:cNvSpPr/>
      </dsp:nvSpPr>
      <dsp:spPr>
        <a:xfrm>
          <a:off x="0" y="611981"/>
          <a:ext cx="2464593" cy="1478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hlinkClick xmlns:r="http://schemas.openxmlformats.org/officeDocument/2006/relationships" r:id="" action="ppaction://hlinksldjump"/>
            </a:rPr>
            <a:t>Antigen Panel from Nasopharynx</a:t>
          </a:r>
          <a:endParaRPr lang="en-US" sz="2900" kern="1200" dirty="0"/>
        </a:p>
      </dsp:txBody>
      <dsp:txXfrm>
        <a:off x="0" y="611981"/>
        <a:ext cx="2464593" cy="1478756"/>
      </dsp:txXfrm>
    </dsp:sp>
    <dsp:sp modelId="{C9D9A7EE-2BDE-0443-90E7-13F7C56F1C96}">
      <dsp:nvSpPr>
        <dsp:cNvPr id="0" name=""/>
        <dsp:cNvSpPr/>
      </dsp:nvSpPr>
      <dsp:spPr>
        <a:xfrm>
          <a:off x="2724854" y="609378"/>
          <a:ext cx="2464593" cy="1478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hlinkClick xmlns:r="http://schemas.openxmlformats.org/officeDocument/2006/relationships" r:id="" action="ppaction://hlinksldjump"/>
            </a:rPr>
            <a:t>PCR</a:t>
          </a:r>
          <a:r>
            <a:rPr lang="en-US" sz="2900" kern="1200" baseline="0" dirty="0">
              <a:hlinkClick xmlns:r="http://schemas.openxmlformats.org/officeDocument/2006/relationships" r:id="" action="ppaction://hlinksldjump"/>
            </a:rPr>
            <a:t> from Nasopharynx</a:t>
          </a:r>
          <a:endParaRPr lang="en-US" sz="2900" kern="1200" dirty="0"/>
        </a:p>
      </dsp:txBody>
      <dsp:txXfrm>
        <a:off x="2724854" y="609378"/>
        <a:ext cx="2464593" cy="1478756"/>
      </dsp:txXfrm>
    </dsp:sp>
    <dsp:sp modelId="{7FF18561-4F53-6148-8381-3AB383ED75EF}">
      <dsp:nvSpPr>
        <dsp:cNvPr id="0" name=""/>
        <dsp:cNvSpPr/>
      </dsp:nvSpPr>
      <dsp:spPr>
        <a:xfrm>
          <a:off x="5422106" y="611981"/>
          <a:ext cx="2464593" cy="1478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hlinkClick xmlns:r="http://schemas.openxmlformats.org/officeDocument/2006/relationships" r:id="" action="ppaction://hlinksldjump"/>
            </a:rPr>
            <a:t>Other</a:t>
          </a:r>
          <a:r>
            <a:rPr lang="en-US" sz="2900" kern="1200" baseline="0" dirty="0">
              <a:hlinkClick xmlns:r="http://schemas.openxmlformats.org/officeDocument/2006/relationships" r:id="" action="ppaction://hlinksldjump"/>
            </a:rPr>
            <a:t> Testing</a:t>
          </a:r>
          <a:endParaRPr lang="en-US" sz="2900" kern="1200" dirty="0"/>
        </a:p>
      </dsp:txBody>
      <dsp:txXfrm>
        <a:off x="5422106" y="611981"/>
        <a:ext cx="2464593" cy="1478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F989E-29BE-FF4C-BA66-4F9E1C61D61D}" type="datetimeFigureOut">
              <a:rPr lang="en-US" smtClean="0"/>
              <a:t>7/14/2020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B5AE3-AB24-614F-B9A5-28B08309E3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29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0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0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0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05" charset="0"/>
              </a:defRPr>
            </a:lvl1pPr>
          </a:lstStyle>
          <a:p>
            <a:pPr>
              <a:defRPr/>
            </a:pPr>
            <a:fld id="{4B1E45D9-D277-6546-AC9C-3A5BB39C29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794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slide to insert at the start of the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78ABD-A0B5-4536-B35A-838AB62E82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85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Palivizumab</a:t>
            </a:r>
            <a:r>
              <a:rPr lang="en-US" dirty="0"/>
              <a:t> is a humanized monoclonal antibody (IgG) directed against an epitope in the A antigenic site of the F protein of RSV.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1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81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Shah, D.P., </a:t>
            </a:r>
            <a:r>
              <a:rPr lang="en-US" dirty="0" err="1"/>
              <a:t>Ghantoji</a:t>
            </a:r>
            <a:r>
              <a:rPr lang="en-US" dirty="0"/>
              <a:t>, S.S., Shah, J.N., El </a:t>
            </a:r>
            <a:r>
              <a:rPr lang="en-US" dirty="0" err="1"/>
              <a:t>Taoum</a:t>
            </a:r>
            <a:r>
              <a:rPr lang="en-US" dirty="0"/>
              <a:t>, K.K., Jiang, Y., </a:t>
            </a:r>
            <a:r>
              <a:rPr lang="en-US" dirty="0" err="1"/>
              <a:t>Popat</a:t>
            </a:r>
            <a:r>
              <a:rPr lang="en-US" dirty="0"/>
              <a:t>, U., Hosing, C., </a:t>
            </a:r>
            <a:r>
              <a:rPr lang="en-US" dirty="0" err="1"/>
              <a:t>Rondon</a:t>
            </a:r>
            <a:r>
              <a:rPr lang="en-US" dirty="0"/>
              <a:t>, G., </a:t>
            </a:r>
            <a:r>
              <a:rPr lang="en-US" dirty="0" err="1"/>
              <a:t>Tarrand</a:t>
            </a:r>
            <a:r>
              <a:rPr lang="en-US" dirty="0"/>
              <a:t>, J.J., </a:t>
            </a:r>
            <a:r>
              <a:rPr lang="en-US" dirty="0" err="1"/>
              <a:t>Champlin</a:t>
            </a:r>
            <a:r>
              <a:rPr lang="en-US" dirty="0"/>
              <a:t>, R.E. and Chemaly, R.F., 2013. Impact of aerosolized ribavirin on mortality in 280 allogeneic </a:t>
            </a:r>
            <a:r>
              <a:rPr lang="en-US" dirty="0" err="1"/>
              <a:t>haematopoietic</a:t>
            </a:r>
            <a:r>
              <a:rPr lang="en-US" dirty="0"/>
              <a:t> stem cell transplant recipients with respiratory syncytial virus infections. </a:t>
            </a:r>
            <a:r>
              <a:rPr lang="en-US" i="1" dirty="0"/>
              <a:t>Journal of Antimicrobial Chemotherapy</a:t>
            </a:r>
            <a:r>
              <a:rPr lang="en-US" dirty="0"/>
              <a:t>, p.dkt111.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Peck, A.J., Corey, L. and </a:t>
            </a:r>
            <a:r>
              <a:rPr lang="en-US" dirty="0" err="1"/>
              <a:t>Boeckh</a:t>
            </a:r>
            <a:r>
              <a:rPr lang="en-US" dirty="0"/>
              <a:t>, M., 2004. </a:t>
            </a:r>
            <a:r>
              <a:rPr lang="en-US" dirty="0" err="1"/>
              <a:t>Pretransplantation</a:t>
            </a:r>
            <a:r>
              <a:rPr lang="en-US" dirty="0"/>
              <a:t> respiratory syncytial virus infection: impact of a strategy to delay transplantation. </a:t>
            </a:r>
            <a:r>
              <a:rPr lang="en-US" i="1" dirty="0"/>
              <a:t>Clinical infectious diseases</a:t>
            </a:r>
            <a:r>
              <a:rPr lang="en-US" dirty="0"/>
              <a:t>, </a:t>
            </a:r>
            <a:r>
              <a:rPr lang="en-US" i="1" dirty="0"/>
              <a:t>39</a:t>
            </a:r>
            <a:r>
              <a:rPr lang="en-US" dirty="0"/>
              <a:t>(5), pp.673-680.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15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1E45D9-D277-6546-AC9C-3A5BB39C293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70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78ABD-A0B5-4536-B35A-838AB62E822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5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Sample slide to insert at the start of a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78ABD-A0B5-4536-B35A-838AB62E82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6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increasingly common scenario for which immunocompromised Infectious Diseases is consulted, a child that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move forward for transplant, with a sense of urgency, when unfortunately, given the innate and adaptive immunodeficiency states that are likely both present in a child like this, disaster strikes. Now what?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6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7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 probably</a:t>
            </a:r>
            <a:r>
              <a:rPr lang="en-US" baseline="0" dirty="0">
                <a:solidFill>
                  <a:srgbClr val="FF0000"/>
                </a:solidFill>
              </a:rPr>
              <a:t> would remove the red text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75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8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28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Shah, D.P., </a:t>
            </a:r>
            <a:r>
              <a:rPr lang="en-US" dirty="0" err="1"/>
              <a:t>Ghantoji</a:t>
            </a:r>
            <a:r>
              <a:rPr lang="en-US" dirty="0"/>
              <a:t>, S.S., </a:t>
            </a:r>
            <a:r>
              <a:rPr lang="en-US" dirty="0" err="1"/>
              <a:t>Ariza</a:t>
            </a:r>
            <a:r>
              <a:rPr lang="en-US" dirty="0"/>
              <a:t>-Heredia, E.J., Shah, J.N., El </a:t>
            </a:r>
            <a:r>
              <a:rPr lang="en-US" dirty="0" err="1"/>
              <a:t>Taoum</a:t>
            </a:r>
            <a:r>
              <a:rPr lang="en-US" dirty="0"/>
              <a:t>, K.K., Shah, P.K., </a:t>
            </a:r>
            <a:r>
              <a:rPr lang="en-US" dirty="0" err="1"/>
              <a:t>Nesher</a:t>
            </a:r>
            <a:r>
              <a:rPr lang="en-US" dirty="0"/>
              <a:t>, L., Hosing, C., </a:t>
            </a:r>
            <a:r>
              <a:rPr lang="en-US" dirty="0" err="1"/>
              <a:t>Rondon</a:t>
            </a:r>
            <a:r>
              <a:rPr lang="en-US" dirty="0"/>
              <a:t>, G., </a:t>
            </a:r>
            <a:r>
              <a:rPr lang="en-US" dirty="0" err="1"/>
              <a:t>Champlin</a:t>
            </a:r>
            <a:r>
              <a:rPr lang="en-US" dirty="0"/>
              <a:t>, R.E. and Chemaly, R.F., 2014. Immunodeficiency scoring index to predict poor outcomes in hematopoietic cell transplant recipients with RSV infections. </a:t>
            </a:r>
            <a:r>
              <a:rPr lang="en-US" i="1" dirty="0"/>
              <a:t>Blood</a:t>
            </a:r>
            <a:r>
              <a:rPr lang="en-US" dirty="0"/>
              <a:t>, </a:t>
            </a:r>
            <a:r>
              <a:rPr lang="en-US" i="1" dirty="0"/>
              <a:t>123</a:t>
            </a:r>
            <a:r>
              <a:rPr lang="en-US" dirty="0"/>
              <a:t>(21), pp.3263-3268.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EE00-D0CF-3640-B1E4-17181A1645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3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2700" y="1681163"/>
            <a:ext cx="9144000" cy="1766887"/>
            <a:chOff x="-8" y="1059"/>
            <a:chExt cx="5760" cy="1113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2016"/>
              <a:ext cx="5752" cy="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Times New Roman" pitchFamily="-105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148"/>
              <a:ext cx="5752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Times New Roman" pitchFamily="-105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-8" y="1059"/>
              <a:ext cx="833" cy="990"/>
              <a:chOff x="-8" y="1059"/>
              <a:chExt cx="833" cy="990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-8" y="1059"/>
                <a:ext cx="833" cy="990"/>
              </a:xfrm>
              <a:custGeom>
                <a:avLst/>
                <a:gdLst/>
                <a:ahLst/>
                <a:cxnLst>
                  <a:cxn ang="0">
                    <a:pos x="284" y="448"/>
                  </a:cxn>
                  <a:cxn ang="0">
                    <a:pos x="115" y="0"/>
                  </a:cxn>
                  <a:cxn ang="0">
                    <a:pos x="353" y="398"/>
                  </a:cxn>
                  <a:cxn ang="0">
                    <a:pos x="591" y="0"/>
                  </a:cxn>
                  <a:cxn ang="0">
                    <a:pos x="419" y="448"/>
                  </a:cxn>
                  <a:cxn ang="0">
                    <a:pos x="832" y="495"/>
                  </a:cxn>
                  <a:cxn ang="0">
                    <a:pos x="417" y="540"/>
                  </a:cxn>
                  <a:cxn ang="0">
                    <a:pos x="591" y="989"/>
                  </a:cxn>
                  <a:cxn ang="0">
                    <a:pos x="353" y="590"/>
                  </a:cxn>
                  <a:cxn ang="0">
                    <a:pos x="115" y="989"/>
                  </a:cxn>
                  <a:cxn ang="0">
                    <a:pos x="282" y="543"/>
                  </a:cxn>
                  <a:cxn ang="0">
                    <a:pos x="0" y="509"/>
                  </a:cxn>
                  <a:cxn ang="0">
                    <a:pos x="0" y="479"/>
                  </a:cxn>
                  <a:cxn ang="0">
                    <a:pos x="284" y="448"/>
                  </a:cxn>
                </a:cxnLst>
                <a:rect l="0" t="0" r="r" b="b"/>
                <a:pathLst>
                  <a:path w="833" h="990">
                    <a:moveTo>
                      <a:pt x="284" y="448"/>
                    </a:moveTo>
                    <a:lnTo>
                      <a:pt x="115" y="0"/>
                    </a:lnTo>
                    <a:lnTo>
                      <a:pt x="353" y="398"/>
                    </a:lnTo>
                    <a:lnTo>
                      <a:pt x="591" y="0"/>
                    </a:lnTo>
                    <a:lnTo>
                      <a:pt x="419" y="448"/>
                    </a:lnTo>
                    <a:lnTo>
                      <a:pt x="832" y="495"/>
                    </a:lnTo>
                    <a:lnTo>
                      <a:pt x="417" y="540"/>
                    </a:lnTo>
                    <a:lnTo>
                      <a:pt x="591" y="989"/>
                    </a:lnTo>
                    <a:lnTo>
                      <a:pt x="353" y="590"/>
                    </a:lnTo>
                    <a:lnTo>
                      <a:pt x="115" y="989"/>
                    </a:lnTo>
                    <a:lnTo>
                      <a:pt x="282" y="543"/>
                    </a:lnTo>
                    <a:lnTo>
                      <a:pt x="0" y="509"/>
                    </a:lnTo>
                    <a:lnTo>
                      <a:pt x="0" y="479"/>
                    </a:lnTo>
                    <a:lnTo>
                      <a:pt x="284" y="448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Times New Roman" pitchFamily="-105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-4" y="1194"/>
                <a:ext cx="698" cy="720"/>
              </a:xfrm>
              <a:custGeom>
                <a:avLst/>
                <a:gdLst/>
                <a:ahLst/>
                <a:cxnLst>
                  <a:cxn ang="0">
                    <a:pos x="279" y="315"/>
                  </a:cxn>
                  <a:cxn ang="0">
                    <a:pos x="173" y="0"/>
                  </a:cxn>
                  <a:cxn ang="0">
                    <a:pos x="349" y="263"/>
                  </a:cxn>
                  <a:cxn ang="0">
                    <a:pos x="519" y="0"/>
                  </a:cxn>
                  <a:cxn ang="0">
                    <a:pos x="415" y="315"/>
                  </a:cxn>
                  <a:cxn ang="0">
                    <a:pos x="697" y="360"/>
                  </a:cxn>
                  <a:cxn ang="0">
                    <a:pos x="413" y="403"/>
                  </a:cxn>
                  <a:cxn ang="0">
                    <a:pos x="519" y="719"/>
                  </a:cxn>
                  <a:cxn ang="0">
                    <a:pos x="349" y="455"/>
                  </a:cxn>
                  <a:cxn ang="0">
                    <a:pos x="173" y="719"/>
                  </a:cxn>
                  <a:cxn ang="0">
                    <a:pos x="278" y="407"/>
                  </a:cxn>
                  <a:cxn ang="0">
                    <a:pos x="0" y="360"/>
                  </a:cxn>
                  <a:cxn ang="0">
                    <a:pos x="279" y="315"/>
                  </a:cxn>
                </a:cxnLst>
                <a:rect l="0" t="0" r="r" b="b"/>
                <a:pathLst>
                  <a:path w="698" h="720">
                    <a:moveTo>
                      <a:pt x="279" y="315"/>
                    </a:moveTo>
                    <a:lnTo>
                      <a:pt x="173" y="0"/>
                    </a:lnTo>
                    <a:lnTo>
                      <a:pt x="349" y="263"/>
                    </a:lnTo>
                    <a:lnTo>
                      <a:pt x="519" y="0"/>
                    </a:lnTo>
                    <a:lnTo>
                      <a:pt x="415" y="315"/>
                    </a:lnTo>
                    <a:lnTo>
                      <a:pt x="697" y="360"/>
                    </a:lnTo>
                    <a:lnTo>
                      <a:pt x="413" y="403"/>
                    </a:lnTo>
                    <a:lnTo>
                      <a:pt x="519" y="719"/>
                    </a:lnTo>
                    <a:lnTo>
                      <a:pt x="349" y="455"/>
                    </a:lnTo>
                    <a:lnTo>
                      <a:pt x="173" y="719"/>
                    </a:lnTo>
                    <a:lnTo>
                      <a:pt x="278" y="407"/>
                    </a:lnTo>
                    <a:lnTo>
                      <a:pt x="0" y="360"/>
                    </a:lnTo>
                    <a:lnTo>
                      <a:pt x="279" y="315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Times New Roman" pitchFamily="-105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99" y="1212"/>
                <a:ext cx="493" cy="685"/>
              </a:xfrm>
              <a:custGeom>
                <a:avLst/>
                <a:gdLst/>
                <a:ahLst/>
                <a:cxnLst>
                  <a:cxn ang="0">
                    <a:pos x="0" y="173"/>
                  </a:cxn>
                  <a:cxn ang="0">
                    <a:pos x="223" y="295"/>
                  </a:cxn>
                  <a:cxn ang="0">
                    <a:pos x="246" y="0"/>
                  </a:cxn>
                  <a:cxn ang="0">
                    <a:pos x="268" y="295"/>
                  </a:cxn>
                  <a:cxn ang="0">
                    <a:pos x="490" y="169"/>
                  </a:cxn>
                  <a:cxn ang="0">
                    <a:pos x="290" y="343"/>
                  </a:cxn>
                  <a:cxn ang="0">
                    <a:pos x="492" y="514"/>
                  </a:cxn>
                  <a:cxn ang="0">
                    <a:pos x="268" y="390"/>
                  </a:cxn>
                  <a:cxn ang="0">
                    <a:pos x="246" y="684"/>
                  </a:cxn>
                  <a:cxn ang="0">
                    <a:pos x="223" y="390"/>
                  </a:cxn>
                  <a:cxn ang="0">
                    <a:pos x="0" y="514"/>
                  </a:cxn>
                  <a:cxn ang="0">
                    <a:pos x="201" y="343"/>
                  </a:cxn>
                  <a:cxn ang="0">
                    <a:pos x="0" y="173"/>
                  </a:cxn>
                </a:cxnLst>
                <a:rect l="0" t="0" r="r" b="b"/>
                <a:pathLst>
                  <a:path w="493" h="685">
                    <a:moveTo>
                      <a:pt x="0" y="173"/>
                    </a:moveTo>
                    <a:lnTo>
                      <a:pt x="223" y="295"/>
                    </a:lnTo>
                    <a:lnTo>
                      <a:pt x="246" y="0"/>
                    </a:lnTo>
                    <a:lnTo>
                      <a:pt x="268" y="295"/>
                    </a:lnTo>
                    <a:lnTo>
                      <a:pt x="490" y="169"/>
                    </a:lnTo>
                    <a:lnTo>
                      <a:pt x="290" y="343"/>
                    </a:lnTo>
                    <a:lnTo>
                      <a:pt x="492" y="514"/>
                    </a:lnTo>
                    <a:lnTo>
                      <a:pt x="268" y="390"/>
                    </a:lnTo>
                    <a:lnTo>
                      <a:pt x="246" y="684"/>
                    </a:lnTo>
                    <a:lnTo>
                      <a:pt x="223" y="390"/>
                    </a:lnTo>
                    <a:lnTo>
                      <a:pt x="0" y="514"/>
                    </a:lnTo>
                    <a:lnTo>
                      <a:pt x="201" y="343"/>
                    </a:lnTo>
                    <a:lnTo>
                      <a:pt x="0" y="17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Times New Roman" pitchFamily="-105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83" y="1467"/>
                <a:ext cx="124" cy="17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1" y="63"/>
                  </a:cxn>
                  <a:cxn ang="0">
                    <a:pos x="61" y="0"/>
                  </a:cxn>
                  <a:cxn ang="0">
                    <a:pos x="71" y="63"/>
                  </a:cxn>
                  <a:cxn ang="0">
                    <a:pos x="123" y="42"/>
                  </a:cxn>
                  <a:cxn ang="0">
                    <a:pos x="83" y="86"/>
                  </a:cxn>
                  <a:cxn ang="0">
                    <a:pos x="123" y="128"/>
                  </a:cxn>
                  <a:cxn ang="0">
                    <a:pos x="71" y="108"/>
                  </a:cxn>
                  <a:cxn ang="0">
                    <a:pos x="61" y="172"/>
                  </a:cxn>
                  <a:cxn ang="0">
                    <a:pos x="51" y="108"/>
                  </a:cxn>
                  <a:cxn ang="0">
                    <a:pos x="0" y="128"/>
                  </a:cxn>
                  <a:cxn ang="0">
                    <a:pos x="39" y="86"/>
                  </a:cxn>
                  <a:cxn ang="0">
                    <a:pos x="0" y="42"/>
                  </a:cxn>
                </a:cxnLst>
                <a:rect l="0" t="0" r="r" b="b"/>
                <a:pathLst>
                  <a:path w="124" h="173">
                    <a:moveTo>
                      <a:pt x="0" y="42"/>
                    </a:moveTo>
                    <a:lnTo>
                      <a:pt x="51" y="63"/>
                    </a:lnTo>
                    <a:lnTo>
                      <a:pt x="61" y="0"/>
                    </a:lnTo>
                    <a:lnTo>
                      <a:pt x="71" y="63"/>
                    </a:lnTo>
                    <a:lnTo>
                      <a:pt x="123" y="42"/>
                    </a:lnTo>
                    <a:lnTo>
                      <a:pt x="83" y="86"/>
                    </a:lnTo>
                    <a:lnTo>
                      <a:pt x="123" y="128"/>
                    </a:lnTo>
                    <a:lnTo>
                      <a:pt x="71" y="108"/>
                    </a:lnTo>
                    <a:lnTo>
                      <a:pt x="61" y="172"/>
                    </a:lnTo>
                    <a:lnTo>
                      <a:pt x="51" y="108"/>
                    </a:lnTo>
                    <a:lnTo>
                      <a:pt x="0" y="128"/>
                    </a:lnTo>
                    <a:lnTo>
                      <a:pt x="39" y="86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9F9F9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Times New Roman" pitchFamily="-105" charset="0"/>
                </a:endParaRPr>
              </a:p>
            </p:txBody>
          </p:sp>
        </p:grpSp>
      </p:grpSp>
      <p:sp>
        <p:nvSpPr>
          <p:cNvPr id="308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1219200" y="1905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CC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39913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-105" charset="2"/>
              <a:buNone/>
              <a:defRPr>
                <a:solidFill>
                  <a:srgbClr val="DDDDDD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212850" y="6232525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DDDDDD"/>
                </a:solidFill>
                <a:effectLst/>
                <a:latin typeface="Times New Roman" pitchFamily="-10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1250" y="6232525"/>
            <a:ext cx="2895600" cy="457200"/>
          </a:xfrm>
        </p:spPr>
        <p:txBody>
          <a:bodyPr/>
          <a:lstStyle>
            <a:lvl1pPr algn="ctr">
              <a:defRPr>
                <a:solidFill>
                  <a:srgbClr val="DDDDDD"/>
                </a:solidFill>
                <a:effectLst/>
                <a:latin typeface="Times New Roman" pitchFamily="-105" charset="0"/>
              </a:defRPr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80250" y="6232525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Times New Roman" pitchFamily="-105" charset="0"/>
              </a:defRPr>
            </a:lvl1pPr>
          </a:lstStyle>
          <a:p>
            <a:pPr>
              <a:defRPr/>
            </a:pPr>
            <a:fld id="{BAB6A856-C036-4F47-AD84-AA8528C39B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 noProof="0" dirty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 dirty="0"/>
              <a:t>Click icon to add clip art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300832257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25772" y="63442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2"/>
                </a:solidFill>
                <a:effectLst/>
                <a:latin typeface="Arial"/>
              </a:defRPr>
            </a:lvl1pPr>
          </a:lstStyle>
          <a:p>
            <a:fld id="{9A7E3803-C8DB-474E-8499-3A7DF90A4D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096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 b="1" i="1">
                <a:solidFill>
                  <a:srgbClr val="000000"/>
                </a:solidFill>
                <a:effectLst/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CDC. MMWR 2006;55:RR-5</a:t>
            </a:r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685800" y="1295400"/>
            <a:ext cx="777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imes New Roman" pitchFamily="-105" charset="0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685800" y="6096000"/>
            <a:ext cx="777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imes New Roman" pitchFamily="-105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25772" y="63442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9A7E3803-C8DB-474E-8499-3A7DF90A4D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transition>
    <p:zoom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50000"/>
        <a:buFont typeface="Monotype Sorts" charset="2"/>
        <a:buChar char="l"/>
        <a:defRPr sz="2400" b="1">
          <a:solidFill>
            <a:srgbClr val="000000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80000"/>
        <a:buFont typeface="Symbol" charset="2"/>
        <a:buChar char="¾"/>
        <a:defRPr sz="2400" b="1">
          <a:solidFill>
            <a:srgbClr val="000000"/>
          </a:solidFill>
          <a:latin typeface="+mn-lt"/>
          <a:ea typeface="ＭＳ Ｐゴシック" pitchFamily="-105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charset="2"/>
        <a:buChar char="Ø"/>
        <a:defRPr sz="2400" b="1">
          <a:solidFill>
            <a:srgbClr val="000000"/>
          </a:solidFill>
          <a:latin typeface="+mn-lt"/>
          <a:ea typeface="ＭＳ Ｐゴシック" pitchFamily="-10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 b="1">
          <a:solidFill>
            <a:srgbClr val="000000"/>
          </a:solidFill>
          <a:latin typeface="+mn-lt"/>
          <a:ea typeface="ＭＳ Ｐゴシック" pitchFamily="-10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 b="1">
          <a:solidFill>
            <a:srgbClr val="000000"/>
          </a:solidFill>
          <a:latin typeface="+mn-lt"/>
          <a:ea typeface="ＭＳ Ｐゴシック" pitchFamily="-10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bi.nlm.nih.gov/pubmed/23226621" TargetMode="Externa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slide" Target="slide1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hyperlink" Target="https://www.ncbi.nlm.nih.gov/pmc/articles/PMC3185851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hyperlink" Target="https://www.ncbi.nlm.nih.gov/pubmed/1945399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jpeg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436883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4368837" TargetMode="Externa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slide" Target="slide26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www.ncbi.nlm.nih.gov/pubmed/24368838" TargetMode="External"/><Relationship Id="rId4" Type="http://schemas.openxmlformats.org/officeDocument/2006/relationships/hyperlink" Target="https://www.ncbi.nlm.nih.gov/pubmed/2436883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818173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www.ncbi.nlm.nih.gov/pubmed/24368837" TargetMode="External"/><Relationship Id="rId4" Type="http://schemas.openxmlformats.org/officeDocument/2006/relationships/hyperlink" Target="https://www.ncbi.nlm.nih.gov/pubmed/24700783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35.xml"/><Relationship Id="rId7" Type="http://schemas.openxmlformats.org/officeDocument/2006/relationships/image" Target="../media/image1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322662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1.jpeg"/><Relationship Id="rId4" Type="http://schemas.openxmlformats.org/officeDocument/2006/relationships/hyperlink" Target="https://www.ncbi.nlm.nih.gov/pubmed/22927454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tiff"/><Relationship Id="rId5" Type="http://schemas.openxmlformats.org/officeDocument/2006/relationships/hyperlink" Target="https://www.ncbi.nlm.nih.gov/pubmed/23572228" TargetMode="External"/><Relationship Id="rId4" Type="http://schemas.openxmlformats.org/officeDocument/2006/relationships/image" Target="../media/image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www.ncbi.nlm.nih.gov/pubmed/27183091" TargetMode="External"/><Relationship Id="rId1" Type="http://schemas.openxmlformats.org/officeDocument/2006/relationships/slideLayout" Target="../slideLayouts/slideLayout4.xml"/><Relationship Id="rId4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hyperlink" Target="https://www.ncbi.nlm.nih.gov/pubmed/23572228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8.xml"/><Relationship Id="rId5" Type="http://schemas.openxmlformats.org/officeDocument/2006/relationships/hyperlink" Target="https://www.ncbi.nlm.nih.gov/pubmed/15356782" TargetMode="External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hyperlink" Target="https://www.ncbi.nlm.nih.gov/pubmed/15356782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tanvi.sharma@childrens.harvad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51566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RSV in the Pre-Hematopoietic STEM Cell Transplant Patient</a:t>
            </a:r>
            <a:endParaRPr lang="en-US" sz="3600" cap="none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117600" y="3691467"/>
            <a:ext cx="7027334" cy="1202266"/>
          </a:xfrm>
        </p:spPr>
        <p:txBody>
          <a:bodyPr/>
          <a:lstStyle/>
          <a:p>
            <a:pPr algn="ctr"/>
            <a:r>
              <a:rPr lang="en-US" sz="2400" dirty="0"/>
              <a:t>A Pediatric Transplant Infectious Diseases Learning Module</a:t>
            </a:r>
            <a:endParaRPr lang="en-US" sz="24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1593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of Community Respiratory Viruses in the HSCT population: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2125266"/>
            <a:ext cx="9086850" cy="3695700"/>
          </a:xfrm>
          <a:prstGeom prst="rect">
            <a:avLst/>
          </a:prstGeom>
        </p:spPr>
      </p:pic>
      <p:sp>
        <p:nvSpPr>
          <p:cNvPr id="6" name="Action Button: Back or Previous 5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6343055"/>
            <a:ext cx="3632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effectLst/>
                <a:hlinkClick r:id="rId5"/>
              </a:rPr>
              <a:t>Shah DP Am J Blood Res 2012:2(4): 203-218</a:t>
            </a:r>
            <a:endParaRPr lang="en-US" sz="1400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2299495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17" y="984305"/>
            <a:ext cx="7837753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Alterations in the immune system potentially at play: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540" y="3064120"/>
            <a:ext cx="2672255" cy="147210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4500" b="0" dirty="0">
                <a:solidFill>
                  <a:schemeClr val="bg1"/>
                </a:solidFill>
                <a:hlinkClick r:id="rId2" action="ppaction://hlinksldjump"/>
              </a:rPr>
              <a:t>Innate Immunity </a:t>
            </a:r>
            <a:endParaRPr lang="en-US" sz="4500" b="0" dirty="0">
              <a:solidFill>
                <a:schemeClr val="bg1"/>
              </a:solidFill>
            </a:endParaRP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28645" y="3086101"/>
            <a:ext cx="2731376" cy="1472105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bg1"/>
                </a:solidFill>
                <a:effectLst/>
                <a:hlinkClick r:id="rId3" action="ppaction://hlinksldjump"/>
              </a:rPr>
              <a:t>Adaptive Immunity </a:t>
            </a:r>
            <a:endParaRPr lang="en-US" sz="4500" dirty="0">
              <a:solidFill>
                <a:schemeClr val="bg1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/>
          </a:p>
        </p:txBody>
      </p:sp>
      <p:sp>
        <p:nvSpPr>
          <p:cNvPr id="11" name="Action Button: Back or Previous 10">
            <a:hlinkClick r:id="rId4" action="ppaction://hlinksldjump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38491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Innate immunity concerns: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50" y="2226468"/>
          <a:ext cx="7886700" cy="3195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Component of immune</a:t>
                      </a:r>
                      <a:r>
                        <a:rPr lang="en-US" sz="1400" baseline="0" dirty="0"/>
                        <a:t> system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Potential</a:t>
                      </a:r>
                      <a:r>
                        <a:rPr lang="en-US" sz="1400" baseline="0" dirty="0"/>
                        <a:t> problem in this patient population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r>
                        <a:rPr lang="en-US" sz="1400" b="0" dirty="0"/>
                        <a:t>Physical barriers (skin, gastric mucosa,</a:t>
                      </a:r>
                      <a:r>
                        <a:rPr lang="en-US" sz="1400" b="0" baseline="0" dirty="0"/>
                        <a:t> lung mucosa) 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Chemotherapy</a:t>
                      </a:r>
                      <a:r>
                        <a:rPr lang="en-US" sz="1400" b="0" baseline="0" dirty="0"/>
                        <a:t> induced mucositis, radiation skin/mucosal breakdown, central lines, surgical interventions 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Phagocytes</a:t>
                      </a:r>
                      <a:r>
                        <a:rPr lang="en-US" sz="1400" baseline="0" dirty="0"/>
                        <a:t> (Macrophages, monocytes, neutrophils)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Profound neutropenia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Pattern recognition receptors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Unable to release TNF</a:t>
                      </a:r>
                      <a:r>
                        <a:rPr lang="en-US" sz="1400" dirty="0">
                          <a:sym typeface="Symbol"/>
                        </a:rPr>
                        <a:t></a:t>
                      </a:r>
                      <a:r>
                        <a:rPr lang="en-US" sz="1400" dirty="0"/>
                        <a:t>,</a:t>
                      </a:r>
                      <a:r>
                        <a:rPr lang="en-US" sz="1400" baseline="0" dirty="0"/>
                        <a:t> IL-1, HMGB1 secondary to monoclonal antibodies, chemotherapy side effects, poor nutritional status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Complement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Decreased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complement levels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Microbiome</a:t>
                      </a:r>
                      <a:r>
                        <a:rPr lang="en-US" sz="1400" baseline="0" dirty="0"/>
                        <a:t>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Prolonged</a:t>
                      </a:r>
                      <a:r>
                        <a:rPr lang="en-US" sz="1400" baseline="0" dirty="0"/>
                        <a:t> antibiotics, infections such as </a:t>
                      </a:r>
                      <a:r>
                        <a:rPr lang="en-US" sz="1400" i="1" baseline="0" dirty="0"/>
                        <a:t>Clostridium difficile </a:t>
                      </a:r>
                      <a:r>
                        <a:rPr lang="en-US" sz="1400" baseline="0" dirty="0"/>
                        <a:t>or Norovirus, diet changes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8081909" y="6234285"/>
            <a:ext cx="376291" cy="43220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Action Button: Return 10">
            <a:hlinkClick r:id="rId2" action="ppaction://hlinksldjump" highlightClick="1"/>
          </p:cNvPr>
          <p:cNvSpPr/>
          <p:nvPr/>
        </p:nvSpPr>
        <p:spPr>
          <a:xfrm>
            <a:off x="7580562" y="6244866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1097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Immunity concerns: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628650" y="2226469"/>
          <a:ext cx="7886700" cy="3195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Component of</a:t>
                      </a:r>
                      <a:r>
                        <a:rPr lang="en-US" sz="1400" baseline="0" dirty="0"/>
                        <a:t> immune system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Potential</a:t>
                      </a:r>
                      <a:r>
                        <a:rPr lang="en-US" sz="1400" baseline="0" dirty="0"/>
                        <a:t> problem in this patient population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B cells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Primary</a:t>
                      </a:r>
                      <a:r>
                        <a:rPr lang="en-US" sz="1400" baseline="0" dirty="0"/>
                        <a:t> cancer-induced alterations in cells and their functions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Chemotherapy</a:t>
                      </a:r>
                      <a:r>
                        <a:rPr lang="en-US" sz="1400" baseline="0" dirty="0"/>
                        <a:t> effects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T cells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Lymphopenia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             Th1 cells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Attenuated </a:t>
                      </a:r>
                      <a:r>
                        <a:rPr lang="en-US" sz="1400" baseline="0" dirty="0"/>
                        <a:t>INF-</a:t>
                      </a:r>
                      <a:r>
                        <a:rPr lang="en-US" sz="1400" baseline="0" dirty="0">
                          <a:sym typeface="Symbol"/>
                        </a:rPr>
                        <a:t></a:t>
                      </a:r>
                      <a:r>
                        <a:rPr lang="en-US" sz="1400" baseline="0" dirty="0"/>
                        <a:t> production</a:t>
                      </a:r>
                    </a:p>
                    <a:p>
                      <a:r>
                        <a:rPr lang="en-US" sz="1400" baseline="0" dirty="0"/>
                        <a:t>Compromised intracellular pathogen clearance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607">
                <a:tc>
                  <a:txBody>
                    <a:bodyPr/>
                    <a:lstStyle/>
                    <a:p>
                      <a:r>
                        <a:rPr lang="en-US" sz="1400" dirty="0"/>
                        <a:t>             Th2 cells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Attenuated IL-5 production</a:t>
                      </a:r>
                    </a:p>
                    <a:p>
                      <a:r>
                        <a:rPr lang="en-US" sz="1400" dirty="0"/>
                        <a:t>Compromised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B</a:t>
                      </a:r>
                      <a:r>
                        <a:rPr lang="en-US" sz="1400" baseline="0" dirty="0"/>
                        <a:t>-cell switching to respond to specific pathogens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8081909" y="6234285"/>
            <a:ext cx="376291" cy="43220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ction Button: Return 6">
            <a:hlinkClick r:id="rId2" action="ppaction://hlinksldjump" highlightClick="1"/>
          </p:cNvPr>
          <p:cNvSpPr/>
          <p:nvPr/>
        </p:nvSpPr>
        <p:spPr>
          <a:xfrm>
            <a:off x="7580562" y="6244866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75557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370" y="1190195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What work up is indicated for our patient at this time? Choices in initial diagnostics: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256744"/>
              </p:ext>
            </p:extLst>
          </p:nvPr>
        </p:nvGraphicFramePr>
        <p:xfrm>
          <a:off x="628650" y="2458135"/>
          <a:ext cx="7886700" cy="2702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Action Button: Return 9">
            <a:hlinkClick r:id="rId10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96752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/>
              <a:t>Respiratory Antigen Panel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rapid  (15-30 minutes) </a:t>
            </a:r>
          </a:p>
          <a:p>
            <a:r>
              <a:rPr lang="en-US" dirty="0"/>
              <a:t>Can be utilized as a Point-Of-Care Test option </a:t>
            </a:r>
          </a:p>
          <a:p>
            <a:r>
              <a:rPr lang="en-US" dirty="0"/>
              <a:t>Less sensitive by a significant degree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Influenza sensitivity: estimated between 10-85%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RSV sensitivity: estimated between 50-98% </a:t>
            </a:r>
          </a:p>
          <a:p>
            <a:r>
              <a:rPr lang="en-US" dirty="0"/>
              <a:t>Specificity debated, but generally thought to be good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6176963"/>
            <a:ext cx="363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hlinkClick r:id="rId2"/>
              </a:rPr>
              <a:t>J Clinical Micro 2011;49(9):S44-S48 </a:t>
            </a:r>
            <a:endParaRPr lang="en-US" sz="1800" dirty="0">
              <a:solidFill>
                <a:schemeClr val="bg2"/>
              </a:solidFill>
              <a:effectLst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99665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50" dirty="0"/>
              <a:t>Respiratory Polymerase Chain Reaction (PCR)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Differs by institution in regards to availability </a:t>
            </a:r>
          </a:p>
          <a:p>
            <a:r>
              <a:rPr lang="en-US" dirty="0"/>
              <a:t>Typically multiplex and detects viruses such as: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influenza (FLU A H1, A H3, A 2009 H1N1, B), respiratory syncytial virus (RSV A, B), parainfluenza (PIV 1, 2, 3), human </a:t>
            </a:r>
            <a:r>
              <a:rPr lang="en-US" dirty="0" err="1"/>
              <a:t>metapneumovirus</a:t>
            </a:r>
            <a:r>
              <a:rPr lang="en-US" dirty="0"/>
              <a:t> (</a:t>
            </a:r>
            <a:r>
              <a:rPr lang="en-US" dirty="0" err="1"/>
              <a:t>hMPV</a:t>
            </a:r>
            <a:r>
              <a:rPr lang="en-US" dirty="0"/>
              <a:t>), human rhinovirus (RIV), and adenovirus (ADV B/E, C)</a:t>
            </a:r>
          </a:p>
          <a:p>
            <a:r>
              <a:rPr lang="en-US" dirty="0"/>
              <a:t>Sensitivity and specificity tends to be quite high </a:t>
            </a:r>
          </a:p>
          <a:p>
            <a:r>
              <a:rPr lang="en-US" dirty="0"/>
              <a:t>Turn around time can differ dramatically (in-house versus send-out testing) </a:t>
            </a:r>
          </a:p>
          <a:p>
            <a:r>
              <a:rPr lang="en-US" dirty="0"/>
              <a:t>Can detect virus that is shedding but may not be currently causing disease.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PCR may detect asymptomatic and clinically irrelevant virus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6239176"/>
            <a:ext cx="3900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effectLst/>
                <a:hlinkClick r:id="rId2"/>
              </a:rPr>
              <a:t>Kuypers, Transplant Infect Dis 2009: 11: 298-303</a:t>
            </a:r>
            <a:endParaRPr lang="en-US" sz="1400" dirty="0">
              <a:solidFill>
                <a:schemeClr val="bg2"/>
              </a:solidFill>
              <a:effectLst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582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500" dirty="0"/>
              <a:t>Other Testing: Film Array (FA)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Turn-around time varies by institution (in-house versus send-out) </a:t>
            </a:r>
          </a:p>
          <a:p>
            <a:r>
              <a:rPr lang="en-US" dirty="0"/>
              <a:t>Can detect multiple pathogens, including viral and bacterial, in one test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75" dirty="0"/>
              <a:t>Adenovirus, Coronavirus HKU1, Coronavirus NL63, Coronavirus 229E, Coronavirus OC43, Human </a:t>
            </a:r>
            <a:r>
              <a:rPr lang="en-US" sz="1575" dirty="0" err="1"/>
              <a:t>Metapneumovirus</a:t>
            </a:r>
            <a:r>
              <a:rPr lang="en-US" sz="1575" dirty="0"/>
              <a:t>, Human Rhinovirus/</a:t>
            </a:r>
            <a:r>
              <a:rPr lang="en-US" sz="1575" dirty="0" err="1"/>
              <a:t>Enterovirus</a:t>
            </a:r>
            <a:r>
              <a:rPr lang="en-US" sz="1575" dirty="0"/>
              <a:t>, Influenza A, Influenza A/H1, Influenza A/H3, Influenza A/H1-2009, Influenza B, </a:t>
            </a:r>
            <a:r>
              <a:rPr lang="en-US" sz="1575" dirty="0" err="1"/>
              <a:t>Parainfluenza</a:t>
            </a:r>
            <a:r>
              <a:rPr lang="en-US" sz="1575" dirty="0"/>
              <a:t> Virus 1-4, Respiratory Syncytial Virus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 err="1"/>
              <a:t>Bordetella</a:t>
            </a:r>
            <a:r>
              <a:rPr lang="en-US" i="1" dirty="0"/>
              <a:t> pertussis</a:t>
            </a:r>
            <a:r>
              <a:rPr lang="en-US" dirty="0"/>
              <a:t>, </a:t>
            </a:r>
            <a:r>
              <a:rPr lang="en-US" i="1" dirty="0" err="1"/>
              <a:t>Chlamydophila</a:t>
            </a:r>
            <a:r>
              <a:rPr lang="en-US" i="1" dirty="0"/>
              <a:t> </a:t>
            </a:r>
            <a:r>
              <a:rPr lang="en-US" i="1" dirty="0" err="1"/>
              <a:t>pneumoniae</a:t>
            </a:r>
            <a:r>
              <a:rPr lang="en-US" dirty="0"/>
              <a:t>, </a:t>
            </a:r>
            <a:r>
              <a:rPr lang="en-US" i="1" dirty="0"/>
              <a:t>Mycoplasma </a:t>
            </a:r>
            <a:r>
              <a:rPr lang="en-US" i="1" dirty="0" err="1"/>
              <a:t>pneumoniae</a:t>
            </a:r>
            <a:endParaRPr lang="en-US" dirty="0"/>
          </a:p>
          <a:p>
            <a:r>
              <a:rPr lang="en-US" dirty="0"/>
              <a:t>Expensive </a:t>
            </a:r>
          </a:p>
        </p:txBody>
      </p:sp>
      <p:sp>
        <p:nvSpPr>
          <p:cNvPr id="6" name="Action Button: Back or Previous 5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74590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/>
              <a:t>Other Testing: Miscellaneous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16216"/>
            <a:ext cx="788670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Blood viral load</a:t>
            </a:r>
          </a:p>
          <a:p>
            <a:pPr lvl="1"/>
            <a:r>
              <a:rPr lang="en-US" dirty="0"/>
              <a:t>Interpretation in acute respiratory viruses not established</a:t>
            </a:r>
          </a:p>
          <a:p>
            <a:r>
              <a:rPr lang="en-US" dirty="0"/>
              <a:t>Blood serologic testing </a:t>
            </a:r>
          </a:p>
          <a:p>
            <a:pPr lvl="1"/>
            <a:r>
              <a:rPr lang="en-US" dirty="0"/>
              <a:t>Prior evidence of disease, not necessarily consistent with active disease </a:t>
            </a:r>
          </a:p>
          <a:p>
            <a:r>
              <a:rPr lang="en-US" dirty="0"/>
              <a:t>CSF Viral PCR </a:t>
            </a:r>
          </a:p>
          <a:p>
            <a:pPr lvl="1"/>
            <a:r>
              <a:rPr lang="en-US" dirty="0"/>
              <a:t>Useful, depending upon clinical situation</a:t>
            </a:r>
          </a:p>
          <a:p>
            <a:pPr lvl="1"/>
            <a:r>
              <a:rPr lang="en-US" dirty="0"/>
              <a:t>May impact treatment plan</a:t>
            </a: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81614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61713"/>
            <a:ext cx="7886700" cy="994172"/>
          </a:xfrm>
        </p:spPr>
        <p:txBody>
          <a:bodyPr/>
          <a:lstStyle/>
          <a:p>
            <a:r>
              <a:rPr lang="en-US" b="1" dirty="0"/>
              <a:t>Your testing is positive for Respiratory Syncytial virus.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526078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accent1"/>
                </a:solidFill>
              </a:rPr>
              <a:t>It is not uncommon though to have co-pathogens in this setting. </a:t>
            </a:r>
          </a:p>
          <a:p>
            <a:endParaRPr lang="en-US" sz="3300" dirty="0"/>
          </a:p>
          <a:p>
            <a:endParaRPr lang="en-US" sz="3300" dirty="0"/>
          </a:p>
        </p:txBody>
      </p:sp>
      <p:sp>
        <p:nvSpPr>
          <p:cNvPr id="5" name="Action Button: Back or Previous 4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50585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modules are case-based, with decision points (branches) containing questions</a:t>
            </a:r>
          </a:p>
          <a:p>
            <a:pPr lvl="1"/>
            <a:r>
              <a:rPr lang="en-US" sz="2000" dirty="0"/>
              <a:t>Many questions don’t have right or wrong answers</a:t>
            </a:r>
          </a:p>
          <a:p>
            <a:pPr lvl="1"/>
            <a:r>
              <a:rPr lang="en-US" sz="2000" dirty="0"/>
              <a:t>Click on a response (e.g. a diagnostic test), and you will find out more about it</a:t>
            </a:r>
          </a:p>
          <a:p>
            <a:r>
              <a:rPr lang="en-US" sz="2000" dirty="0"/>
              <a:t>Multiple “action buttons” help you navigate</a:t>
            </a:r>
          </a:p>
          <a:p>
            <a:r>
              <a:rPr lang="en-US" sz="2000" dirty="0"/>
              <a:t>The basic modules are designed to take about 45 minutes to complete</a:t>
            </a:r>
          </a:p>
          <a:p>
            <a:r>
              <a:rPr lang="en-US" sz="2000" dirty="0"/>
              <a:t>You might take longer, especially if you choose to investigate all of the informational links provided</a:t>
            </a:r>
          </a:p>
          <a:p>
            <a:r>
              <a:rPr lang="en-US" sz="2000" dirty="0"/>
              <a:t>Take your time and enjoy!</a:t>
            </a:r>
          </a:p>
        </p:txBody>
      </p:sp>
      <p:sp>
        <p:nvSpPr>
          <p:cNvPr id="7" name="Action Button: Back or Previous 6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54391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/>
              <a:t>Continued Work-up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53829"/>
            <a:ext cx="7886700" cy="7631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team has a CXR which does not clearly indicate the degree of lower respiratory disease. What is the next step?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77227" y="3347477"/>
            <a:ext cx="2075650" cy="1290676"/>
            <a:chOff x="829746" y="2915"/>
            <a:chExt cx="2767533" cy="1720901"/>
          </a:xfrm>
        </p:grpSpPr>
        <p:sp>
          <p:nvSpPr>
            <p:cNvPr id="7" name="Rectangle 6"/>
            <p:cNvSpPr/>
            <p:nvPr/>
          </p:nvSpPr>
          <p:spPr>
            <a:xfrm>
              <a:off x="829746" y="63296"/>
              <a:ext cx="2767533" cy="166052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829746" y="2915"/>
              <a:ext cx="2767533" cy="166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4500" dirty="0">
                  <a:hlinkClick r:id="rId3" action="ppaction://hlinksldjump"/>
                </a:rPr>
                <a:t>BAL</a:t>
              </a:r>
              <a:endParaRPr lang="en-US" sz="495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10543" y="3347477"/>
            <a:ext cx="2075650" cy="1245390"/>
            <a:chOff x="829746" y="2915"/>
            <a:chExt cx="2767533" cy="1660520"/>
          </a:xfrm>
        </p:grpSpPr>
        <p:sp>
          <p:nvSpPr>
            <p:cNvPr id="10" name="Rectangle 9"/>
            <p:cNvSpPr/>
            <p:nvPr/>
          </p:nvSpPr>
          <p:spPr>
            <a:xfrm>
              <a:off x="829746" y="2915"/>
              <a:ext cx="2767533" cy="166052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829746" y="2915"/>
              <a:ext cx="2767533" cy="166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4500" dirty="0">
                  <a:hlinkClick r:id="rId4" action="ppaction://hlinksldjump"/>
                </a:rPr>
                <a:t>CT scan</a:t>
              </a:r>
              <a:endParaRPr lang="en-US" sz="4500" dirty="0"/>
            </a:p>
          </p:txBody>
        </p:sp>
      </p:grpSp>
      <p:sp>
        <p:nvSpPr>
          <p:cNvPr id="14" name="Action Button: Back or Previous 13">
            <a:hlinkClick r:id="rId5" action="ppaction://hlinksldjump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Home 14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Action Button: Return 15">
            <a:hlinkClick r:id="rId7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83906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Computed Tomography (CT) scan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09851"/>
            <a:ext cx="7886700" cy="2266949"/>
          </a:xfrm>
        </p:spPr>
        <p:txBody>
          <a:bodyPr>
            <a:normAutofit/>
          </a:bodyPr>
          <a:lstStyle/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700" dirty="0"/>
              <a:t>The CT scan – which is significantly more sensitive than CXR – does NOT show clear evidence of lower respiratory tract disease. </a:t>
            </a: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dirty="0"/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dirty="0"/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dirty="0"/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dirty="0"/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Action Button: Return 5">
            <a:hlinkClick r:id="rId2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58646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 err="1"/>
              <a:t>Bronchoalveolar</a:t>
            </a:r>
            <a:r>
              <a:rPr lang="en-US" sz="4050" dirty="0"/>
              <a:t> Lavage (BAL)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performing Pulmonologists report no signs of obvious lower respiratory tract disease at this time. </a:t>
            </a:r>
          </a:p>
          <a:p>
            <a:endParaRPr lang="en-US" dirty="0"/>
          </a:p>
          <a:p>
            <a:r>
              <a:rPr lang="en-US" dirty="0"/>
              <a:t>Diagnostic yield of BAL is much more sensitive than that of Nasopharyngeal swab in most cases. </a:t>
            </a:r>
          </a:p>
          <a:p>
            <a:endParaRPr lang="en-US" dirty="0"/>
          </a:p>
          <a:p>
            <a:r>
              <a:rPr lang="en-US" dirty="0"/>
              <a:t>Multiple studies remain pending from your patient’s BAL sample </a:t>
            </a:r>
          </a:p>
          <a:p>
            <a:pPr lvl="1"/>
            <a:endParaRPr lang="en-US" dirty="0"/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Action Button: Return 5">
            <a:hlinkClick r:id="rId2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80037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556" y="1323599"/>
            <a:ext cx="7886700" cy="1810992"/>
          </a:xfrm>
        </p:spPr>
        <p:txBody>
          <a:bodyPr>
            <a:normAutofit fontScale="90000"/>
          </a:bodyPr>
          <a:lstStyle/>
          <a:p>
            <a:r>
              <a:rPr lang="en-US" sz="4500" dirty="0"/>
              <a:t>Further defining RSV infection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Select which category you think this patient fits: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305958"/>
              </p:ext>
            </p:extLst>
          </p:nvPr>
        </p:nvGraphicFramePr>
        <p:xfrm>
          <a:off x="822463" y="3592717"/>
          <a:ext cx="3068707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r>
                        <a:rPr lang="en-US" sz="2300" dirty="0">
                          <a:hlinkClick r:id="rId2" action="ppaction://hlinksldjump"/>
                        </a:rPr>
                        <a:t>UPPER </a:t>
                      </a:r>
                      <a:r>
                        <a:rPr lang="en-US" sz="2300" baseline="0" dirty="0">
                          <a:hlinkClick r:id="rId2" action="ppaction://hlinksldjump"/>
                        </a:rPr>
                        <a:t>RESPIRATORY TRACT DISEASE </a:t>
                      </a:r>
                      <a:endParaRPr lang="en-US" sz="23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06261"/>
              </p:ext>
            </p:extLst>
          </p:nvPr>
        </p:nvGraphicFramePr>
        <p:xfrm>
          <a:off x="4849722" y="3592717"/>
          <a:ext cx="3068707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r>
                        <a:rPr lang="en-US" sz="2300" baseline="0" dirty="0">
                          <a:hlinkClick r:id="rId3" action="ppaction://hlinksldjump"/>
                        </a:rPr>
                        <a:t>LOWER RESPIRATORY TRACT DISEASE </a:t>
                      </a:r>
                      <a:endParaRPr lang="en-US" sz="23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Action Button: Back or Previous 7">
            <a:hlinkClick r:id="rId4" action="ppaction://hlinksldjump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8247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971622"/>
            <a:ext cx="8250656" cy="994172"/>
          </a:xfrm>
        </p:spPr>
        <p:txBody>
          <a:bodyPr>
            <a:noAutofit/>
          </a:bodyPr>
          <a:lstStyle/>
          <a:p>
            <a:r>
              <a:rPr lang="en-US" sz="4050" dirty="0"/>
              <a:t>Upper respiratory tract infection (URTI)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3833"/>
            <a:ext cx="7886700" cy="3263504"/>
          </a:xfrm>
        </p:spPr>
        <p:txBody>
          <a:bodyPr/>
          <a:lstStyle/>
          <a:p>
            <a:r>
              <a:rPr lang="en-US" sz="2000" u="sng" dirty="0"/>
              <a:t>Defined</a:t>
            </a:r>
            <a:r>
              <a:rPr lang="en-US" sz="2000" dirty="0"/>
              <a:t> as RSV infection confined to the nose, throat, and sinuses with or without cough but without radiographic findings on CXR or CT </a:t>
            </a:r>
          </a:p>
          <a:p>
            <a:r>
              <a:rPr lang="en-US" sz="2000" dirty="0"/>
              <a:t>Can be self-limited in immunocompetent and immunocompromised population </a:t>
            </a:r>
          </a:p>
          <a:p>
            <a:r>
              <a:rPr lang="en-US" sz="2000" dirty="0"/>
              <a:t>Can progress to lower respiratory tract infection (LRTI)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Observed rates of progression in HSCT recipients varies between 0 and 60%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Progression seems to be more related to host factors than viral factors including host ability to mount cell-mediated immunity 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38553" y="6176963"/>
            <a:ext cx="383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hlinkClick r:id="rId3"/>
              </a:rPr>
              <a:t>Kim et al. J </a:t>
            </a:r>
            <a:r>
              <a:rPr lang="en-US" sz="1800" dirty="0" err="1">
                <a:solidFill>
                  <a:schemeClr val="bg2"/>
                </a:solidFill>
                <a:effectLst/>
                <a:hlinkClick r:id="rId3"/>
              </a:rPr>
              <a:t>Infec</a:t>
            </a:r>
            <a:r>
              <a:rPr lang="en-US" sz="1800" dirty="0">
                <a:solidFill>
                  <a:schemeClr val="bg2"/>
                </a:solidFill>
                <a:effectLst/>
                <a:hlinkClick r:id="rId3"/>
              </a:rPr>
              <a:t> Dis. 2014</a:t>
            </a:r>
            <a:endParaRPr lang="en-US" sz="1800" dirty="0">
              <a:solidFill>
                <a:schemeClr val="bg2"/>
              </a:solidFill>
              <a:effectLst/>
            </a:endParaRPr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Action Button: Return 9">
            <a:hlinkClick r:id="rId4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3127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0" y="943658"/>
            <a:ext cx="8130340" cy="994172"/>
          </a:xfrm>
        </p:spPr>
        <p:txBody>
          <a:bodyPr>
            <a:noAutofit/>
          </a:bodyPr>
          <a:lstStyle/>
          <a:p>
            <a:r>
              <a:rPr lang="en-US" sz="4050" dirty="0"/>
              <a:t>Lower respiratory tract infection (LRTI)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830" y="1975780"/>
            <a:ext cx="7886700" cy="3263504"/>
          </a:xfrm>
        </p:spPr>
        <p:txBody>
          <a:bodyPr/>
          <a:lstStyle/>
          <a:p>
            <a:r>
              <a:rPr lang="en-US" u="sng" dirty="0"/>
              <a:t>Defined</a:t>
            </a:r>
            <a:r>
              <a:rPr lang="en-US" dirty="0"/>
              <a:t> as RSV detection by </a:t>
            </a:r>
            <a:r>
              <a:rPr lang="en-US" dirty="0" err="1"/>
              <a:t>bronchoalveolar</a:t>
            </a:r>
            <a:r>
              <a:rPr lang="en-US" dirty="0"/>
              <a:t> lavage or by biopsy in patients with lower respiratory tract symptoms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Cough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Oxygen requirement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Wheezing</a:t>
            </a:r>
          </a:p>
          <a:p>
            <a:pPr marL="342900" lvl="1" indent="0">
              <a:buNone/>
            </a:pPr>
            <a:r>
              <a:rPr lang="en-US" sz="2100" u="sng" dirty="0"/>
              <a:t>OR</a:t>
            </a:r>
            <a:r>
              <a:rPr lang="en-US" sz="2100" dirty="0"/>
              <a:t> new radiographic changes including infiltrates, ground glass opacities, etc. </a:t>
            </a:r>
          </a:p>
          <a:p>
            <a:r>
              <a:rPr lang="en-US" dirty="0"/>
              <a:t>LRTI with RSV and HSCT is well known to have significant negative impact on mortality </a:t>
            </a: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ction Button: Return 7">
            <a:hlinkClick r:id="rId2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8553" y="6176963"/>
            <a:ext cx="383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hlinkClick r:id="rId3"/>
              </a:rPr>
              <a:t>Kim et al. J </a:t>
            </a:r>
            <a:r>
              <a:rPr lang="en-US" sz="1800" dirty="0" err="1">
                <a:solidFill>
                  <a:schemeClr val="bg2"/>
                </a:solidFill>
                <a:effectLst/>
                <a:hlinkClick r:id="rId3"/>
              </a:rPr>
              <a:t>Infec</a:t>
            </a:r>
            <a:r>
              <a:rPr lang="en-US" sz="1800" dirty="0">
                <a:solidFill>
                  <a:schemeClr val="bg2"/>
                </a:solidFill>
                <a:effectLst/>
                <a:hlinkClick r:id="rId3"/>
              </a:rPr>
              <a:t> Dis. 2014</a:t>
            </a:r>
            <a:endParaRPr lang="en-US" sz="1800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2837724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1810992"/>
          </a:xfrm>
        </p:spPr>
        <p:txBody>
          <a:bodyPr>
            <a:normAutofit/>
          </a:bodyPr>
          <a:lstStyle/>
          <a:p>
            <a:r>
              <a:rPr lang="en-US" dirty="0"/>
              <a:t>So, now into which category do you think this patient fits?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247674"/>
              </p:ext>
            </p:extLst>
          </p:nvPr>
        </p:nvGraphicFramePr>
        <p:xfrm>
          <a:off x="822463" y="3592717"/>
          <a:ext cx="3068707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r>
                        <a:rPr lang="en-US" sz="2300" dirty="0">
                          <a:hlinkClick r:id="rId2" action="ppaction://hlinksldjump"/>
                        </a:rPr>
                        <a:t>UPPER </a:t>
                      </a:r>
                      <a:r>
                        <a:rPr lang="en-US" sz="2300" baseline="0" dirty="0">
                          <a:hlinkClick r:id="rId2" action="ppaction://hlinksldjump"/>
                        </a:rPr>
                        <a:t>RESPIRATORY TRACT DISEASE </a:t>
                      </a:r>
                      <a:endParaRPr lang="en-US" sz="23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001250"/>
              </p:ext>
            </p:extLst>
          </p:nvPr>
        </p:nvGraphicFramePr>
        <p:xfrm>
          <a:off x="4849722" y="3592717"/>
          <a:ext cx="3068707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r>
                        <a:rPr lang="en-US" sz="2300" baseline="0" dirty="0">
                          <a:hlinkClick r:id="rId3" action="ppaction://hlinksldjump"/>
                        </a:rPr>
                        <a:t>LOWER RESPIRATORY TRACT DISEASE </a:t>
                      </a:r>
                      <a:endParaRPr lang="en-US" sz="23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ction Button: Return 6">
            <a:hlinkClick r:id="rId4" action="ppaction://hlinksldjump" highlightClick="1"/>
          </p:cNvPr>
          <p:cNvSpPr/>
          <p:nvPr/>
        </p:nvSpPr>
        <p:spPr>
          <a:xfrm>
            <a:off x="7240301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95400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7073"/>
            <a:ext cx="7886700" cy="994172"/>
          </a:xfrm>
        </p:spPr>
        <p:txBody>
          <a:bodyPr/>
          <a:lstStyle/>
          <a:p>
            <a:r>
              <a:rPr lang="en-US" dirty="0"/>
              <a:t>Yes, this patient has infection confined to the </a:t>
            </a:r>
            <a:r>
              <a:rPr lang="en-US" b="1" dirty="0"/>
              <a:t>Upper Respiratory Tract</a:t>
            </a:r>
            <a:r>
              <a:rPr lang="en-US" dirty="0"/>
              <a:t>. </a:t>
            </a:r>
          </a:p>
        </p:txBody>
      </p:sp>
      <p:sp>
        <p:nvSpPr>
          <p:cNvPr id="7" name="Action Button: Back or Previous 6">
            <a:hlinkClick r:id="rId2" action="ppaction://hlinksldjump" highlightClick="1"/>
          </p:cNvPr>
          <p:cNvSpPr/>
          <p:nvPr/>
        </p:nvSpPr>
        <p:spPr>
          <a:xfrm rot="10800000">
            <a:off x="8053914" y="6176963"/>
            <a:ext cx="411729" cy="440134"/>
          </a:xfrm>
          <a:prstGeom prst="actionButtonBackPrevious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7505108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Action Button: Return 8">
            <a:hlinkClick r:id="rId4" action="ppaction://hlinksldjump" highlightClick="1"/>
          </p:cNvPr>
          <p:cNvSpPr/>
          <p:nvPr/>
        </p:nvSpPr>
        <p:spPr>
          <a:xfrm>
            <a:off x="6973009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14823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2647073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No. At this time, this patient has infection confined to the </a:t>
            </a:r>
            <a:r>
              <a:rPr lang="en-US" b="1" dirty="0"/>
              <a:t>Upper Respiratory Tract</a:t>
            </a:r>
            <a:r>
              <a:rPr lang="en-US" dirty="0"/>
              <a:t>. </a:t>
            </a:r>
          </a:p>
        </p:txBody>
      </p:sp>
      <p:sp>
        <p:nvSpPr>
          <p:cNvPr id="4" name="Action Button: Back or Previous 3">
            <a:hlinkClick r:id="rId2" action="ppaction://hlinksldjump" highlightClick="1"/>
          </p:cNvPr>
          <p:cNvSpPr/>
          <p:nvPr/>
        </p:nvSpPr>
        <p:spPr>
          <a:xfrm rot="10800000">
            <a:off x="8011719" y="6176963"/>
            <a:ext cx="411729" cy="440134"/>
          </a:xfrm>
          <a:prstGeom prst="actionButtonBackPrevious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ction Button: Return 7">
            <a:hlinkClick r:id="rId4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90849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74967"/>
            <a:ext cx="7886700" cy="994172"/>
          </a:xfrm>
        </p:spPr>
        <p:txBody>
          <a:bodyPr/>
          <a:lstStyle/>
          <a:p>
            <a:r>
              <a:rPr lang="en-US" dirty="0"/>
              <a:t>Factors that influence  RSV progression from URTI to LRTI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39727"/>
            <a:ext cx="3503735" cy="3263504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/>
              <a:t>Statistically-significant risk factors associated with progression</a:t>
            </a:r>
            <a:r>
              <a:rPr lang="en-US" sz="2000" dirty="0"/>
              <a:t>:</a:t>
            </a:r>
            <a:r>
              <a:rPr lang="en-US" sz="2000" u="sng" dirty="0"/>
              <a:t> </a:t>
            </a:r>
          </a:p>
          <a:p>
            <a:r>
              <a:rPr lang="en-US" sz="2000" dirty="0"/>
              <a:t>Absolute Lymphocyte count &lt;100 cells/mm</a:t>
            </a:r>
            <a:r>
              <a:rPr lang="en-US" sz="2000" baseline="30000" dirty="0"/>
              <a:t>3 </a:t>
            </a:r>
            <a:r>
              <a:rPr lang="en-US" sz="2000" dirty="0"/>
              <a:t>at the time of URI diagnosis </a:t>
            </a:r>
          </a:p>
          <a:p>
            <a:r>
              <a:rPr lang="en-US" sz="2000" dirty="0"/>
              <a:t>Smoking </a:t>
            </a:r>
          </a:p>
          <a:p>
            <a:r>
              <a:rPr lang="en-US" sz="2000" dirty="0"/>
              <a:t>Conditioning with high-dose Total Body Irradiation 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518" y="1610595"/>
            <a:ext cx="4184832" cy="3824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518" y="5472388"/>
            <a:ext cx="3353960" cy="238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854" y="6415762"/>
            <a:ext cx="291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hlinkClick r:id="rId4"/>
              </a:rPr>
              <a:t>Kim et al, J </a:t>
            </a:r>
            <a:r>
              <a:rPr lang="en-US" sz="1800" dirty="0" err="1">
                <a:solidFill>
                  <a:schemeClr val="bg2"/>
                </a:solidFill>
                <a:effectLst/>
                <a:hlinkClick r:id="rId4"/>
              </a:rPr>
              <a:t>Infec</a:t>
            </a:r>
            <a:r>
              <a:rPr lang="en-US" sz="1800" dirty="0">
                <a:solidFill>
                  <a:schemeClr val="bg2"/>
                </a:solidFill>
                <a:effectLst/>
                <a:hlinkClick r:id="rId4"/>
              </a:rPr>
              <a:t> Dis. 2014</a:t>
            </a:r>
            <a:endParaRPr lang="en-US" sz="1800" dirty="0">
              <a:solidFill>
                <a:schemeClr val="bg2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6075904"/>
            <a:ext cx="301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hlinkClick r:id="rId5"/>
              </a:rPr>
              <a:t>Ljungman P, J </a:t>
            </a:r>
            <a:r>
              <a:rPr lang="en-US" sz="1800" dirty="0" err="1">
                <a:solidFill>
                  <a:schemeClr val="bg2"/>
                </a:solidFill>
                <a:effectLst/>
                <a:hlinkClick r:id="rId5"/>
              </a:rPr>
              <a:t>infec</a:t>
            </a:r>
            <a:r>
              <a:rPr lang="en-US" sz="1800" dirty="0">
                <a:solidFill>
                  <a:schemeClr val="bg2"/>
                </a:solidFill>
                <a:effectLst/>
                <a:hlinkClick r:id="rId5"/>
              </a:rPr>
              <a:t> Dis. 2014</a:t>
            </a:r>
            <a:endParaRPr lang="en-US" sz="1800" dirty="0">
              <a:solidFill>
                <a:schemeClr val="bg2"/>
              </a:solidFill>
              <a:effectLst/>
            </a:endParaRPr>
          </a:p>
        </p:txBody>
      </p:sp>
      <p:sp>
        <p:nvSpPr>
          <p:cNvPr id="9" name="Action Button: Back or Previous 8">
            <a:hlinkClick r:id="" action="ppaction://hlinkshowjump?jump=nextslide" highlightClick="1"/>
          </p:cNvPr>
          <p:cNvSpPr/>
          <p:nvPr/>
        </p:nvSpPr>
        <p:spPr>
          <a:xfrm rot="10800000">
            <a:off x="8011719" y="6176963"/>
            <a:ext cx="411729" cy="440134"/>
          </a:xfrm>
          <a:prstGeom prst="actionButtonBackPrevious">
            <a:avLst/>
          </a:prstGeom>
          <a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Action Button: Return 10">
            <a:hlinkClick r:id="rId7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47525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the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DO NOT </a:t>
            </a:r>
            <a:r>
              <a:rPr lang="en-US" sz="2200" dirty="0"/>
              <a:t>use your keyboard arrows or mouse click to advance slides</a:t>
            </a:r>
          </a:p>
          <a:p>
            <a:r>
              <a:rPr lang="en-US" sz="2200" dirty="0"/>
              <a:t>Only use the navigation buttons on each slide – these will keep you from getting lost</a:t>
            </a:r>
          </a:p>
          <a:p>
            <a:pPr lvl="1"/>
            <a:r>
              <a:rPr lang="en-US" sz="2200" dirty="0"/>
              <a:t>If you do get lost, you can hit the “home” button any time to go back</a:t>
            </a:r>
          </a:p>
          <a:p>
            <a:r>
              <a:rPr lang="en-US" sz="2400" dirty="0"/>
              <a:t>Unlabeled button types you might encounter:</a:t>
            </a:r>
          </a:p>
          <a:p>
            <a:pPr lvl="1"/>
            <a:r>
              <a:rPr lang="en-US" dirty="0"/>
              <a:t>Previous slide</a:t>
            </a:r>
          </a:p>
          <a:p>
            <a:pPr lvl="1"/>
            <a:r>
              <a:rPr lang="en-US" dirty="0"/>
              <a:t>Next slide</a:t>
            </a:r>
          </a:p>
          <a:p>
            <a:pPr lvl="1"/>
            <a:r>
              <a:rPr lang="en-US" dirty="0"/>
              <a:t>First slide</a:t>
            </a:r>
          </a:p>
          <a:p>
            <a:pPr lvl="1"/>
            <a:r>
              <a:rPr lang="en-US" dirty="0"/>
              <a:t>More information</a:t>
            </a:r>
          </a:p>
          <a:p>
            <a:pPr lvl="1"/>
            <a:r>
              <a:rPr lang="en-US" dirty="0"/>
              <a:t>Return to decision choices</a:t>
            </a:r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3810000" y="3810633"/>
            <a:ext cx="228600" cy="264319"/>
          </a:xfrm>
          <a:prstGeom prst="actionButtonBackPrevious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3810000" y="4155476"/>
            <a:ext cx="228600" cy="264319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3810000" y="4565178"/>
            <a:ext cx="228600" cy="272577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ction Button: Information 6">
            <a:hlinkClick r:id="" action="ppaction://noaction" highlightClick="1"/>
          </p:cNvPr>
          <p:cNvSpPr/>
          <p:nvPr/>
        </p:nvSpPr>
        <p:spPr>
          <a:xfrm>
            <a:off x="4229478" y="5028957"/>
            <a:ext cx="228599" cy="305955"/>
          </a:xfrm>
          <a:prstGeom prst="actionButtonInformati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5537548" y="5429790"/>
            <a:ext cx="304800" cy="348599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Back or Previous 15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Forward or Next 16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25216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8797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Other potential risk factors: </a:t>
            </a:r>
          </a:p>
          <a:p>
            <a:pPr lvl="1"/>
            <a:r>
              <a:rPr lang="en-US" dirty="0"/>
              <a:t>Age </a:t>
            </a:r>
          </a:p>
          <a:p>
            <a:pPr lvl="1"/>
            <a:r>
              <a:rPr lang="en-US" dirty="0"/>
              <a:t>Corticosteroid use</a:t>
            </a:r>
          </a:p>
          <a:p>
            <a:pPr lvl="1"/>
            <a:r>
              <a:rPr lang="en-US" dirty="0"/>
              <a:t>Graft-versus-host disease (GvHD)</a:t>
            </a:r>
          </a:p>
          <a:p>
            <a:pPr lvl="1"/>
            <a:r>
              <a:rPr lang="en-US" dirty="0"/>
              <a:t>Pre-engraftment </a:t>
            </a:r>
          </a:p>
          <a:p>
            <a:endParaRPr lang="en-US" sz="1350" dirty="0"/>
          </a:p>
          <a:p>
            <a:pPr marL="0" indent="0">
              <a:buNone/>
            </a:pPr>
            <a:r>
              <a:rPr lang="en-US" dirty="0"/>
              <a:t>Factors associated with less LRT disease progression: </a:t>
            </a:r>
          </a:p>
          <a:p>
            <a:pPr lvl="1"/>
            <a:r>
              <a:rPr lang="en-US" dirty="0"/>
              <a:t>Autologous stem cell transplant </a:t>
            </a:r>
          </a:p>
          <a:p>
            <a:pPr lvl="1"/>
            <a:r>
              <a:rPr lang="en-US" dirty="0"/>
              <a:t>Absolute lymphocyte count &gt;1000 cells/mm</a:t>
            </a:r>
            <a:r>
              <a:rPr lang="en-US" baseline="30000" dirty="0"/>
              <a:t>3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6066197"/>
            <a:ext cx="4590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effectLst/>
                <a:hlinkClick r:id="rId3"/>
              </a:rPr>
              <a:t>Khanna N, et al. </a:t>
            </a:r>
            <a:r>
              <a:rPr lang="en-US" sz="1600" dirty="0" err="1">
                <a:solidFill>
                  <a:schemeClr val="bg2"/>
                </a:solidFill>
                <a:effectLst/>
                <a:hlinkClick r:id="rId3"/>
              </a:rPr>
              <a:t>Clin</a:t>
            </a:r>
            <a:r>
              <a:rPr lang="en-US" sz="1600" dirty="0">
                <a:solidFill>
                  <a:schemeClr val="bg2"/>
                </a:solidFill>
                <a:effectLst/>
                <a:hlinkClick r:id="rId3"/>
              </a:rPr>
              <a:t> Infect Dis. 2008</a:t>
            </a:r>
            <a:endParaRPr lang="en-US" sz="1600" dirty="0">
              <a:solidFill>
                <a:schemeClr val="bg2"/>
              </a:solidFill>
              <a:effectLst/>
            </a:endParaRPr>
          </a:p>
          <a:p>
            <a:r>
              <a:rPr lang="en-US" sz="1600" dirty="0">
                <a:solidFill>
                  <a:schemeClr val="bg2"/>
                </a:solidFill>
                <a:effectLst/>
                <a:hlinkClick r:id="rId4"/>
              </a:rPr>
              <a:t>Shah DP, et al. Blood. 2014 </a:t>
            </a:r>
            <a:endParaRPr lang="en-US" sz="1600" dirty="0">
              <a:solidFill>
                <a:schemeClr val="bg2"/>
              </a:solidFill>
              <a:effectLst/>
            </a:endParaRPr>
          </a:p>
          <a:p>
            <a:r>
              <a:rPr lang="en-US" sz="1600" dirty="0">
                <a:solidFill>
                  <a:schemeClr val="bg2"/>
                </a:solidFill>
                <a:effectLst/>
                <a:hlinkClick r:id="rId5"/>
              </a:rPr>
              <a:t>Kim et al, J Infec Dis. 2014</a:t>
            </a:r>
            <a:endParaRPr lang="en-US" sz="1600" dirty="0">
              <a:solidFill>
                <a:schemeClr val="bg2"/>
              </a:solidFill>
              <a:effectLst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28650" y="747396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</a:defRPr>
            </a:lvl9pPr>
          </a:lstStyle>
          <a:p>
            <a:r>
              <a:rPr lang="en-US" kern="0" dirty="0">
                <a:effectLst/>
              </a:rPr>
              <a:t>Factors that influence  RSV progression from URTI to LRTI</a:t>
            </a:r>
          </a:p>
        </p:txBody>
      </p:sp>
      <p:sp>
        <p:nvSpPr>
          <p:cNvPr id="10" name="Action Button: Back or Previous 9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Home 11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0944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14" y="952500"/>
            <a:ext cx="8155452" cy="9941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/>
              <a:t>No definitive signs of LRTI were found.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Would you treat this patient?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018950"/>
              </p:ext>
            </p:extLst>
          </p:nvPr>
        </p:nvGraphicFramePr>
        <p:xfrm>
          <a:off x="804879" y="2928954"/>
          <a:ext cx="3358048" cy="89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8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r>
                        <a:rPr lang="en-US" sz="2700" dirty="0">
                          <a:hlinkClick r:id="rId2" action="ppaction://hlinksldjump"/>
                        </a:rPr>
                        <a:t>Yes,</a:t>
                      </a:r>
                      <a:r>
                        <a:rPr lang="en-US" sz="2700" baseline="0" dirty="0">
                          <a:hlinkClick r:id="rId2" action="ppaction://hlinksldjump"/>
                        </a:rPr>
                        <a:t> treat with passive immunity</a:t>
                      </a:r>
                      <a:endParaRPr lang="en-US" sz="2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2397928"/>
              </p:ext>
            </p:extLst>
          </p:nvPr>
        </p:nvGraphicFramePr>
        <p:xfrm>
          <a:off x="4572000" y="2928954"/>
          <a:ext cx="3741822" cy="89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r>
                        <a:rPr lang="en-US" sz="2700" dirty="0">
                          <a:hlinkClick r:id="rId3" action="ppaction://hlinksldjump"/>
                        </a:rPr>
                        <a:t>No. Doing</a:t>
                      </a:r>
                      <a:r>
                        <a:rPr lang="en-US" sz="2700" baseline="0" dirty="0">
                          <a:hlinkClick r:id="rId3" action="ppaction://hlinksldjump"/>
                        </a:rPr>
                        <a:t> well at this time, no need to treat</a:t>
                      </a:r>
                      <a:endParaRPr lang="en-US" sz="2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630328"/>
              </p:ext>
            </p:extLst>
          </p:nvPr>
        </p:nvGraphicFramePr>
        <p:xfrm>
          <a:off x="4572001" y="4107828"/>
          <a:ext cx="3741821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03020"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No.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 No good treatment options, do not treat</a:t>
                      </a:r>
                      <a:endParaRPr lang="en-US" sz="27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753093"/>
              </p:ext>
            </p:extLst>
          </p:nvPr>
        </p:nvGraphicFramePr>
        <p:xfrm>
          <a:off x="804879" y="4109951"/>
          <a:ext cx="3358048" cy="89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8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r>
                        <a:rPr lang="en-US" sz="2700" dirty="0">
                          <a:hlinkClick r:id="rId5" action="ppaction://hlinksldjump"/>
                        </a:rPr>
                        <a:t>Yes,</a:t>
                      </a:r>
                      <a:r>
                        <a:rPr lang="en-US" sz="2700" baseline="0" dirty="0">
                          <a:hlinkClick r:id="rId5" action="ppaction://hlinksldjump"/>
                        </a:rPr>
                        <a:t> treat with antiviral therapy </a:t>
                      </a:r>
                      <a:endParaRPr lang="en-US" sz="2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Action Button: Back or Previous 9">
            <a:hlinkClick r:id="rId6" action="ppaction://hlinksldjump" highlightClick="1"/>
          </p:cNvPr>
          <p:cNvSpPr/>
          <p:nvPr/>
        </p:nvSpPr>
        <p:spPr>
          <a:xfrm rot="10800000">
            <a:off x="8011719" y="6176963"/>
            <a:ext cx="411729" cy="440134"/>
          </a:xfrm>
          <a:prstGeom prst="actionButtonBackPrevious">
            <a:avLst/>
          </a:prstGeom>
          <a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Home 10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Action Button: Return 11">
            <a:hlinkClick r:id="rId8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54365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Treatment with Passive Immunity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IVIG: </a:t>
            </a:r>
          </a:p>
          <a:p>
            <a:pPr lvl="1"/>
            <a:r>
              <a:rPr lang="en-US" dirty="0"/>
              <a:t>Pooled human Immunoglobulin G </a:t>
            </a:r>
          </a:p>
          <a:p>
            <a:pPr lvl="1"/>
            <a:r>
              <a:rPr lang="en-US" dirty="0"/>
              <a:t>Suggested regimens include: 500 mg/kg/dose every other day x 5-7 doses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Palivizumab</a:t>
            </a:r>
            <a:r>
              <a:rPr lang="en-US" dirty="0"/>
              <a:t> (</a:t>
            </a:r>
            <a:r>
              <a:rPr lang="en-US" dirty="0" err="1"/>
              <a:t>Synagis</a:t>
            </a:r>
            <a:r>
              <a:rPr lang="en-US" dirty="0"/>
              <a:t>™): </a:t>
            </a:r>
          </a:p>
          <a:p>
            <a:pPr lvl="1"/>
            <a:r>
              <a:rPr lang="en-US" dirty="0"/>
              <a:t>Humanized monoclonal IgG directed against RSV </a:t>
            </a:r>
          </a:p>
          <a:p>
            <a:pPr lvl="1"/>
            <a:r>
              <a:rPr lang="en-US" dirty="0"/>
              <a:t>Suggested regimens include: 15 mg/kg/dose x 1 dose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17034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/>
              <a:t>Treatment with Antivirals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80066"/>
            <a:ext cx="8305214" cy="33647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Aerosolized Ribavirin (RBV): </a:t>
            </a:r>
          </a:p>
          <a:p>
            <a:pPr lvl="1"/>
            <a:r>
              <a:rPr lang="en-US" sz="1600" dirty="0"/>
              <a:t>Suggested dosing regimen: 6 grams/day inhaled in a continuous or intermittent fashion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Requires special equipment including small-particle aerosol generator mask utilized inside a scavenger tent to prevent environmental contamination </a:t>
            </a:r>
          </a:p>
          <a:p>
            <a:pPr lvl="1"/>
            <a:r>
              <a:rPr lang="en-US" sz="1600" dirty="0"/>
              <a:t>Only drug approved by the FDA for treatment of RSV-LRTI in children </a:t>
            </a:r>
          </a:p>
          <a:p>
            <a:pPr lvl="2"/>
            <a:r>
              <a:rPr lang="en-US" sz="1600" dirty="0"/>
              <a:t>Though ongoing new data suggest it may not be helpful in the pediatric population </a:t>
            </a:r>
          </a:p>
          <a:p>
            <a:pPr lvl="2"/>
            <a:r>
              <a:rPr lang="en-US" sz="1600" dirty="0"/>
              <a:t>Clinical trials underway currently </a:t>
            </a:r>
          </a:p>
          <a:p>
            <a:pPr lvl="1"/>
            <a:r>
              <a:rPr lang="en-US" sz="1600" dirty="0"/>
              <a:t>In </a:t>
            </a:r>
            <a:r>
              <a:rPr lang="en-US" sz="1600" b="1" u="sng" dirty="0"/>
              <a:t>adult</a:t>
            </a:r>
            <a:r>
              <a:rPr lang="en-US" sz="1600" dirty="0"/>
              <a:t> studies: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When given alone or in combination with IVIG or </a:t>
            </a:r>
            <a:r>
              <a:rPr lang="en-US" sz="1600" dirty="0" err="1"/>
              <a:t>Palivizumab</a:t>
            </a:r>
            <a:r>
              <a:rPr lang="en-US" sz="1600" dirty="0"/>
              <a:t> shown to:</a:t>
            </a:r>
          </a:p>
          <a:p>
            <a:pPr lvl="3"/>
            <a:r>
              <a:rPr lang="en-US" sz="1600" dirty="0"/>
              <a:t>Reduce mortality and Decrease disease progression to LRTI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Effective in preventing progression from URTI to LRTI when given intermittently or continuously </a:t>
            </a:r>
          </a:p>
          <a:p>
            <a:endParaRPr lang="en-US" sz="1600" dirty="0"/>
          </a:p>
          <a:p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6119336"/>
            <a:ext cx="5250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effectLst/>
                <a:hlinkClick r:id="rId3"/>
              </a:rPr>
              <a:t>Shah DP, et al. Am J Blood Res. 2012</a:t>
            </a:r>
            <a:r>
              <a:rPr lang="en-US" sz="1400" dirty="0">
                <a:solidFill>
                  <a:schemeClr val="bg2"/>
                </a:solidFill>
                <a:effectLst/>
              </a:rPr>
              <a:t>.</a:t>
            </a:r>
          </a:p>
          <a:p>
            <a:r>
              <a:rPr lang="en-US" sz="1400" dirty="0">
                <a:solidFill>
                  <a:schemeClr val="bg2"/>
                </a:solidFill>
                <a:effectLst/>
                <a:hlinkClick r:id="rId4"/>
              </a:rPr>
              <a:t>Chemaly RF, et al. J </a:t>
            </a:r>
            <a:r>
              <a:rPr lang="en-US" sz="1400" dirty="0" err="1">
                <a:solidFill>
                  <a:schemeClr val="bg2"/>
                </a:solidFill>
                <a:effectLst/>
                <a:hlinkClick r:id="rId4"/>
              </a:rPr>
              <a:t>Infec</a:t>
            </a:r>
            <a:r>
              <a:rPr lang="en-US" sz="1400" dirty="0">
                <a:solidFill>
                  <a:schemeClr val="bg2"/>
                </a:solidFill>
                <a:effectLst/>
                <a:hlinkClick r:id="rId4"/>
              </a:rPr>
              <a:t> Dis. 2012. </a:t>
            </a:r>
            <a:endParaRPr lang="en-US" sz="1400" dirty="0">
              <a:solidFill>
                <a:schemeClr val="bg2"/>
              </a:solidFill>
              <a:effectLst/>
            </a:endParaRPr>
          </a:p>
          <a:p>
            <a:r>
              <a:rPr lang="en-US" sz="1400" dirty="0">
                <a:solidFill>
                  <a:schemeClr val="bg2"/>
                </a:solidFill>
                <a:effectLst/>
              </a:rPr>
              <a:t>FDA Drug Bulletin, 1986. </a:t>
            </a:r>
          </a:p>
        </p:txBody>
      </p:sp>
      <p:sp>
        <p:nvSpPr>
          <p:cNvPr id="7" name="Action Button: Back or Previous 6">
            <a:hlinkClick r:id="" action="ppaction://hlinkshowjump?jump=nextslide" highlightClick="1"/>
          </p:cNvPr>
          <p:cNvSpPr/>
          <p:nvPr/>
        </p:nvSpPr>
        <p:spPr>
          <a:xfrm rot="10800000">
            <a:off x="8011719" y="6176963"/>
            <a:ext cx="411729" cy="440134"/>
          </a:xfrm>
          <a:prstGeom prst="actionButtonBackPrevious">
            <a:avLst/>
          </a:pr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Action Button: Return 8">
            <a:hlinkClick r:id="rId6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2961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485" y="888705"/>
            <a:ext cx="7772400" cy="914400"/>
          </a:xfrm>
        </p:spPr>
        <p:txBody>
          <a:bodyPr>
            <a:noAutofit/>
          </a:bodyPr>
          <a:lstStyle/>
          <a:p>
            <a:r>
              <a:rPr lang="en-US" sz="3200" dirty="0"/>
              <a:t>Aerosolized ribavirin treatment of RSV infection in allogeneic-HSCT recipients 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2169046"/>
            <a:ext cx="3886200" cy="269785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19744" y="2198765"/>
            <a:ext cx="3533668" cy="2902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485" y="6176963"/>
            <a:ext cx="3938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effectLst/>
                <a:hlinkClick r:id="rId5"/>
              </a:rPr>
              <a:t>Shah DP, et al. J </a:t>
            </a:r>
            <a:r>
              <a:rPr lang="en-US" sz="1600" dirty="0" err="1">
                <a:solidFill>
                  <a:schemeClr val="bg2"/>
                </a:solidFill>
                <a:effectLst/>
                <a:hlinkClick r:id="rId5"/>
              </a:rPr>
              <a:t>Antimicrob</a:t>
            </a:r>
            <a:r>
              <a:rPr lang="en-US" sz="1600" dirty="0">
                <a:solidFill>
                  <a:schemeClr val="bg2"/>
                </a:solidFill>
                <a:effectLst/>
                <a:hlinkClick r:id="rId5"/>
              </a:rPr>
              <a:t> Chemo. 2013</a:t>
            </a:r>
            <a:r>
              <a:rPr lang="en-US" sz="1600" dirty="0">
                <a:solidFill>
                  <a:schemeClr val="bg2"/>
                </a:solidFill>
                <a:effectLst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857" y="4929037"/>
            <a:ext cx="3446243" cy="1156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07" y="5252007"/>
            <a:ext cx="3298605" cy="401124"/>
          </a:xfrm>
          <a:prstGeom prst="rect">
            <a:avLst/>
          </a:prstGeom>
        </p:spPr>
      </p:pic>
      <p:sp>
        <p:nvSpPr>
          <p:cNvPr id="17" name="Action Button: Back or Previous 16">
            <a:hlinkClick r:id="" action="ppaction://hlinkshowjump?jump=nextslide" highlightClick="1"/>
          </p:cNvPr>
          <p:cNvSpPr/>
          <p:nvPr/>
        </p:nvSpPr>
        <p:spPr>
          <a:xfrm rot="10800000">
            <a:off x="8011719" y="6176963"/>
            <a:ext cx="411729" cy="440134"/>
          </a:xfrm>
          <a:prstGeom prst="actionButtonBackPrevious">
            <a:avLst/>
          </a:prstGeom>
          <a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05250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547" y="1284269"/>
            <a:ext cx="8254160" cy="914400"/>
          </a:xfrm>
        </p:spPr>
        <p:txBody>
          <a:bodyPr>
            <a:noAutofit/>
          </a:bodyPr>
          <a:lstStyle/>
          <a:p>
            <a:r>
              <a:rPr lang="en-US" dirty="0"/>
              <a:t>RSV infection without ribavirin treatment in pediatric hematopoietic stem cell transplantation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028" y="4571999"/>
            <a:ext cx="8516679" cy="1322363"/>
          </a:xfrm>
        </p:spPr>
        <p:txBody>
          <a:bodyPr/>
          <a:lstStyle/>
          <a:p>
            <a:r>
              <a:rPr lang="en-US" sz="1800" dirty="0"/>
              <a:t>A recent, small retrospective of all RSV in HSCT patients (inpatient and outpatient included) where no ribavirin is given, noted 29% progression from URTI to LRTI </a:t>
            </a:r>
          </a:p>
          <a:p>
            <a:r>
              <a:rPr lang="en-US" sz="1800" dirty="0"/>
              <a:t>No mortality from RSV was noted in this study </a:t>
            </a:r>
          </a:p>
        </p:txBody>
      </p:sp>
      <p:sp>
        <p:nvSpPr>
          <p:cNvPr id="9" name="Rectangle 8"/>
          <p:cNvSpPr/>
          <p:nvPr/>
        </p:nvSpPr>
        <p:spPr>
          <a:xfrm>
            <a:off x="650178" y="6225205"/>
            <a:ext cx="4119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hlinkClick r:id="rId2"/>
              </a:rPr>
              <a:t>El-</a:t>
            </a:r>
            <a:r>
              <a:rPr lang="en-US" sz="1800" dirty="0" err="1">
                <a:solidFill>
                  <a:schemeClr val="bg2"/>
                </a:solidFill>
                <a:effectLst/>
                <a:hlinkClick r:id="rId2"/>
              </a:rPr>
              <a:t>Bietar</a:t>
            </a:r>
            <a:r>
              <a:rPr lang="en-US" sz="1800" dirty="0">
                <a:solidFill>
                  <a:schemeClr val="bg2"/>
                </a:solidFill>
                <a:effectLst/>
                <a:hlinkClick r:id="rId2"/>
              </a:rPr>
              <a:t>, et al. Bone Marrow Trans. 2016 </a:t>
            </a:r>
            <a:endParaRPr lang="en-US" sz="1800" dirty="0">
              <a:solidFill>
                <a:schemeClr val="bg2"/>
              </a:solidFill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07" y="2257555"/>
            <a:ext cx="6356081" cy="2075294"/>
          </a:xfrm>
          <a:prstGeom prst="rect">
            <a:avLst/>
          </a:prstGeom>
        </p:spPr>
      </p:pic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ction Button: Return 7">
            <a:hlinkClick r:id="rId4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26315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/>
              <a:t>No treatment at this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3934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Lack of antiviral therapy is associated with statistically significant increase in adjusted odds ratios for progression to LRTI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Adjusted odds ratio of 11.83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 proven benefit of </a:t>
            </a:r>
            <a:r>
              <a:rPr lang="en-US" dirty="0" err="1"/>
              <a:t>Palivizumab</a:t>
            </a:r>
            <a:r>
              <a:rPr lang="en-US" dirty="0"/>
              <a:t> to treatment of RSV infection, only proven benefit is in prevention in certain populations. </a:t>
            </a:r>
          </a:p>
          <a:p>
            <a:pPr marL="0" indent="0">
              <a:buNone/>
            </a:pPr>
            <a:r>
              <a:rPr lang="en-US" sz="3300" dirty="0"/>
              <a:t/>
            </a:r>
            <a:br>
              <a:rPr lang="en-US" sz="3300" dirty="0"/>
            </a:br>
            <a:r>
              <a:rPr lang="en-US" sz="3300" dirty="0"/>
              <a:t>Patient progresses to severe LRTI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6771" y="6103579"/>
            <a:ext cx="430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hlinkClick r:id="rId2"/>
              </a:rPr>
              <a:t>Shah DP, et al. J </a:t>
            </a:r>
            <a:r>
              <a:rPr lang="en-US" sz="1800" dirty="0" err="1">
                <a:solidFill>
                  <a:schemeClr val="bg2"/>
                </a:solidFill>
                <a:effectLst/>
                <a:hlinkClick r:id="rId2"/>
              </a:rPr>
              <a:t>Antimicrob</a:t>
            </a:r>
            <a:r>
              <a:rPr lang="en-US" sz="1800" dirty="0">
                <a:solidFill>
                  <a:schemeClr val="bg2"/>
                </a:solidFill>
                <a:effectLst/>
                <a:hlinkClick r:id="rId2"/>
              </a:rPr>
              <a:t> Chemo. 2013</a:t>
            </a:r>
            <a:r>
              <a:rPr lang="en-US" sz="1800" dirty="0">
                <a:solidFill>
                  <a:schemeClr val="bg2"/>
                </a:solidFill>
                <a:effectLst/>
              </a:rPr>
              <a:t>. </a:t>
            </a: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78195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50" dirty="0"/>
              <a:t>Possible future treatment options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agents currently not available: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/>
              <a:t>Motavizumab</a:t>
            </a:r>
            <a:r>
              <a:rPr lang="en-US" dirty="0"/>
              <a:t> (</a:t>
            </a:r>
            <a:r>
              <a:rPr lang="en-US" dirty="0" err="1"/>
              <a:t>Numax</a:t>
            </a:r>
            <a:r>
              <a:rPr lang="en-US" dirty="0">
                <a:sym typeface="Symbol"/>
              </a:rPr>
              <a:t></a:t>
            </a:r>
            <a:r>
              <a:rPr lang="en-US" dirty="0"/>
              <a:t>): </a:t>
            </a:r>
          </a:p>
          <a:p>
            <a:pPr lvl="2"/>
            <a:r>
              <a:rPr lang="en-US" sz="1800" dirty="0"/>
              <a:t>Humanized Monoclonal Immunoglobulin against RSV </a:t>
            </a:r>
          </a:p>
          <a:p>
            <a:pPr lvl="2"/>
            <a:r>
              <a:rPr lang="en-US" sz="1800" dirty="0"/>
              <a:t>Unlikely to become available secondary to hypersensitivity reactions in clinical trials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dirty="0"/>
              <a:t>Multiple other options in various phases of testing at this time </a:t>
            </a:r>
          </a:p>
          <a:p>
            <a:endParaRPr lang="en-US" dirty="0"/>
          </a:p>
        </p:txBody>
      </p:sp>
      <p:sp>
        <p:nvSpPr>
          <p:cNvPr id="5" name="Action Button: Back or Previous 4">
            <a:hlinkClick r:id="" action="ppaction://hlinkshowjump?jump=nextslide" highlightClick="1"/>
          </p:cNvPr>
          <p:cNvSpPr/>
          <p:nvPr/>
        </p:nvSpPr>
        <p:spPr>
          <a:xfrm rot="10800000">
            <a:off x="8011719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40218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2979310"/>
          </a:xfrm>
        </p:spPr>
        <p:txBody>
          <a:bodyPr>
            <a:normAutofit fontScale="90000"/>
          </a:bodyPr>
          <a:lstStyle/>
          <a:p>
            <a:r>
              <a:rPr lang="en-US" dirty="0"/>
              <a:t>Your team has begun treatment with aerosolized Ribavirin and IVIG.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Should you delay the Hematopoietic Cell Transplant?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723061"/>
              </p:ext>
            </p:extLst>
          </p:nvPr>
        </p:nvGraphicFramePr>
        <p:xfrm>
          <a:off x="628650" y="3703134"/>
          <a:ext cx="3737305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2700" dirty="0">
                          <a:hlinkClick r:id="rId2" action="ppaction://hlinksldjump"/>
                        </a:rPr>
                        <a:t>Yes,</a:t>
                      </a:r>
                      <a:r>
                        <a:rPr lang="en-US" sz="2700" baseline="0" dirty="0">
                          <a:hlinkClick r:id="rId2" action="ppaction://hlinksldjump"/>
                        </a:rPr>
                        <a:t> delay HSCT</a:t>
                      </a:r>
                      <a:endParaRPr lang="en-US" sz="2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867049"/>
              </p:ext>
            </p:extLst>
          </p:nvPr>
        </p:nvGraphicFramePr>
        <p:xfrm>
          <a:off x="4572000" y="3703134"/>
          <a:ext cx="3943351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2700" dirty="0">
                          <a:hlinkClick r:id="rId3" action="ppaction://hlinksldjump"/>
                        </a:rPr>
                        <a:t>No</a:t>
                      </a:r>
                      <a:r>
                        <a:rPr lang="en-US" sz="2700" baseline="0" dirty="0">
                          <a:hlinkClick r:id="rId3" action="ppaction://hlinksldjump"/>
                        </a:rPr>
                        <a:t>, proceed with HSCT </a:t>
                      </a:r>
                      <a:endParaRPr lang="en-US" sz="2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 rot="10800000">
            <a:off x="8011718" y="6176963"/>
            <a:ext cx="411729" cy="440134"/>
          </a:xfrm>
          <a:prstGeom prst="actionButtonBackPrevious">
            <a:avLst/>
          </a:pr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previousslide" highlightClick="1"/>
          </p:cNvPr>
          <p:cNvSpPr/>
          <p:nvPr/>
        </p:nvSpPr>
        <p:spPr>
          <a:xfrm rot="10800000">
            <a:off x="6914106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>
          <a:xfrm>
            <a:off x="7462912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25195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4842"/>
            <a:ext cx="7886700" cy="994172"/>
          </a:xfrm>
        </p:spPr>
        <p:txBody>
          <a:bodyPr>
            <a:normAutofit/>
          </a:bodyPr>
          <a:lstStyle/>
          <a:p>
            <a:r>
              <a:rPr lang="en-US" sz="4050" dirty="0"/>
              <a:t>Delay HSCT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49" y="2003645"/>
            <a:ext cx="3886200" cy="250772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9150" y="2099897"/>
            <a:ext cx="4204884" cy="3610296"/>
          </a:xfrm>
        </p:spPr>
        <p:txBody>
          <a:bodyPr>
            <a:normAutofit/>
          </a:bodyPr>
          <a:lstStyle/>
          <a:p>
            <a:r>
              <a:rPr lang="en-US" dirty="0"/>
              <a:t>Delaying the start of HSCT conditioning has been shown to significantly decrease progression of disease to pneumonia (LRTI) </a:t>
            </a:r>
          </a:p>
          <a:p>
            <a:r>
              <a:rPr lang="en-US" dirty="0"/>
              <a:t> Median delay of transplant was 4 weeks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Based upon end of viral shedding </a:t>
            </a:r>
          </a:p>
          <a:p>
            <a:r>
              <a:rPr lang="en-US" dirty="0"/>
              <a:t>Minimal progression of underlying hematologic/oncologic disease in this patient cohort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935" y="4607624"/>
            <a:ext cx="2755630" cy="1404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649" y="6192277"/>
            <a:ext cx="3453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effectLst/>
                <a:hlinkClick r:id="rId5"/>
              </a:rPr>
              <a:t>Peck AJ, et al. </a:t>
            </a:r>
            <a:r>
              <a:rPr lang="en-US" sz="1600" dirty="0" err="1">
                <a:solidFill>
                  <a:schemeClr val="bg2"/>
                </a:solidFill>
                <a:effectLst/>
                <a:hlinkClick r:id="rId5"/>
              </a:rPr>
              <a:t>Clin</a:t>
            </a:r>
            <a:r>
              <a:rPr lang="en-US" sz="1600" dirty="0">
                <a:solidFill>
                  <a:schemeClr val="bg2"/>
                </a:solidFill>
                <a:effectLst/>
                <a:hlinkClick r:id="rId5"/>
              </a:rPr>
              <a:t> Infect Dis. 2004</a:t>
            </a:r>
            <a:endParaRPr lang="en-US" sz="1600" dirty="0">
              <a:solidFill>
                <a:schemeClr val="bg2"/>
              </a:solidFill>
              <a:effectLst/>
            </a:endParaRPr>
          </a:p>
        </p:txBody>
      </p:sp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Action Button: Return 10">
            <a:hlinkClick r:id="rId6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08882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slide: 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628650" y="2226469"/>
          <a:ext cx="3737305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2700" dirty="0"/>
                        <a:t>Case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628650" y="3921206"/>
          <a:ext cx="3737305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2700" dirty="0"/>
                        <a:t>Imaging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806620" y="3921206"/>
          <a:ext cx="3708731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2700" dirty="0"/>
                        <a:t>Further</a:t>
                      </a:r>
                      <a:r>
                        <a:rPr lang="en-US" sz="2700" baseline="0" dirty="0"/>
                        <a:t> Reading</a:t>
                      </a:r>
                      <a:endParaRPr lang="en-US" sz="2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4806620" y="3065623"/>
          <a:ext cx="3708731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2700" dirty="0"/>
                        <a:t>Treatment</a:t>
                      </a:r>
                      <a:r>
                        <a:rPr lang="en-US" sz="2700" baseline="0" dirty="0"/>
                        <a:t> options </a:t>
                      </a:r>
                      <a:endParaRPr lang="en-US" sz="2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4778046" y="2226469"/>
          <a:ext cx="3737305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2700" dirty="0"/>
                        <a:t>Definitions</a:t>
                      </a:r>
                      <a:r>
                        <a:rPr lang="en-US" sz="2700" baseline="0" dirty="0"/>
                        <a:t> </a:t>
                      </a:r>
                      <a:endParaRPr lang="en-US" sz="2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/>
        </p:nvGraphicFramePr>
        <p:xfrm>
          <a:off x="628650" y="3065623"/>
          <a:ext cx="3737305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2700" baseline="0" dirty="0"/>
                        <a:t>Diagnostics</a:t>
                      </a:r>
                      <a:endParaRPr lang="en-US" sz="2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74987" y="5279486"/>
            <a:ext cx="729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This slide is NOT part of case presentation. Provided for reference only. </a:t>
            </a:r>
          </a:p>
        </p:txBody>
      </p:sp>
      <p:sp>
        <p:nvSpPr>
          <p:cNvPr id="11" name="Action Button: Back or Previous 10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19649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/>
              <a:t>Proceed with HSCT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situation-specific decision to be made in close coordination with bone marrow transplant, infectious diseases, and hematologic malignancy teams</a:t>
            </a:r>
          </a:p>
          <a:p>
            <a:endParaRPr lang="en-US" dirty="0"/>
          </a:p>
          <a:p>
            <a:r>
              <a:rPr lang="en-US" dirty="0"/>
              <a:t>Proceeding with HSCT did trend towards increase in mortality form LRTI, though did not meet statistical significance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6156644"/>
            <a:ext cx="3351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effectLst/>
                <a:hlinkClick r:id="rId2"/>
              </a:rPr>
              <a:t>Peck AJ, et al. </a:t>
            </a:r>
            <a:r>
              <a:rPr lang="en-US" sz="1600" dirty="0" err="1">
                <a:solidFill>
                  <a:schemeClr val="bg2"/>
                </a:solidFill>
                <a:effectLst/>
                <a:hlinkClick r:id="rId2"/>
              </a:rPr>
              <a:t>Clin</a:t>
            </a:r>
            <a:r>
              <a:rPr lang="en-US" sz="1600" dirty="0">
                <a:solidFill>
                  <a:schemeClr val="bg2"/>
                </a:solidFill>
                <a:effectLst/>
                <a:hlinkClick r:id="rId2"/>
              </a:rPr>
              <a:t> Infect Dis. 2004</a:t>
            </a:r>
            <a:endParaRPr lang="en-US" sz="1600" dirty="0">
              <a:solidFill>
                <a:schemeClr val="bg2"/>
              </a:solidFill>
              <a:effectLst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62913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6930814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43069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2348"/>
            <a:ext cx="7886700" cy="1263827"/>
          </a:xfrm>
        </p:spPr>
        <p:txBody>
          <a:bodyPr>
            <a:noAutofit/>
          </a:bodyPr>
          <a:lstStyle/>
          <a:p>
            <a:r>
              <a:rPr lang="en-US" b="1" dirty="0"/>
              <a:t>Examples of other complexities to consider in HCT patients with respiratory viral infection: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9" y="2229081"/>
            <a:ext cx="7886700" cy="3263504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Use of reduced-intensity conditioning regimens </a:t>
            </a:r>
          </a:p>
          <a:p>
            <a:r>
              <a:rPr lang="en-US" sz="3000" dirty="0"/>
              <a:t>Time to engraftment</a:t>
            </a:r>
          </a:p>
          <a:p>
            <a:r>
              <a:rPr lang="en-US" sz="3000" dirty="0"/>
              <a:t>Stem cell source used</a:t>
            </a:r>
          </a:p>
          <a:p>
            <a:r>
              <a:rPr lang="en-US" sz="3000" dirty="0"/>
              <a:t>Risk of Graft vs Host Disease</a:t>
            </a:r>
          </a:p>
          <a:p>
            <a:r>
              <a:rPr lang="en-US" sz="3000" dirty="0"/>
              <a:t>Expected time frame of underlying malignant disease progression if HSCT delayed?</a:t>
            </a:r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053920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505114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6973015" y="6176963"/>
            <a:ext cx="395022" cy="432204"/>
          </a:xfrm>
          <a:prstGeom prst="actionButtonRetur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17551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50" dirty="0"/>
              <a:t>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dirty="0"/>
              <a:t>The decisions surrounding how to proceed with a patient with upper respiratory infection prior to HSCT are complex. </a:t>
            </a: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dirty="0"/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dirty="0"/>
              <a:t>There are no right or wrong answers. </a:t>
            </a: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dirty="0"/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dirty="0"/>
              <a:t>We hope you have enjoyed this learning module. Thank you for your time and commitment to patient care. </a:t>
            </a: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dirty="0"/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dirty="0"/>
              <a:t>Please find further reading and references at the end of this module. </a:t>
            </a:r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011718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6914106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62912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82060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 understand how impairment in RSV immunity increases risk for adverse outcomes in hematopoietic cell transplant (HSCT) patients</a:t>
            </a:r>
          </a:p>
          <a:p>
            <a:r>
              <a:rPr lang="en-US" dirty="0"/>
              <a:t>To understand the limitations of assays used to diagnose respiratory viral infections </a:t>
            </a:r>
          </a:p>
          <a:p>
            <a:r>
              <a:rPr lang="en-US" dirty="0"/>
              <a:t>To understand the clinical and outcome differences between upper (URTI) and lower respiratory tract infection (LRTI) </a:t>
            </a:r>
          </a:p>
          <a:p>
            <a:r>
              <a:rPr lang="en-US" dirty="0"/>
              <a:t>To recognize the management of RSV is largely supportive in immunocompromised patients given limited published efficacy in the use of antivirals and passive immunity, particularly in pediatrics</a:t>
            </a:r>
          </a:p>
          <a:p>
            <a:r>
              <a:rPr lang="en-US" dirty="0"/>
              <a:t>To appreciate the pros and cons of delaying HSCT in a patient with RSV</a:t>
            </a:r>
          </a:p>
        </p:txBody>
      </p:sp>
      <p:sp>
        <p:nvSpPr>
          <p:cNvPr id="4" name="Action Button: Forward or Next 3">
            <a:hlinkClick r:id="" action="ppaction://hlinkshowjump?jump=previousslide" highlightClick="1"/>
          </p:cNvPr>
          <p:cNvSpPr/>
          <p:nvPr/>
        </p:nvSpPr>
        <p:spPr>
          <a:xfrm rot="10800000">
            <a:off x="6914106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462912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Action Button: Back or Previous 5">
            <a:hlinkClick r:id="" action="ppaction://hlinkshowjump?jump=nextslide" highlightClick="1"/>
          </p:cNvPr>
          <p:cNvSpPr/>
          <p:nvPr/>
        </p:nvSpPr>
        <p:spPr>
          <a:xfrm rot="10800000">
            <a:off x="8011718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864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Viral Testing focused literature: </a:t>
            </a:r>
          </a:p>
          <a:p>
            <a:pPr lvl="1"/>
            <a:r>
              <a:rPr lang="en-US" dirty="0"/>
              <a:t>Kuypers, J., Campbell, A.P., Cent, A., Corey, L. and </a:t>
            </a:r>
            <a:r>
              <a:rPr lang="en-US" dirty="0" err="1"/>
              <a:t>Boeckh</a:t>
            </a:r>
            <a:r>
              <a:rPr lang="en-US" dirty="0"/>
              <a:t>, M., 2009. Comparison of conventional and molecular detection of respiratory viruses in hematopoietic cell transplant recipients. </a:t>
            </a:r>
            <a:r>
              <a:rPr lang="en-US" i="1" dirty="0"/>
              <a:t>Transplant infectious disease</a:t>
            </a:r>
            <a:r>
              <a:rPr lang="en-US" dirty="0"/>
              <a:t>, </a:t>
            </a:r>
            <a:r>
              <a:rPr lang="en-US" i="1" dirty="0"/>
              <a:t>11</a:t>
            </a:r>
            <a:r>
              <a:rPr lang="en-US" dirty="0"/>
              <a:t>(4), pp.298-303.</a:t>
            </a:r>
          </a:p>
          <a:p>
            <a:pPr lvl="1"/>
            <a:r>
              <a:rPr lang="en-US" dirty="0" err="1"/>
              <a:t>Ginocchio</a:t>
            </a:r>
            <a:r>
              <a:rPr lang="en-US" dirty="0"/>
              <a:t>, C.C. and </a:t>
            </a:r>
            <a:r>
              <a:rPr lang="en-US" dirty="0" err="1"/>
              <a:t>McAdam</a:t>
            </a:r>
            <a:r>
              <a:rPr lang="en-US" dirty="0"/>
              <a:t>, A.J., 2011. Current best practices for respiratory virus testing. </a:t>
            </a:r>
            <a:r>
              <a:rPr lang="en-US" i="1" dirty="0"/>
              <a:t>Journal of clinical microbiology</a:t>
            </a:r>
            <a:r>
              <a:rPr lang="en-US" dirty="0"/>
              <a:t>, </a:t>
            </a:r>
            <a:r>
              <a:rPr lang="en-US" i="1" dirty="0"/>
              <a:t>49</a:t>
            </a:r>
            <a:r>
              <a:rPr lang="en-US" dirty="0"/>
              <a:t>(9 Supplement), pp.S44-S48.</a:t>
            </a:r>
          </a:p>
          <a:p>
            <a:r>
              <a:rPr lang="en-US" dirty="0"/>
              <a:t>Viral Respiratory Management in HSCT patients: </a:t>
            </a:r>
          </a:p>
          <a:p>
            <a:pPr lvl="1"/>
            <a:r>
              <a:rPr lang="en-US" dirty="0"/>
              <a:t>Shah, D.P., </a:t>
            </a:r>
            <a:r>
              <a:rPr lang="en-US" dirty="0" err="1"/>
              <a:t>Ghantoji</a:t>
            </a:r>
            <a:r>
              <a:rPr lang="en-US" dirty="0"/>
              <a:t>, S.S., </a:t>
            </a:r>
            <a:r>
              <a:rPr lang="en-US" dirty="0" err="1"/>
              <a:t>Mulanovich</a:t>
            </a:r>
            <a:r>
              <a:rPr lang="en-US" dirty="0"/>
              <a:t>, V.E., </a:t>
            </a:r>
            <a:r>
              <a:rPr lang="en-US" dirty="0" err="1"/>
              <a:t>Ariza</a:t>
            </a:r>
            <a:r>
              <a:rPr lang="en-US" dirty="0"/>
              <a:t>-Heredia, E.J. and Chemaly, R.F., 2012. Management of respiratory viral infections in hematopoietic cell transplant recipients. </a:t>
            </a:r>
            <a:r>
              <a:rPr lang="en-US" i="1" dirty="0"/>
              <a:t>Am J Blood Res</a:t>
            </a:r>
            <a:r>
              <a:rPr lang="en-US" dirty="0"/>
              <a:t>, </a:t>
            </a:r>
            <a:r>
              <a:rPr lang="en-US" i="1" dirty="0"/>
              <a:t>2</a:t>
            </a:r>
            <a:r>
              <a:rPr lang="en-US" dirty="0"/>
              <a:t>(4), pp.203-218.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025782" y="6176963"/>
            <a:ext cx="411729" cy="440134"/>
          </a:xfrm>
          <a:prstGeom prst="actionButtonBackPrevious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6928170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76976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09050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24610"/>
            <a:ext cx="7886700" cy="3624812"/>
          </a:xfrm>
        </p:spPr>
        <p:txBody>
          <a:bodyPr>
            <a:noAutofit/>
          </a:bodyPr>
          <a:lstStyle/>
          <a:p>
            <a:r>
              <a:rPr lang="en-US" sz="1200" dirty="0"/>
              <a:t>RSV focused literature: </a:t>
            </a:r>
          </a:p>
          <a:p>
            <a:pPr lvl="1"/>
            <a:r>
              <a:rPr lang="en-US" sz="1200" dirty="0"/>
              <a:t>Kim, Y.J., Guthrie, K.A., </a:t>
            </a:r>
            <a:r>
              <a:rPr lang="en-US" sz="1200" dirty="0" err="1"/>
              <a:t>Waghmare</a:t>
            </a:r>
            <a:r>
              <a:rPr lang="en-US" sz="1200" dirty="0"/>
              <a:t>, A., Walsh, E.E., </a:t>
            </a:r>
            <a:r>
              <a:rPr lang="en-US" sz="1200" dirty="0" err="1"/>
              <a:t>Falsey</a:t>
            </a:r>
            <a:r>
              <a:rPr lang="en-US" sz="1200" dirty="0"/>
              <a:t>, A.R., Kuypers, J., Cent, A., Englund, J.A. and </a:t>
            </a:r>
            <a:r>
              <a:rPr lang="en-US" sz="1200" dirty="0" err="1"/>
              <a:t>Boeckh</a:t>
            </a:r>
            <a:r>
              <a:rPr lang="en-US" sz="1200" dirty="0"/>
              <a:t>, M., 2014. Respiratory syncytial virus in hematopoietic cell transplant recipients: factors determining progression to lower respiratory tract disease. </a:t>
            </a:r>
            <a:r>
              <a:rPr lang="en-US" sz="1200" i="1" dirty="0"/>
              <a:t>Journal of Infectious Diseases</a:t>
            </a:r>
            <a:r>
              <a:rPr lang="en-US" sz="1200" dirty="0"/>
              <a:t>, </a:t>
            </a:r>
            <a:r>
              <a:rPr lang="en-US" sz="1200" i="1" dirty="0"/>
              <a:t>209</a:t>
            </a:r>
            <a:r>
              <a:rPr lang="en-US" sz="1200" dirty="0"/>
              <a:t>(8), pp.1195-1204.</a:t>
            </a:r>
          </a:p>
          <a:p>
            <a:pPr lvl="1"/>
            <a:r>
              <a:rPr lang="en-US" sz="1200" dirty="0" err="1"/>
              <a:t>Neemann</a:t>
            </a:r>
            <a:r>
              <a:rPr lang="en-US" sz="1200" dirty="0"/>
              <a:t>, K. and </a:t>
            </a:r>
            <a:r>
              <a:rPr lang="en-US" sz="1200" dirty="0" err="1"/>
              <a:t>Freifeld</a:t>
            </a:r>
            <a:r>
              <a:rPr lang="en-US" sz="1200" dirty="0"/>
              <a:t>, A., 2015. Respiratory Syncytial Virus in Hematopoietic Stem Cell Transplantation and Solid-Organ Transplantation. </a:t>
            </a:r>
            <a:r>
              <a:rPr lang="en-US" sz="1200" i="1" dirty="0"/>
              <a:t>Current infectious disease reports</a:t>
            </a:r>
            <a:r>
              <a:rPr lang="en-US" sz="1200" dirty="0"/>
              <a:t>, </a:t>
            </a:r>
            <a:r>
              <a:rPr lang="en-US" sz="1200" i="1" dirty="0"/>
              <a:t>17</a:t>
            </a:r>
            <a:r>
              <a:rPr lang="en-US" sz="1200" dirty="0"/>
              <a:t>(7), pp.1-8.</a:t>
            </a:r>
          </a:p>
          <a:p>
            <a:pPr lvl="1"/>
            <a:r>
              <a:rPr lang="en-US" sz="1200" dirty="0"/>
              <a:t>Shah, D.P., </a:t>
            </a:r>
            <a:r>
              <a:rPr lang="en-US" sz="1200" dirty="0" err="1"/>
              <a:t>Ghantoji</a:t>
            </a:r>
            <a:r>
              <a:rPr lang="en-US" sz="1200" dirty="0"/>
              <a:t>, S.S., </a:t>
            </a:r>
            <a:r>
              <a:rPr lang="en-US" sz="1200" dirty="0" err="1"/>
              <a:t>Ariza</a:t>
            </a:r>
            <a:r>
              <a:rPr lang="en-US" sz="1200" dirty="0"/>
              <a:t>-Heredia, E.J., Shah, J.N., El </a:t>
            </a:r>
            <a:r>
              <a:rPr lang="en-US" sz="1200" dirty="0" err="1"/>
              <a:t>Taoum</a:t>
            </a:r>
            <a:r>
              <a:rPr lang="en-US" sz="1200" dirty="0"/>
              <a:t>, K.K., Shah, P.K., </a:t>
            </a:r>
            <a:r>
              <a:rPr lang="en-US" sz="1200" dirty="0" err="1"/>
              <a:t>Nesher</a:t>
            </a:r>
            <a:r>
              <a:rPr lang="en-US" sz="1200" dirty="0"/>
              <a:t>, L., Hosing, C., </a:t>
            </a:r>
            <a:r>
              <a:rPr lang="en-US" sz="1200" dirty="0" err="1"/>
              <a:t>Rondon</a:t>
            </a:r>
            <a:r>
              <a:rPr lang="en-US" sz="1200" dirty="0"/>
              <a:t>, G., </a:t>
            </a:r>
            <a:r>
              <a:rPr lang="en-US" sz="1200" dirty="0" err="1"/>
              <a:t>Champlin</a:t>
            </a:r>
            <a:r>
              <a:rPr lang="en-US" sz="1200" dirty="0"/>
              <a:t>, R.E. and Chemaly, R.F., 2014. Immunodeficiency scoring index to predict poor outcomes in hematopoietic cell transplant recipients with RSV infections. </a:t>
            </a:r>
            <a:r>
              <a:rPr lang="en-US" sz="1200" i="1" dirty="0"/>
              <a:t>Blood</a:t>
            </a:r>
            <a:r>
              <a:rPr lang="en-US" sz="1200" dirty="0"/>
              <a:t>, </a:t>
            </a:r>
            <a:r>
              <a:rPr lang="en-US" sz="1200" i="1" dirty="0"/>
              <a:t>123</a:t>
            </a:r>
            <a:r>
              <a:rPr lang="en-US" sz="1200" dirty="0"/>
              <a:t>(21), pp.3263-3268.</a:t>
            </a:r>
          </a:p>
          <a:p>
            <a:pPr lvl="1"/>
            <a:r>
              <a:rPr lang="en-US" sz="1200" dirty="0"/>
              <a:t>Ljungman, P., 2014. Respiratory syncytial virus in hematopoietic cell transplant recipients: factors determining progression to lower respiratory tract disease. </a:t>
            </a:r>
            <a:r>
              <a:rPr lang="en-US" sz="1200" i="1" dirty="0"/>
              <a:t>Journal of Infectious Diseases</a:t>
            </a:r>
            <a:r>
              <a:rPr lang="en-US" sz="1200" dirty="0"/>
              <a:t>, </a:t>
            </a:r>
            <a:r>
              <a:rPr lang="en-US" sz="1200" i="1" dirty="0"/>
              <a:t>209</a:t>
            </a:r>
            <a:r>
              <a:rPr lang="en-US" sz="1200" dirty="0"/>
              <a:t>(8), pp.1151-1152.</a:t>
            </a:r>
          </a:p>
          <a:p>
            <a:pPr lvl="1"/>
            <a:r>
              <a:rPr lang="en-US" sz="1200" dirty="0"/>
              <a:t>Khanna, N. </a:t>
            </a:r>
            <a:r>
              <a:rPr lang="en-US" sz="1200" i="1" dirty="0"/>
              <a:t>et al.</a:t>
            </a:r>
            <a:r>
              <a:rPr lang="en-US" sz="1200" dirty="0"/>
              <a:t> Respiratory syncytial virus infection in patients with hematological diseases: single-center study and review of the literature. </a:t>
            </a:r>
            <a:r>
              <a:rPr lang="en-US" sz="1200" i="1" dirty="0" err="1"/>
              <a:t>Clin</a:t>
            </a:r>
            <a:r>
              <a:rPr lang="en-US" sz="1200" i="1" dirty="0"/>
              <a:t>. Infect. Dis.</a:t>
            </a:r>
            <a:r>
              <a:rPr lang="en-US" sz="1200" dirty="0"/>
              <a:t> </a:t>
            </a:r>
            <a:r>
              <a:rPr lang="en-US" sz="1200" b="1" dirty="0"/>
              <a:t>46,</a:t>
            </a:r>
            <a:r>
              <a:rPr lang="en-US" sz="1200" dirty="0"/>
              <a:t> 402–12 (2008).</a:t>
            </a:r>
          </a:p>
          <a:p>
            <a:pPr lvl="1"/>
            <a:r>
              <a:rPr lang="en-US" sz="1200" dirty="0"/>
              <a:t>Peck, A.J., Corey, L. and </a:t>
            </a:r>
            <a:r>
              <a:rPr lang="en-US" sz="1200" dirty="0" err="1"/>
              <a:t>Boeckh</a:t>
            </a:r>
            <a:r>
              <a:rPr lang="en-US" sz="1200" dirty="0"/>
              <a:t>, M., 2004. </a:t>
            </a:r>
            <a:r>
              <a:rPr lang="en-US" sz="1200" dirty="0" err="1"/>
              <a:t>Pretransplantation</a:t>
            </a:r>
            <a:r>
              <a:rPr lang="en-US" sz="1200" dirty="0"/>
              <a:t> respiratory syncytial virus infection: impact of a strategy to delay transplantation. </a:t>
            </a:r>
            <a:r>
              <a:rPr lang="en-US" sz="1200" i="1" dirty="0"/>
              <a:t>Clinical infectious diseases</a:t>
            </a:r>
            <a:r>
              <a:rPr lang="en-US" sz="1200" dirty="0"/>
              <a:t>, </a:t>
            </a:r>
            <a:r>
              <a:rPr lang="en-US" sz="1200" i="1" dirty="0"/>
              <a:t>39</a:t>
            </a:r>
            <a:r>
              <a:rPr lang="en-US" sz="1200" dirty="0"/>
              <a:t>(5), pp.673-680.</a:t>
            </a:r>
          </a:p>
          <a:p>
            <a:pPr lvl="1"/>
            <a:r>
              <a:rPr lang="en-US" sz="1200" dirty="0"/>
              <a:t>Peck, A.J., Corey, L. and </a:t>
            </a:r>
            <a:r>
              <a:rPr lang="en-US" sz="1200" dirty="0" err="1"/>
              <a:t>Boeckh</a:t>
            </a:r>
            <a:r>
              <a:rPr lang="en-US" sz="1200" dirty="0"/>
              <a:t>, M., 2004. </a:t>
            </a:r>
            <a:r>
              <a:rPr lang="en-US" sz="1200" dirty="0" err="1"/>
              <a:t>Pretransplantation</a:t>
            </a:r>
            <a:r>
              <a:rPr lang="en-US" sz="1200" dirty="0"/>
              <a:t> respiratory syncytial virus infection: impact of a strategy to delay transplantation. </a:t>
            </a:r>
            <a:r>
              <a:rPr lang="en-US" sz="1200" i="1" dirty="0"/>
              <a:t>Clinical infectious diseases</a:t>
            </a:r>
            <a:r>
              <a:rPr lang="en-US" sz="1200" dirty="0"/>
              <a:t>, </a:t>
            </a:r>
            <a:r>
              <a:rPr lang="en-US" sz="1200" i="1" dirty="0"/>
              <a:t>39</a:t>
            </a:r>
            <a:r>
              <a:rPr lang="en-US" sz="1200" dirty="0"/>
              <a:t>(5), pp.673-680.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endParaRPr lang="en-US" sz="1200" dirty="0"/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039851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6942239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91045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39494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RSV and HSCT and treatment focused literature:  </a:t>
            </a:r>
          </a:p>
          <a:p>
            <a:pPr lvl="1"/>
            <a:r>
              <a:rPr lang="en-US" dirty="0"/>
              <a:t>Chemaly, R.F., Torres, H.A., </a:t>
            </a:r>
            <a:r>
              <a:rPr lang="en-US" dirty="0" err="1"/>
              <a:t>Munsell</a:t>
            </a:r>
            <a:r>
              <a:rPr lang="en-US" dirty="0"/>
              <a:t>, M.F., Shah, D.P., </a:t>
            </a:r>
            <a:r>
              <a:rPr lang="en-US" dirty="0" err="1"/>
              <a:t>Rathod</a:t>
            </a:r>
            <a:r>
              <a:rPr lang="en-US" dirty="0"/>
              <a:t>, D.B., </a:t>
            </a:r>
            <a:r>
              <a:rPr lang="en-US" dirty="0" err="1"/>
              <a:t>Bodey</a:t>
            </a:r>
            <a:r>
              <a:rPr lang="en-US" dirty="0"/>
              <a:t>, G.P., Hosing, C., </a:t>
            </a:r>
            <a:r>
              <a:rPr lang="en-US" dirty="0" err="1"/>
              <a:t>Saifan</a:t>
            </a:r>
            <a:r>
              <a:rPr lang="en-US" dirty="0"/>
              <a:t>, C., </a:t>
            </a:r>
            <a:r>
              <a:rPr lang="en-US" dirty="0" err="1"/>
              <a:t>Raad</a:t>
            </a:r>
            <a:r>
              <a:rPr lang="en-US" dirty="0"/>
              <a:t>, I.I. and </a:t>
            </a:r>
            <a:r>
              <a:rPr lang="en-US" dirty="0" err="1"/>
              <a:t>Champlin</a:t>
            </a:r>
            <a:r>
              <a:rPr lang="en-US" dirty="0"/>
              <a:t>, R.E., 2012. An adaptive randomized trial of an intermittent dosing schedule of aerosolized ribavirin in patients with cancer and respiratory syncytial virus infection. </a:t>
            </a:r>
            <a:r>
              <a:rPr lang="en-US" i="1" dirty="0"/>
              <a:t>Journal of Infectious Diseases</a:t>
            </a:r>
            <a:r>
              <a:rPr lang="en-US" dirty="0"/>
              <a:t>, </a:t>
            </a:r>
            <a:r>
              <a:rPr lang="en-US" i="1" dirty="0"/>
              <a:t>206</a:t>
            </a:r>
            <a:r>
              <a:rPr lang="en-US" dirty="0"/>
              <a:t>(9), pp.1367-1371.</a:t>
            </a:r>
          </a:p>
          <a:p>
            <a:pPr lvl="1"/>
            <a:r>
              <a:rPr lang="en-US" dirty="0"/>
              <a:t>Shah, D.P., </a:t>
            </a:r>
            <a:r>
              <a:rPr lang="en-US" dirty="0" err="1"/>
              <a:t>Ghantoji</a:t>
            </a:r>
            <a:r>
              <a:rPr lang="en-US" dirty="0"/>
              <a:t>, S.S., Shah, J.N., El </a:t>
            </a:r>
            <a:r>
              <a:rPr lang="en-US" dirty="0" err="1"/>
              <a:t>Taoum</a:t>
            </a:r>
            <a:r>
              <a:rPr lang="en-US" dirty="0"/>
              <a:t>, K.K., Jiang, Y., </a:t>
            </a:r>
            <a:r>
              <a:rPr lang="en-US" dirty="0" err="1"/>
              <a:t>Popat</a:t>
            </a:r>
            <a:r>
              <a:rPr lang="en-US" dirty="0"/>
              <a:t>, U., Hosing, C., </a:t>
            </a:r>
            <a:r>
              <a:rPr lang="en-US" dirty="0" err="1"/>
              <a:t>Rondon</a:t>
            </a:r>
            <a:r>
              <a:rPr lang="en-US" dirty="0"/>
              <a:t>, G., </a:t>
            </a:r>
            <a:r>
              <a:rPr lang="en-US" dirty="0" err="1"/>
              <a:t>Tarrand</a:t>
            </a:r>
            <a:r>
              <a:rPr lang="en-US" dirty="0"/>
              <a:t>, J.J., </a:t>
            </a:r>
            <a:r>
              <a:rPr lang="en-US" dirty="0" err="1"/>
              <a:t>Champlin</a:t>
            </a:r>
            <a:r>
              <a:rPr lang="en-US" dirty="0"/>
              <a:t>, R.E. and Chemaly, R.F., 2013. Impact of aerosolized ribavirin on mortality in 280 allogeneic </a:t>
            </a:r>
            <a:r>
              <a:rPr lang="en-US" dirty="0" err="1"/>
              <a:t>haematopoietic</a:t>
            </a:r>
            <a:r>
              <a:rPr lang="en-US" dirty="0"/>
              <a:t> stem cell transplant recipients with respiratory syncytial virus infections. </a:t>
            </a:r>
            <a:r>
              <a:rPr lang="en-US" i="1" dirty="0"/>
              <a:t>Journal of Antimicrobial Chemotherapy</a:t>
            </a:r>
            <a:r>
              <a:rPr lang="en-US" dirty="0"/>
              <a:t>, p.dkt111.</a:t>
            </a:r>
          </a:p>
          <a:p>
            <a:pPr lvl="1"/>
            <a:r>
              <a:rPr lang="en-US" dirty="0"/>
              <a:t>Food and Drug Administration, 1986. Ribavirin aerosol approved for severe cases of RSV in infants and young children. </a:t>
            </a:r>
            <a:r>
              <a:rPr lang="en-US" i="1" dirty="0"/>
              <a:t>FDA Drug Bull</a:t>
            </a:r>
            <a:r>
              <a:rPr lang="en-US" dirty="0"/>
              <a:t>, </a:t>
            </a:r>
            <a:r>
              <a:rPr lang="en-US" i="1" dirty="0"/>
              <a:t>16</a:t>
            </a:r>
            <a:r>
              <a:rPr lang="en-US" dirty="0"/>
              <a:t>(1), p.7.</a:t>
            </a:r>
          </a:p>
          <a:p>
            <a:pPr lvl="1"/>
            <a:r>
              <a:rPr lang="en-US" dirty="0"/>
              <a:t>El-</a:t>
            </a:r>
            <a:r>
              <a:rPr lang="en-US" dirty="0" err="1"/>
              <a:t>Bietar</a:t>
            </a:r>
            <a:r>
              <a:rPr lang="en-US" dirty="0"/>
              <a:t>, J. </a:t>
            </a:r>
            <a:r>
              <a:rPr lang="en-US" i="1" dirty="0"/>
              <a:t>et al.</a:t>
            </a:r>
            <a:r>
              <a:rPr lang="en-US" dirty="0"/>
              <a:t> RSV infection without ribavirin treatment in pediatric hematopoietic stem cell </a:t>
            </a:r>
            <a:r>
              <a:rPr lang="en-US" dirty="0" err="1"/>
              <a:t>transplantation.</a:t>
            </a:r>
            <a:r>
              <a:rPr lang="en-US" i="1" dirty="0" err="1"/>
              <a:t>Bone</a:t>
            </a:r>
            <a:r>
              <a:rPr lang="en-US" i="1" dirty="0"/>
              <a:t> Marrow Transplant.</a:t>
            </a:r>
            <a:r>
              <a:rPr lang="en-US" dirty="0"/>
              <a:t> (2016). doi:10.1038/bmt.2016.12</a:t>
            </a:r>
          </a:p>
          <a:p>
            <a:pPr lvl="1"/>
            <a:endParaRPr lang="en-US" dirty="0"/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053920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6956308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505114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32181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Influenza and HSCT focused literature: </a:t>
            </a:r>
          </a:p>
          <a:p>
            <a:pPr lvl="1"/>
            <a:r>
              <a:rPr lang="en-US" dirty="0" err="1"/>
              <a:t>Kmeid</a:t>
            </a:r>
            <a:r>
              <a:rPr lang="en-US" dirty="0"/>
              <a:t>, J., </a:t>
            </a:r>
            <a:r>
              <a:rPr lang="en-US" dirty="0" err="1"/>
              <a:t>Vanichanan</a:t>
            </a:r>
            <a:r>
              <a:rPr lang="en-US" dirty="0"/>
              <a:t>, J., Shah, D.P., El </a:t>
            </a:r>
            <a:r>
              <a:rPr lang="en-US" dirty="0" err="1"/>
              <a:t>Chaer</a:t>
            </a:r>
            <a:r>
              <a:rPr lang="en-US" dirty="0"/>
              <a:t>, F., </a:t>
            </a:r>
            <a:r>
              <a:rPr lang="en-US" dirty="0" err="1"/>
              <a:t>Azzi</a:t>
            </a:r>
            <a:r>
              <a:rPr lang="en-US" dirty="0"/>
              <a:t>, J., </a:t>
            </a:r>
            <a:r>
              <a:rPr lang="en-US" dirty="0" err="1"/>
              <a:t>Ariza</a:t>
            </a:r>
            <a:r>
              <a:rPr lang="en-US" dirty="0"/>
              <a:t>-Heredia, E., Hosing, C., </a:t>
            </a:r>
            <a:r>
              <a:rPr lang="en-US" dirty="0" err="1"/>
              <a:t>Mulanovich</a:t>
            </a:r>
            <a:r>
              <a:rPr lang="en-US" dirty="0"/>
              <a:t>, V. and Chemaly, R.F., 2015. Outcomes of Influenza Infections in Hematopoietic Cell Transplant Recipients: Application of an Immunodeficiency Scoring Index. </a:t>
            </a:r>
            <a:r>
              <a:rPr lang="en-US" i="1" dirty="0"/>
              <a:t>Biology of Blood and Marrow Transplantation</a:t>
            </a:r>
            <a:r>
              <a:rPr lang="en-US" dirty="0"/>
              <a:t>.</a:t>
            </a:r>
          </a:p>
          <a:p>
            <a:r>
              <a:rPr lang="en-US" dirty="0"/>
              <a:t>Human </a:t>
            </a:r>
            <a:r>
              <a:rPr lang="en-US" dirty="0" err="1"/>
              <a:t>Metapneumovirus</a:t>
            </a:r>
            <a:r>
              <a:rPr lang="en-US" dirty="0"/>
              <a:t> and HSCT focused literature:</a:t>
            </a:r>
          </a:p>
          <a:p>
            <a:pPr lvl="1"/>
            <a:r>
              <a:rPr lang="en-US" dirty="0"/>
              <a:t>Renaud, C., </a:t>
            </a:r>
            <a:r>
              <a:rPr lang="en-US" dirty="0" err="1"/>
              <a:t>Xie</a:t>
            </a:r>
            <a:r>
              <a:rPr lang="en-US" dirty="0"/>
              <a:t>, H., </a:t>
            </a:r>
            <a:r>
              <a:rPr lang="en-US" dirty="0" err="1"/>
              <a:t>Seo</a:t>
            </a:r>
            <a:r>
              <a:rPr lang="en-US" dirty="0"/>
              <a:t>, S., Kuypers, J., Cent, A., Corey, L., </a:t>
            </a:r>
            <a:r>
              <a:rPr lang="en-US" dirty="0" err="1"/>
              <a:t>Leisenring</a:t>
            </a:r>
            <a:r>
              <a:rPr lang="en-US" dirty="0"/>
              <a:t>, W., </a:t>
            </a:r>
            <a:r>
              <a:rPr lang="en-US" dirty="0" err="1"/>
              <a:t>Boeckh</a:t>
            </a:r>
            <a:r>
              <a:rPr lang="en-US" dirty="0"/>
              <a:t>, M. and </a:t>
            </a:r>
            <a:r>
              <a:rPr lang="en-US" dirty="0" err="1"/>
              <a:t>Englund</a:t>
            </a:r>
            <a:r>
              <a:rPr lang="en-US" dirty="0"/>
              <a:t>, J.A., 2013. Mortality rates of human </a:t>
            </a:r>
            <a:r>
              <a:rPr lang="en-US" dirty="0" err="1"/>
              <a:t>metapneumovirus</a:t>
            </a:r>
            <a:r>
              <a:rPr lang="en-US" dirty="0"/>
              <a:t> and respiratory syncytial virus lower respiratory tract infections in hematopoietic cell transplantation recipients. </a:t>
            </a:r>
            <a:r>
              <a:rPr lang="en-US" i="1" dirty="0"/>
              <a:t>Biology of Blood and Marrow Transplantation</a:t>
            </a:r>
            <a:r>
              <a:rPr lang="en-US" dirty="0"/>
              <a:t>, </a:t>
            </a:r>
            <a:r>
              <a:rPr lang="en-US" i="1" dirty="0"/>
              <a:t>19</a:t>
            </a:r>
            <a:r>
              <a:rPr lang="en-US" dirty="0"/>
              <a:t>(8), pp.1220-1226.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039851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6942239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91045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03419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80" y="1494949"/>
            <a:ext cx="7886700" cy="3448526"/>
          </a:xfrm>
        </p:spPr>
        <p:txBody>
          <a:bodyPr>
            <a:noAutofit/>
          </a:bodyPr>
          <a:lstStyle/>
          <a:p>
            <a:r>
              <a:rPr lang="en-US" sz="1600" dirty="0" err="1"/>
              <a:t>Parainfluenza</a:t>
            </a:r>
            <a:r>
              <a:rPr lang="en-US" sz="1600" dirty="0"/>
              <a:t> and HSCT focused literature:</a:t>
            </a:r>
          </a:p>
          <a:p>
            <a:pPr lvl="1"/>
            <a:r>
              <a:rPr lang="en-US" sz="1600" dirty="0"/>
              <a:t>Srinivasan, A., Wang, C., Yang, J., </a:t>
            </a:r>
            <a:r>
              <a:rPr lang="en-US" sz="1600" dirty="0" err="1"/>
              <a:t>Shenep</a:t>
            </a:r>
            <a:r>
              <a:rPr lang="en-US" sz="1600" dirty="0"/>
              <a:t>, J.L., Leung, W.H. and Hayden, R.T., 2011. Symptomatic </a:t>
            </a:r>
            <a:r>
              <a:rPr lang="en-US" sz="1600" dirty="0" err="1"/>
              <a:t>parainfluenza</a:t>
            </a:r>
            <a:r>
              <a:rPr lang="en-US" sz="1600" dirty="0"/>
              <a:t> virus infections in children undergoing hematopoietic stem cell transplantation. </a:t>
            </a:r>
            <a:r>
              <a:rPr lang="en-US" sz="1600" i="1" dirty="0"/>
              <a:t>Biology of Blood and Marrow Transplantation</a:t>
            </a:r>
            <a:r>
              <a:rPr lang="en-US" sz="1600" dirty="0"/>
              <a:t>, </a:t>
            </a:r>
            <a:r>
              <a:rPr lang="en-US" sz="1600" i="1" dirty="0"/>
              <a:t>17</a:t>
            </a:r>
            <a:r>
              <a:rPr lang="en-US" sz="1600" dirty="0"/>
              <a:t>(10), pp.1520-1527.</a:t>
            </a:r>
          </a:p>
          <a:p>
            <a:pPr lvl="1"/>
            <a:r>
              <a:rPr lang="en-US" sz="1600" dirty="0" err="1"/>
              <a:t>Waghmare</a:t>
            </a:r>
            <a:r>
              <a:rPr lang="en-US" sz="1600" dirty="0"/>
              <a:t>, A., Wagner, T., Andrews, R., Smith, S., Kuypers, J., </a:t>
            </a:r>
            <a:r>
              <a:rPr lang="en-US" sz="1600" dirty="0" err="1"/>
              <a:t>Boeckh</a:t>
            </a:r>
            <a:r>
              <a:rPr lang="en-US" sz="1600" dirty="0"/>
              <a:t>, M., Moss, R. and </a:t>
            </a:r>
            <a:r>
              <a:rPr lang="en-US" sz="1600" dirty="0" err="1"/>
              <a:t>Englund</a:t>
            </a:r>
            <a:r>
              <a:rPr lang="en-US" sz="1600" dirty="0"/>
              <a:t>, J.A., 2015. Successful treatment of </a:t>
            </a:r>
            <a:r>
              <a:rPr lang="en-US" sz="1600" dirty="0" err="1"/>
              <a:t>parainfluenza</a:t>
            </a:r>
            <a:r>
              <a:rPr lang="en-US" sz="1600" dirty="0"/>
              <a:t> virus respiratory tract infection with DAS181 in 4 immunocompromised children. </a:t>
            </a:r>
            <a:r>
              <a:rPr lang="en-US" sz="1600" i="1" dirty="0"/>
              <a:t>Journal of the Pediatric Infectious Diseases Society</a:t>
            </a:r>
            <a:r>
              <a:rPr lang="en-US" sz="1600" dirty="0"/>
              <a:t>, </a:t>
            </a:r>
            <a:r>
              <a:rPr lang="en-US" sz="1600" i="1" dirty="0"/>
              <a:t>4</a:t>
            </a:r>
            <a:r>
              <a:rPr lang="en-US" sz="1600" dirty="0"/>
              <a:t>(2), pp.114-118.</a:t>
            </a:r>
          </a:p>
          <a:p>
            <a:r>
              <a:rPr lang="en-US" sz="1600" dirty="0"/>
              <a:t>Rhinovirus and HSCT focused literature: </a:t>
            </a:r>
          </a:p>
          <a:p>
            <a:pPr lvl="1"/>
            <a:r>
              <a:rPr lang="en-US" sz="1600" dirty="0" err="1"/>
              <a:t>Piralla</a:t>
            </a:r>
            <a:r>
              <a:rPr lang="en-US" sz="1600" dirty="0"/>
              <a:t>, A., </a:t>
            </a:r>
            <a:r>
              <a:rPr lang="en-US" sz="1600" dirty="0" err="1"/>
              <a:t>Zecca</a:t>
            </a:r>
            <a:r>
              <a:rPr lang="en-US" sz="1600" dirty="0"/>
              <a:t>, M., </a:t>
            </a:r>
            <a:r>
              <a:rPr lang="en-US" sz="1600" dirty="0" err="1"/>
              <a:t>Comoli</a:t>
            </a:r>
            <a:r>
              <a:rPr lang="en-US" sz="1600" dirty="0"/>
              <a:t>, P., </a:t>
            </a:r>
            <a:r>
              <a:rPr lang="en-US" sz="1600" dirty="0" err="1"/>
              <a:t>Girello</a:t>
            </a:r>
            <a:r>
              <a:rPr lang="en-US" sz="1600" dirty="0"/>
              <a:t>, A., </a:t>
            </a:r>
            <a:r>
              <a:rPr lang="en-US" sz="1600" dirty="0" err="1"/>
              <a:t>Maccario</a:t>
            </a:r>
            <a:r>
              <a:rPr lang="en-US" sz="1600" dirty="0"/>
              <a:t>, R. and </a:t>
            </a:r>
            <a:r>
              <a:rPr lang="en-US" sz="1600" dirty="0" err="1"/>
              <a:t>Baldanti</a:t>
            </a:r>
            <a:r>
              <a:rPr lang="en-US" sz="1600" dirty="0"/>
              <a:t>, F., 2015. Persistent rhinovirus infection in pediatric hematopoietic stem cell transplant recipients with impaired cellular immunity. </a:t>
            </a:r>
            <a:r>
              <a:rPr lang="en-US" sz="1600" i="1" dirty="0"/>
              <a:t>Journal of Clinical Virology</a:t>
            </a:r>
            <a:r>
              <a:rPr lang="en-US" sz="1600" dirty="0"/>
              <a:t>, </a:t>
            </a:r>
            <a:r>
              <a:rPr lang="en-US" sz="1600" i="1" dirty="0"/>
              <a:t>67</a:t>
            </a:r>
            <a:r>
              <a:rPr lang="en-US" sz="1600" dirty="0"/>
              <a:t>, pp.38-42</a:t>
            </a:r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039851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6942239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91045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57989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General Respiratory Virus in HSCT population literature: </a:t>
            </a:r>
          </a:p>
          <a:p>
            <a:pPr lvl="1"/>
            <a:r>
              <a:rPr lang="en-US" sz="1800" dirty="0"/>
              <a:t>Lo, M.S., Lee, G.M., </a:t>
            </a:r>
            <a:r>
              <a:rPr lang="en-US" sz="1800" dirty="0" err="1"/>
              <a:t>Gunawardane</a:t>
            </a:r>
            <a:r>
              <a:rPr lang="en-US" sz="1800" dirty="0"/>
              <a:t>, N., Burchett, S.K., </a:t>
            </a:r>
            <a:r>
              <a:rPr lang="en-US" sz="1800" dirty="0" err="1"/>
              <a:t>Lachenauer</a:t>
            </a:r>
            <a:r>
              <a:rPr lang="en-US" sz="1800" dirty="0"/>
              <a:t>, C.S. and Lehmann, L.E., 2013. The impact of RSV, adenovirus, influenza, and </a:t>
            </a:r>
            <a:r>
              <a:rPr lang="en-US" sz="1800" dirty="0" err="1"/>
              <a:t>parainfluenza</a:t>
            </a:r>
            <a:r>
              <a:rPr lang="en-US" sz="1800" dirty="0"/>
              <a:t> infection in pediatric patients receiving stem cell transplant, solid organ transplant, or cancer chemotherapy. </a:t>
            </a:r>
            <a:r>
              <a:rPr lang="en-US" sz="1800" i="1" dirty="0"/>
              <a:t>Pediatric transplantation</a:t>
            </a:r>
            <a:r>
              <a:rPr lang="en-US" sz="1800" dirty="0"/>
              <a:t>, </a:t>
            </a:r>
            <a:r>
              <a:rPr lang="en-US" sz="1800" i="1" dirty="0"/>
              <a:t>17</a:t>
            </a:r>
            <a:r>
              <a:rPr lang="en-US" sz="1800" dirty="0"/>
              <a:t>(2), pp.133-143.</a:t>
            </a:r>
          </a:p>
          <a:p>
            <a:pPr lvl="1"/>
            <a:r>
              <a:rPr lang="en-US" sz="1800" dirty="0" err="1"/>
              <a:t>Hutspardol</a:t>
            </a:r>
            <a:r>
              <a:rPr lang="en-US" sz="1800" dirty="0"/>
              <a:t>, S., </a:t>
            </a:r>
            <a:r>
              <a:rPr lang="en-US" sz="1800" dirty="0" err="1"/>
              <a:t>Essa</a:t>
            </a:r>
            <a:r>
              <a:rPr lang="en-US" sz="1800" dirty="0"/>
              <a:t>, M., Richardson, S., Schechter, T., Ali, M., Krueger, J., </a:t>
            </a:r>
            <a:r>
              <a:rPr lang="en-US" sz="1800" dirty="0" err="1"/>
              <a:t>Fujii</a:t>
            </a:r>
            <a:r>
              <a:rPr lang="en-US" sz="1800" dirty="0"/>
              <a:t>, H., </a:t>
            </a:r>
            <a:r>
              <a:rPr lang="en-US" sz="1800" dirty="0" err="1"/>
              <a:t>Egeler</a:t>
            </a:r>
            <a:r>
              <a:rPr lang="en-US" sz="1800" dirty="0"/>
              <a:t>, R.M. and </a:t>
            </a:r>
            <a:r>
              <a:rPr lang="en-US" sz="1800" dirty="0" err="1"/>
              <a:t>Gassas</a:t>
            </a:r>
            <a:r>
              <a:rPr lang="en-US" sz="1800" dirty="0"/>
              <a:t>, A., 2015. Significant Transplantation-Related Mortality from Respiratory Virus Infections within the First One Hundred Days in Children after Hematopoietic Stem Cell Transplantation. </a:t>
            </a:r>
            <a:r>
              <a:rPr lang="en-US" sz="1800" i="1" dirty="0"/>
              <a:t>Biology of Blood and Marrow Transplantation</a:t>
            </a:r>
            <a:r>
              <a:rPr lang="en-US" sz="1800" dirty="0"/>
              <a:t>, </a:t>
            </a:r>
            <a:r>
              <a:rPr lang="en-US" sz="1800" i="1" dirty="0"/>
              <a:t>21</a:t>
            </a:r>
            <a:r>
              <a:rPr lang="en-US" sz="1800" dirty="0"/>
              <a:t>(10), pp.1802-1807.</a:t>
            </a:r>
          </a:p>
          <a:p>
            <a:pPr lvl="1"/>
            <a:endParaRPr lang="en-US" sz="1800" dirty="0"/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025783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6928171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476977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03528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18960" y="3107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8650" y="1379409"/>
            <a:ext cx="7886700" cy="3911901"/>
          </a:xfrm>
        </p:spPr>
        <p:txBody>
          <a:bodyPr>
            <a:normAutofit/>
          </a:bodyPr>
          <a:lstStyle/>
          <a:p>
            <a:r>
              <a:rPr lang="en-US" i="1" dirty="0"/>
              <a:t>To </a:t>
            </a:r>
            <a:r>
              <a:rPr lang="en-US" i="1" u="sng" dirty="0"/>
              <a:t>Navigate</a:t>
            </a:r>
            <a:r>
              <a:rPr lang="en-US" i="1" dirty="0"/>
              <a:t> module, please use BACK and NEXT buttons or master navigation slide at the end of the module</a:t>
            </a:r>
            <a:br>
              <a:rPr lang="en-US" i="1" dirty="0"/>
            </a:br>
            <a:r>
              <a:rPr lang="en-US" dirty="0"/>
              <a:t/>
            </a:r>
            <a:br>
              <a:rPr lang="en-US" dirty="0"/>
            </a:br>
            <a:r>
              <a:rPr lang="en-US" i="1" u="sng" dirty="0"/>
              <a:t>Top Left corner</a:t>
            </a:r>
            <a:r>
              <a:rPr lang="en-US" i="1" dirty="0"/>
              <a:t>: correlates to the American Board of Pediatrics, Pediatric ID content reference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4987" y="5279486"/>
            <a:ext cx="729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This slide is NOT part of case presentation. Provided for reference only. </a:t>
            </a:r>
          </a:p>
        </p:txBody>
      </p:sp>
      <p:sp>
        <p:nvSpPr>
          <p:cNvPr id="5" name="Action Button: Back or Previous 4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18446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2104"/>
            <a:ext cx="8229600" cy="53420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dirty="0"/>
              <a:t>This module was developed by:</a:t>
            </a:r>
          </a:p>
          <a:p>
            <a:r>
              <a:rPr lang="en-US" b="0" dirty="0"/>
              <a:t>Jennifer Blumenthal, MD at Boston Children’s Hospital, Boston, MA</a:t>
            </a:r>
          </a:p>
          <a:p>
            <a:endParaRPr lang="en-US" b="0" dirty="0"/>
          </a:p>
          <a:p>
            <a:r>
              <a:rPr lang="en-US" b="0" dirty="0"/>
              <a:t>Jeffery J. </a:t>
            </a:r>
            <a:r>
              <a:rPr lang="en-US" b="0" dirty="0" err="1"/>
              <a:t>Auletta</a:t>
            </a:r>
            <a:r>
              <a:rPr lang="en-US" b="0" dirty="0"/>
              <a:t>, MD at Nationwide Children’s Hospital, Columbus, OH</a:t>
            </a:r>
          </a:p>
          <a:p>
            <a:pPr marL="0" indent="0">
              <a:buNone/>
            </a:pPr>
            <a:endParaRPr lang="en-US" b="0" i="1" dirty="0"/>
          </a:p>
          <a:p>
            <a:pPr marL="0" indent="0">
              <a:buNone/>
            </a:pPr>
            <a:r>
              <a:rPr lang="en-US" b="0" dirty="0"/>
              <a:t>Original version date: 7/24/2016</a:t>
            </a:r>
          </a:p>
          <a:p>
            <a:pPr marL="0" indent="0">
              <a:buNone/>
            </a:pPr>
            <a:r>
              <a:rPr lang="en-US" b="0" dirty="0"/>
              <a:t>Revised on: 10/16/2019</a:t>
            </a:r>
          </a:p>
          <a:p>
            <a:pPr marL="0" indent="0">
              <a:buNone/>
            </a:pPr>
            <a:endParaRPr lang="en-US" b="0" i="1" dirty="0"/>
          </a:p>
          <a:p>
            <a:pPr marL="0" indent="0" algn="ctr">
              <a:buNone/>
            </a:pPr>
            <a:r>
              <a:rPr lang="en-US" dirty="0"/>
              <a:t>Part of an educational effort through the PIDS Transplant Infectious Diseases working group and the AST ID Community of Practice</a:t>
            </a:r>
          </a:p>
        </p:txBody>
      </p:sp>
      <p:sp>
        <p:nvSpPr>
          <p:cNvPr id="5" name="Action Button: Back or Previous 4">
            <a:hlinkClick r:id="" action="ppaction://hlinkshowjump?jump=nextslide" highlightClick="1"/>
          </p:cNvPr>
          <p:cNvSpPr/>
          <p:nvPr/>
        </p:nvSpPr>
        <p:spPr>
          <a:xfrm rot="10800000">
            <a:off x="8070686" y="6180822"/>
            <a:ext cx="411729" cy="440134"/>
          </a:xfrm>
          <a:prstGeom prst="actionButtonBackPrevious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" action="ppaction://hlinkshowjump?jump=previousslide" highlightClick="1"/>
          </p:cNvPr>
          <p:cNvSpPr/>
          <p:nvPr/>
        </p:nvSpPr>
        <p:spPr>
          <a:xfrm rot="10800000">
            <a:off x="697307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52188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53116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Feedback on the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/>
              </a:rPr>
              <a:t>PLEASE help to provide us with feedback on the content of these modules! </a:t>
            </a:r>
          </a:p>
          <a:p>
            <a:pPr lvl="1"/>
            <a:r>
              <a:rPr lang="en-US" dirty="0">
                <a:ea typeface="ＭＳ Ｐゴシック"/>
              </a:rPr>
              <a:t>Let us know what you learned and what we can do better</a:t>
            </a:r>
          </a:p>
          <a:p>
            <a:pPr lvl="1"/>
            <a:r>
              <a:rPr lang="en-US" dirty="0">
                <a:ea typeface="ＭＳ Ｐゴシック"/>
              </a:rPr>
              <a:t>Your feedback will help us to improve this work and design future modules</a:t>
            </a:r>
            <a:endParaRPr lang="en-US">
              <a:ea typeface="ＭＳ Ｐゴシック"/>
              <a:cs typeface="Arial"/>
            </a:endParaRPr>
          </a:p>
          <a:p>
            <a:endParaRPr lang="en-US" dirty="0">
              <a:ea typeface="ＭＳ Ｐゴシック"/>
            </a:endParaRPr>
          </a:p>
          <a:p>
            <a:r>
              <a:rPr lang="en-US" dirty="0">
                <a:ea typeface="ＭＳ Ｐゴシック"/>
              </a:rPr>
              <a:t>For any questions or concerns, please contact Tanvi Sharma </a:t>
            </a:r>
            <a:r>
              <a:rPr lang="en-US" dirty="0">
                <a:ea typeface="ＭＳ Ｐゴシック"/>
                <a:hlinkClick r:id="rId3"/>
              </a:rPr>
              <a:t>tanvi.sharma@childrens.harvard.edu</a:t>
            </a:r>
            <a:r>
              <a:rPr lang="en-US" dirty="0">
                <a:ea typeface="ＭＳ Ｐゴシック"/>
              </a:rPr>
              <a:t>  </a:t>
            </a:r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7303030" y="6220786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813369" y="6207036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82921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 understand how impairment in RSV immunity increases risk for adverse outcomes in hematopoietic cell transplant (HSCT) patients</a:t>
            </a:r>
          </a:p>
          <a:p>
            <a:r>
              <a:rPr lang="en-US" dirty="0"/>
              <a:t>To understand the limitations of assays used to diagnose respiratory viral infections </a:t>
            </a:r>
          </a:p>
          <a:p>
            <a:r>
              <a:rPr lang="en-US" dirty="0"/>
              <a:t>To understand the clinical and outcome differences between upper (URTI) and lower respiratory tract infection (LRTI) </a:t>
            </a:r>
          </a:p>
          <a:p>
            <a:r>
              <a:rPr lang="en-US" dirty="0"/>
              <a:t>To recognize the management of RSV is largely supportive in immunocompromised patients given limited published efficacy in the use of antivirals and passive immunity, particularly in pediatrics</a:t>
            </a:r>
          </a:p>
          <a:p>
            <a:r>
              <a:rPr lang="en-US" dirty="0"/>
              <a:t>To appreciate the pros and cons of delaying HSCT in a patient with RSV</a:t>
            </a:r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60785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58616"/>
            <a:ext cx="7886700" cy="3846762"/>
          </a:xfrm>
        </p:spPr>
        <p:txBody>
          <a:bodyPr>
            <a:normAutofit fontScale="62500" lnSpcReduction="20000"/>
          </a:bodyPr>
          <a:lstStyle/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3200" dirty="0"/>
              <a:t>15 month old female</a:t>
            </a: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3200" dirty="0"/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3200" dirty="0"/>
              <a:t>History of high-risk MLL-positive acute lymphoblastic leukemia (ALL) with persistent minimal residual disease (MRD) after both induction and consolidation therapy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3200" dirty="0"/>
              <a:t>Patient underwent pre-transplant work-up to assess disease status (CR1) and organ function (Lansky performance status 100)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en-US" sz="3200" dirty="0"/>
              <a:t>Patient is admitted for myeloablative therapy </a:t>
            </a:r>
          </a:p>
          <a:p>
            <a:pPr lvl="1">
              <a:spcBef>
                <a:spcPts val="0"/>
              </a:spcBef>
              <a:buFontTx/>
              <a:buChar char="-"/>
              <a:defRPr/>
            </a:pPr>
            <a:r>
              <a:rPr lang="en-US" sz="3200" dirty="0"/>
              <a:t>Cyclophosphamide/Total Body Irradiation conditioning</a:t>
            </a:r>
          </a:p>
          <a:p>
            <a:pPr lvl="1">
              <a:spcBef>
                <a:spcPts val="0"/>
              </a:spcBef>
              <a:buFontTx/>
              <a:buChar char="-"/>
              <a:defRPr/>
            </a:pPr>
            <a:r>
              <a:rPr lang="en-US" sz="3200" dirty="0"/>
              <a:t>10/10 matched unrelated BM as graft source</a:t>
            </a:r>
          </a:p>
          <a:p>
            <a:pPr lvl="1">
              <a:spcBef>
                <a:spcPts val="0"/>
              </a:spcBef>
              <a:buFontTx/>
              <a:buChar char="-"/>
              <a:defRPr/>
            </a:pPr>
            <a:r>
              <a:rPr lang="en-US" sz="3200" dirty="0"/>
              <a:t>Methotrexate/</a:t>
            </a:r>
            <a:r>
              <a:rPr lang="en-US" sz="3200" dirty="0" err="1"/>
              <a:t>Tacrolimus</a:t>
            </a:r>
            <a:r>
              <a:rPr lang="en-US" sz="3200" dirty="0"/>
              <a:t> as graft-versus-host disease prophylaxis</a:t>
            </a:r>
          </a:p>
          <a:p>
            <a:endParaRPr lang="en-US" dirty="0"/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lang="en-US" dirty="0"/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689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Upon admission, patient is febrile (38.8C) with new URI symptoms and has a known sick contact at home with similar symptoms. </a:t>
            </a:r>
          </a:p>
          <a:p>
            <a:pPr lvl="0"/>
            <a:r>
              <a:rPr lang="en-US" dirty="0"/>
              <a:t>ROS: otherwise around her baseline </a:t>
            </a:r>
          </a:p>
          <a:p>
            <a:pPr lvl="0"/>
            <a:r>
              <a:rPr lang="en-US" dirty="0"/>
              <a:t>Physical exam: </a:t>
            </a:r>
          </a:p>
          <a:p>
            <a:pPr lvl="1"/>
            <a:r>
              <a:rPr lang="en-US" dirty="0"/>
              <a:t>General: no acute distress </a:t>
            </a:r>
          </a:p>
          <a:p>
            <a:pPr lvl="1"/>
            <a:r>
              <a:rPr lang="en-US" dirty="0">
                <a:ea typeface="ＭＳ Ｐゴシック"/>
              </a:rPr>
              <a:t>HEENT: rhinorrhea, no conjunctivitis, no tonsillar injection, exudate, or hypertrophy 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ea typeface="ＭＳ Ｐゴシック"/>
              </a:rPr>
              <a:t>Respiratory: no labored breathing, no wheeze, no rales, good aeration 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Abdomen: soft, non-tender </a:t>
            </a:r>
          </a:p>
          <a:p>
            <a:pPr lvl="1"/>
            <a:r>
              <a:rPr lang="en-US" dirty="0"/>
              <a:t>Skin: no rashes or lesions, CVL in place </a:t>
            </a:r>
          </a:p>
        </p:txBody>
      </p:sp>
      <p:sp>
        <p:nvSpPr>
          <p:cNvPr id="4" name="Action Button: Back or Previous 3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14865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presence of documented respiratory viral infection at the time of hematopoietic cell transplantation (HSCT) is a common scenario for the Immunocompromised Infectious Diseases team to encounter. </a:t>
            </a:r>
          </a:p>
          <a:p>
            <a:r>
              <a:rPr lang="en-US" sz="2000" dirty="0"/>
              <a:t>There is urgency to the situation, and thus this learning module will attempt to help guide the learner through a simulation in order to provide a thought outline for future guidance. </a:t>
            </a:r>
          </a:p>
          <a:p>
            <a:r>
              <a:rPr lang="en-US" sz="2000" dirty="0"/>
              <a:t>Each scenario is quite unique, but a framework in which to think can be helpful.</a:t>
            </a:r>
          </a:p>
          <a:p>
            <a:r>
              <a:rPr lang="en-US" sz="2000" dirty="0"/>
              <a:t>The significantly altered immune system associated with HSCT is the clinical concern for proceeding with transplant. </a:t>
            </a:r>
          </a:p>
        </p:txBody>
      </p:sp>
      <p:sp>
        <p:nvSpPr>
          <p:cNvPr id="5" name="Action Button: Back or Previous 4">
            <a:hlinkClick r:id="" action="ppaction://hlinkshowjump?jump=nextslide" highlightClick="1"/>
          </p:cNvPr>
          <p:cNvSpPr/>
          <p:nvPr/>
        </p:nvSpPr>
        <p:spPr>
          <a:xfrm rot="10800000">
            <a:off x="8321206" y="6176963"/>
            <a:ext cx="411729" cy="440134"/>
          </a:xfrm>
          <a:prstGeom prst="actionButtonBackPrevious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" action="ppaction://hlinkshowjump?jump=previousslide" highlightClick="1"/>
          </p:cNvPr>
          <p:cNvSpPr/>
          <p:nvPr/>
        </p:nvSpPr>
        <p:spPr>
          <a:xfrm rot="10800000">
            <a:off x="7223594" y="6180821"/>
            <a:ext cx="411729" cy="440134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772400" y="6176963"/>
            <a:ext cx="411729" cy="453884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61222"/>
      </p:ext>
    </p:extLst>
  </p:cSld>
  <p:clrMapOvr>
    <a:masterClrMapping/>
  </p:clrMapOvr>
  <p:transition>
    <p:zo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GSM STANDARD UofL TEMPLATE">
  <a:themeElements>
    <a:clrScheme name="Custom 1">
      <a:dk1>
        <a:srgbClr val="000000"/>
      </a:dk1>
      <a:lt1>
        <a:srgbClr val="FFFFFF"/>
      </a:lt1>
      <a:dk2>
        <a:srgbClr val="004080"/>
      </a:dk2>
      <a:lt2>
        <a:srgbClr val="E6E6E6"/>
      </a:lt2>
      <a:accent1>
        <a:srgbClr val="0080FF"/>
      </a:accent1>
      <a:accent2>
        <a:srgbClr val="800000"/>
      </a:accent2>
      <a:accent3>
        <a:srgbClr val="408000"/>
      </a:accent3>
      <a:accent4>
        <a:srgbClr val="CC66FF"/>
      </a:accent4>
      <a:accent5>
        <a:srgbClr val="008080"/>
      </a:accent5>
      <a:accent6>
        <a:srgbClr val="E78A2D"/>
      </a:accent6>
      <a:hlink>
        <a:srgbClr val="0000FF"/>
      </a:hlink>
      <a:folHlink>
        <a:srgbClr val="800080"/>
      </a:folHlink>
    </a:clrScheme>
    <a:fontScheme name="Gary'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-105" charset="0"/>
          </a:defRPr>
        </a:defPPr>
      </a:lstStyle>
    </a:lnDef>
  </a:objectDefaults>
  <a:extraClrSchemeLst>
    <a:extraClrScheme>
      <a:clrScheme name="Gary's Design 1">
        <a:dk1>
          <a:srgbClr val="000000"/>
        </a:dk1>
        <a:lt1>
          <a:srgbClr val="DDDDDD"/>
        </a:lt1>
        <a:dk2>
          <a:srgbClr val="0000FF"/>
        </a:dk2>
        <a:lt2>
          <a:srgbClr val="00CCCC"/>
        </a:lt2>
        <a:accent1>
          <a:srgbClr val="B2B2B2"/>
        </a:accent1>
        <a:accent2>
          <a:srgbClr val="FF9933"/>
        </a:accent2>
        <a:accent3>
          <a:srgbClr val="AAAAFF"/>
        </a:accent3>
        <a:accent4>
          <a:srgbClr val="BDBDBD"/>
        </a:accent4>
        <a:accent5>
          <a:srgbClr val="D5D5D5"/>
        </a:accent5>
        <a:accent6>
          <a:srgbClr val="E78A2D"/>
        </a:accent6>
        <a:hlink>
          <a:srgbClr val="CC00CC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ry's Design 2">
        <a:dk1>
          <a:srgbClr val="000000"/>
        </a:dk1>
        <a:lt1>
          <a:srgbClr val="CCCCFF"/>
        </a:lt1>
        <a:dk2>
          <a:srgbClr val="003399"/>
        </a:dk2>
        <a:lt2>
          <a:srgbClr val="76E0E6"/>
        </a:lt2>
        <a:accent1>
          <a:srgbClr val="66CCFF"/>
        </a:accent1>
        <a:accent2>
          <a:srgbClr val="6666FF"/>
        </a:accent2>
        <a:accent3>
          <a:srgbClr val="E2E2FF"/>
        </a:accent3>
        <a:accent4>
          <a:srgbClr val="000000"/>
        </a:accent4>
        <a:accent5>
          <a:srgbClr val="B8E2FF"/>
        </a:accent5>
        <a:accent6>
          <a:srgbClr val="5C5CE7"/>
        </a:accent6>
        <a:hlink>
          <a:srgbClr val="00CCCC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y's Design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GSM STANDARD UofL TEMPLATE.potx</Template>
  <TotalTime>20280</TotalTime>
  <Words>3915</Words>
  <Application>Microsoft Office PowerPoint</Application>
  <PresentationFormat>Letter Paper (8.5x11 in)</PresentationFormat>
  <Paragraphs>347</Paragraphs>
  <Slides>51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ＭＳ Ｐゴシック</vt:lpstr>
      <vt:lpstr>Arial</vt:lpstr>
      <vt:lpstr>Calibri</vt:lpstr>
      <vt:lpstr>Monotype Sorts</vt:lpstr>
      <vt:lpstr>Symbol</vt:lpstr>
      <vt:lpstr>Times New Roman</vt:lpstr>
      <vt:lpstr>Wingdings</vt:lpstr>
      <vt:lpstr>GSM STANDARD UofL TEMPLATE</vt:lpstr>
      <vt:lpstr>RSV in the Pre-Hematopoietic STEM Cell Transplant Patient</vt:lpstr>
      <vt:lpstr>Using the Modules</vt:lpstr>
      <vt:lpstr>Navigating the Modules</vt:lpstr>
      <vt:lpstr>Navigation slide: </vt:lpstr>
      <vt:lpstr>To Navigate module, please use BACK and NEXT buttons or master navigation slide at the end of the module  Top Left corner: correlates to the American Board of Pediatrics, Pediatric ID content reference</vt:lpstr>
      <vt:lpstr>Learning Objectives: </vt:lpstr>
      <vt:lpstr>Case Presentation</vt:lpstr>
      <vt:lpstr>Case Presentation</vt:lpstr>
      <vt:lpstr>Background: </vt:lpstr>
      <vt:lpstr>Incidence of Community Respiratory Viruses in the HSCT population: </vt:lpstr>
      <vt:lpstr>Alterations in the immune system potentially at play: </vt:lpstr>
      <vt:lpstr>Innate immunity concerns: </vt:lpstr>
      <vt:lpstr>Adaptive Immunity concerns:</vt:lpstr>
      <vt:lpstr>What work up is indicated for our patient at this time? Choices in initial diagnostics: </vt:lpstr>
      <vt:lpstr>Respiratory Antigen Panel </vt:lpstr>
      <vt:lpstr>Respiratory Polymerase Chain Reaction (PCR) </vt:lpstr>
      <vt:lpstr>Other Testing: Film Array (FA)</vt:lpstr>
      <vt:lpstr>Other Testing: Miscellaneous</vt:lpstr>
      <vt:lpstr>Your testing is positive for Respiratory Syncytial virus. </vt:lpstr>
      <vt:lpstr>Continued Work-up </vt:lpstr>
      <vt:lpstr>Computed Tomography (CT) scan </vt:lpstr>
      <vt:lpstr>Bronchoalveolar Lavage (BAL)</vt:lpstr>
      <vt:lpstr>Further defining RSV infection  Select which category you think this patient fits: </vt:lpstr>
      <vt:lpstr>Upper respiratory tract infection (URTI) </vt:lpstr>
      <vt:lpstr>Lower respiratory tract infection (LRTI) </vt:lpstr>
      <vt:lpstr>So, now into which category do you think this patient fits? </vt:lpstr>
      <vt:lpstr>Yes, this patient has infection confined to the Upper Respiratory Tract. </vt:lpstr>
      <vt:lpstr>No. At this time, this patient has infection confined to the Upper Respiratory Tract. </vt:lpstr>
      <vt:lpstr>Factors that influence  RSV progression from URTI to LRTI</vt:lpstr>
      <vt:lpstr>PowerPoint Presentation</vt:lpstr>
      <vt:lpstr>No definitive signs of LRTI were found.  Would you treat this patient? </vt:lpstr>
      <vt:lpstr>Treatment with Passive Immunity</vt:lpstr>
      <vt:lpstr>Treatment with Antivirals </vt:lpstr>
      <vt:lpstr>Aerosolized ribavirin treatment of RSV infection in allogeneic-HSCT recipients  </vt:lpstr>
      <vt:lpstr>RSV infection without ribavirin treatment in pediatric hematopoietic stem cell transplantation </vt:lpstr>
      <vt:lpstr>No treatment at this time</vt:lpstr>
      <vt:lpstr>Possible future treatment options </vt:lpstr>
      <vt:lpstr>Your team has begun treatment with aerosolized Ribavirin and IVIG.   Should you delay the Hematopoietic Cell Transplant?   </vt:lpstr>
      <vt:lpstr>Delay HSCT </vt:lpstr>
      <vt:lpstr>Proceed with HSCT </vt:lpstr>
      <vt:lpstr>Examples of other complexities to consider in HCT patients with respiratory viral infection: </vt:lpstr>
      <vt:lpstr>Overview </vt:lpstr>
      <vt:lpstr>Learning Objectives: </vt:lpstr>
      <vt:lpstr>Further Reading: </vt:lpstr>
      <vt:lpstr>Further Reading: </vt:lpstr>
      <vt:lpstr>Further Reading: </vt:lpstr>
      <vt:lpstr>Further Reading: </vt:lpstr>
      <vt:lpstr>Further Reading: </vt:lpstr>
      <vt:lpstr>Further Reading: </vt:lpstr>
      <vt:lpstr>PowerPoint Presentation</vt:lpstr>
      <vt:lpstr>Feedback on the Modules</vt:lpstr>
    </vt:vector>
  </TitlesOfParts>
  <Company>University of Louisville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Marshall</dc:creator>
  <cp:lastModifiedBy>Sharma, Tanvi</cp:lastModifiedBy>
  <cp:revision>1216</cp:revision>
  <cp:lastPrinted>2013-08-07T14:59:21Z</cp:lastPrinted>
  <dcterms:created xsi:type="dcterms:W3CDTF">2010-08-20T20:04:39Z</dcterms:created>
  <dcterms:modified xsi:type="dcterms:W3CDTF">2020-07-14T14:11:55Z</dcterms:modified>
</cp:coreProperties>
</file>