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67"/>
  </p:notesMasterIdLst>
  <p:handoutMasterIdLst>
    <p:handoutMasterId r:id="rId68"/>
  </p:handoutMasterIdLst>
  <p:sldIdLst>
    <p:sldId id="357" r:id="rId2"/>
    <p:sldId id="1280" r:id="rId3"/>
    <p:sldId id="1277" r:id="rId4"/>
    <p:sldId id="1278" r:id="rId5"/>
    <p:sldId id="1200" r:id="rId6"/>
    <p:sldId id="1240" r:id="rId7"/>
    <p:sldId id="1201" r:id="rId8"/>
    <p:sldId id="1202" r:id="rId9"/>
    <p:sldId id="1203" r:id="rId10"/>
    <p:sldId id="1204" r:id="rId11"/>
    <p:sldId id="1205" r:id="rId12"/>
    <p:sldId id="1259" r:id="rId13"/>
    <p:sldId id="1206" r:id="rId14"/>
    <p:sldId id="1207" r:id="rId15"/>
    <p:sldId id="1208" r:id="rId16"/>
    <p:sldId id="1209" r:id="rId17"/>
    <p:sldId id="1241" r:id="rId18"/>
    <p:sldId id="1210" r:id="rId19"/>
    <p:sldId id="1211" r:id="rId20"/>
    <p:sldId id="1212" r:id="rId21"/>
    <p:sldId id="1242" r:id="rId22"/>
    <p:sldId id="1213" r:id="rId23"/>
    <p:sldId id="1214" r:id="rId24"/>
    <p:sldId id="1243" r:id="rId25"/>
    <p:sldId id="1217" r:id="rId26"/>
    <p:sldId id="1247" r:id="rId27"/>
    <p:sldId id="1218" r:id="rId28"/>
    <p:sldId id="1219" r:id="rId29"/>
    <p:sldId id="1248" r:id="rId30"/>
    <p:sldId id="1220" r:id="rId31"/>
    <p:sldId id="1221" r:id="rId32"/>
    <p:sldId id="1222" r:id="rId33"/>
    <p:sldId id="1250" r:id="rId34"/>
    <p:sldId id="1228" r:id="rId35"/>
    <p:sldId id="1252" r:id="rId36"/>
    <p:sldId id="1229" r:id="rId37"/>
    <p:sldId id="1230" r:id="rId38"/>
    <p:sldId id="1231" r:id="rId39"/>
    <p:sldId id="1254" r:id="rId40"/>
    <p:sldId id="1253" r:id="rId41"/>
    <p:sldId id="1232" r:id="rId42"/>
    <p:sldId id="1233" r:id="rId43"/>
    <p:sldId id="1255" r:id="rId44"/>
    <p:sldId id="1235" r:id="rId45"/>
    <p:sldId id="1256" r:id="rId46"/>
    <p:sldId id="1234" r:id="rId47"/>
    <p:sldId id="1236" r:id="rId48"/>
    <p:sldId id="1237" r:id="rId49"/>
    <p:sldId id="1260" r:id="rId50"/>
    <p:sldId id="1261" r:id="rId51"/>
    <p:sldId id="1262" r:id="rId52"/>
    <p:sldId id="1264" r:id="rId53"/>
    <p:sldId id="1263" r:id="rId54"/>
    <p:sldId id="1265" r:id="rId55"/>
    <p:sldId id="1266" r:id="rId56"/>
    <p:sldId id="1267" r:id="rId57"/>
    <p:sldId id="1268" r:id="rId58"/>
    <p:sldId id="1269" r:id="rId59"/>
    <p:sldId id="1238" r:id="rId60"/>
    <p:sldId id="1258" r:id="rId61"/>
    <p:sldId id="1257" r:id="rId62"/>
    <p:sldId id="1239" r:id="rId63"/>
    <p:sldId id="1275" r:id="rId64"/>
    <p:sldId id="1273" r:id="rId65"/>
    <p:sldId id="1279" r:id="rId66"/>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1pPr>
    <a:lvl2pPr marL="4572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2pPr>
    <a:lvl3pPr marL="9144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3pPr>
    <a:lvl4pPr marL="13716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4pPr>
    <a:lvl5pPr marL="18288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5pPr>
    <a:lvl6pPr marL="22860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6pPr>
    <a:lvl7pPr marL="27432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7pPr>
    <a:lvl8pPr marL="32004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8pPr>
    <a:lvl9pPr marL="36576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9pPr>
  </p:defaultTextStyle>
  <p:extLst>
    <p:ext uri="{EFAFB233-063F-42B5-8137-9DF3F51BA10A}">
      <p15:sldGuideLst xmlns:p15="http://schemas.microsoft.com/office/powerpoint/2012/main">
        <p15:guide id="1" orient="horz" pos="569">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y Marshall" initials="" lastIdx="5" clrIdx="0"/>
  <p:cmAuthor id="1" name="Gary Marshall" initials="GM" lastIdx="15" clrIdx="1"/>
  <p:cmAuthor id="2" name="Victoria Statler" initials="" lastIdx="1" clrIdx="2"/>
  <p:cmAuthor id="3" name="Leigh Medaris (Campus)" initials="LM(" lastIdx="2" clrIdx="3"/>
  <p:cmAuthor id="4" name="Shmuel Shoham" initials="SS" lastIdx="1" clrIdx="4"/>
  <p:cmAuthor id="5" name="Catherine" initials="" lastIdx="11"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2D8"/>
    <a:srgbClr val="FFB7B3"/>
    <a:srgbClr val="FFFEF3"/>
    <a:srgbClr val="EEF5E8"/>
    <a:srgbClr val="FCFFDF"/>
    <a:srgbClr val="FEA746"/>
    <a:srgbClr val="FFFFFF"/>
    <a:srgbClr val="00CC00"/>
    <a:srgbClr val="00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26DA9-CE39-42C5-A01C-0CBDBD28B37D}" v="19" dt="2020-03-02T17:19:22.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2" autoAdjust="0"/>
    <p:restoredTop sz="77121" autoAdjust="0"/>
  </p:normalViewPr>
  <p:slideViewPr>
    <p:cSldViewPr snapToGrid="0">
      <p:cViewPr varScale="1">
        <p:scale>
          <a:sx n="50" d="100"/>
          <a:sy n="50" d="100"/>
        </p:scale>
        <p:origin x="1452" y="28"/>
      </p:cViewPr>
      <p:guideLst>
        <p:guide orient="horz" pos="569"/>
        <p:guide pos="5759"/>
      </p:guideLst>
    </p:cSldViewPr>
  </p:slideViewPr>
  <p:outlineViewPr>
    <p:cViewPr>
      <p:scale>
        <a:sx n="33" d="100"/>
        <a:sy n="33" d="100"/>
      </p:scale>
      <p:origin x="0" y="3340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19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EF989E-29BE-FF4C-BA66-4F9E1C61D61D}" type="datetimeFigureOut">
              <a:rPr lang="en-US" smtClean="0"/>
              <a:t>7/14/2020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DB5AE3-AB24-614F-B9A5-28B08309E3A7}" type="slidenum">
              <a:rPr lang="en-US" smtClean="0"/>
              <a:t>‹#›</a:t>
            </a:fld>
            <a:endParaRPr lang="en-US"/>
          </a:p>
        </p:txBody>
      </p:sp>
    </p:spTree>
    <p:extLst>
      <p:ext uri="{BB962C8B-B14F-4D97-AF65-F5344CB8AC3E}">
        <p14:creationId xmlns:p14="http://schemas.microsoft.com/office/powerpoint/2010/main" val="882629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a:effectLst>
                  <a:outerShdw blurRad="38100" dist="38100" dir="2700000" algn="tl">
                    <a:srgbClr val="DDDDDD"/>
                  </a:outerShdw>
                </a:effectLst>
                <a:latin typeface="Times New Roman" pitchFamily="-105"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effectLst>
                  <a:outerShdw blurRad="38100" dist="38100" dir="2700000" algn="tl">
                    <a:srgbClr val="DDDDDD"/>
                  </a:outerShdw>
                </a:effectLst>
                <a:latin typeface="Times New Roman" pitchFamily="-105"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1">
                <a:effectLst>
                  <a:outerShdw blurRad="38100" dist="38100" dir="2700000" algn="tl">
                    <a:srgbClr val="DDDDDD"/>
                  </a:outerShdw>
                </a:effectLst>
                <a:latin typeface="Times New Roman" pitchFamily="-105"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1">
                <a:effectLst>
                  <a:outerShdw blurRad="38100" dist="38100" dir="2700000" algn="tl">
                    <a:srgbClr val="DDDDDD"/>
                  </a:outerShdw>
                </a:effectLst>
                <a:latin typeface="Times New Roman" pitchFamily="-105" charset="0"/>
              </a:defRPr>
            </a:lvl1pPr>
          </a:lstStyle>
          <a:p>
            <a:pPr>
              <a:defRPr/>
            </a:pPr>
            <a:fld id="{4B1E45D9-D277-6546-AC9C-3A5BB39C2935}" type="slidenum">
              <a:rPr lang="en-US"/>
              <a:pPr>
                <a:defRPr/>
              </a:pPr>
              <a:t>‹#›</a:t>
            </a:fld>
            <a:endParaRPr lang="en-US"/>
          </a:p>
        </p:txBody>
      </p:sp>
    </p:spTree>
    <p:extLst>
      <p:ext uri="{BB962C8B-B14F-4D97-AF65-F5344CB8AC3E}">
        <p14:creationId xmlns:p14="http://schemas.microsoft.com/office/powerpoint/2010/main" val="39414794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1E45D9-D277-6546-AC9C-3A5BB39C2935}" type="slidenum">
              <a:rPr lang="en-US" smtClean="0"/>
              <a:pPr>
                <a:defRPr/>
              </a:pPr>
              <a:t>1</a:t>
            </a:fld>
            <a:endParaRPr lang="en-US"/>
          </a:p>
        </p:txBody>
      </p:sp>
    </p:spTree>
    <p:extLst>
      <p:ext uri="{BB962C8B-B14F-4D97-AF65-F5344CB8AC3E}">
        <p14:creationId xmlns:p14="http://schemas.microsoft.com/office/powerpoint/2010/main" val="153194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78ABD-A0B5-4536-B35A-838AB62E8223}" type="slidenum">
              <a:rPr lang="en-US" smtClean="0"/>
              <a:t>2</a:t>
            </a:fld>
            <a:endParaRPr lang="en-US"/>
          </a:p>
        </p:txBody>
      </p:sp>
    </p:spTree>
    <p:extLst>
      <p:ext uri="{BB962C8B-B14F-4D97-AF65-F5344CB8AC3E}">
        <p14:creationId xmlns:p14="http://schemas.microsoft.com/office/powerpoint/2010/main" val="315409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Sample slide to insert at the start of a module</a:t>
            </a:r>
          </a:p>
        </p:txBody>
      </p:sp>
      <p:sp>
        <p:nvSpPr>
          <p:cNvPr id="4" name="Slide Number Placeholder 3"/>
          <p:cNvSpPr>
            <a:spLocks noGrp="1"/>
          </p:cNvSpPr>
          <p:nvPr>
            <p:ph type="sldNum" sz="quarter" idx="10"/>
          </p:nvPr>
        </p:nvSpPr>
        <p:spPr/>
        <p:txBody>
          <a:bodyPr/>
          <a:lstStyle/>
          <a:p>
            <a:fld id="{BDB78ABD-A0B5-4536-B35A-838AB62E8223}" type="slidenum">
              <a:rPr lang="en-US" smtClean="0"/>
              <a:t>3</a:t>
            </a:fld>
            <a:endParaRPr lang="en-US"/>
          </a:p>
        </p:txBody>
      </p:sp>
    </p:spTree>
    <p:extLst>
      <p:ext uri="{BB962C8B-B14F-4D97-AF65-F5344CB8AC3E}">
        <p14:creationId xmlns:p14="http://schemas.microsoft.com/office/powerpoint/2010/main" val="372149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Twelve-month cumulative incidence of mucormycosis for hematopoietic stem-cell transplant (HSCT) recipients, by donor type, in the TRANSNET study. ALLOMMR, allogeneic mismatched related donor; ALLOMRD, allogeneic matched related donor; ALLOURD, allogeneic unrelated donor (adapted from Park et al, </a:t>
            </a:r>
            <a:r>
              <a:rPr lang="en-GB" i="1">
                <a:latin typeface="Arial" charset="0"/>
                <a:cs typeface="msgothic" charset="0"/>
              </a:rPr>
              <a:t>Emerg Infect Dis</a:t>
            </a:r>
            <a:r>
              <a:rPr lang="en-GB">
                <a:latin typeface="Arial" charset="0"/>
                <a:cs typeface="msgothic" charset="0"/>
              </a:rPr>
              <a:t> 2011 [18], with permission from B. Park).</a:t>
            </a:r>
          </a:p>
        </p:txBody>
      </p:sp>
    </p:spTree>
    <p:extLst>
      <p:ext uri="{BB962C8B-B14F-4D97-AF65-F5344CB8AC3E}">
        <p14:creationId xmlns:p14="http://schemas.microsoft.com/office/powerpoint/2010/main" val="849677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Evolution of computed tomographic (CT) images and macroscopic aspect of mucormycosis in a 32-year-old man with acute myeloblastic leukemia and fever during bone marrow aplasia. </a:t>
            </a:r>
            <a:r>
              <a:rPr lang="en-GB" i="1">
                <a:latin typeface="Arial" charset="0"/>
                <a:cs typeface="msgothic" charset="0"/>
              </a:rPr>
              <a:t>A</a:t>
            </a:r>
            <a:r>
              <a:rPr lang="en-GB">
                <a:latin typeface="Arial" charset="0"/>
                <a:cs typeface="msgothic" charset="0"/>
              </a:rPr>
              <a:t>, Thin-section CT scan performed 2 days after initial symptoms demonstrated a focal round area of ground-glass attenuation surrounded by a ring of consolidation, consistent with the reversed halo sign through contact with pulmonary artery. </a:t>
            </a:r>
            <a:r>
              <a:rPr lang="en-GB" i="1">
                <a:latin typeface="Arial" charset="0"/>
                <a:cs typeface="msgothic" charset="0"/>
              </a:rPr>
              <a:t>B</a:t>
            </a:r>
            <a:r>
              <a:rPr lang="en-GB">
                <a:latin typeface="Arial" charset="0"/>
                <a:cs typeface="msgothic" charset="0"/>
              </a:rPr>
              <a:t>, Evolution of CT 17 days after initial symptoms and recovery of neutropenia showing the appearance of cavitation. </a:t>
            </a:r>
            <a:r>
              <a:rPr lang="en-GB" i="1">
                <a:latin typeface="Arial" charset="0"/>
                <a:cs typeface="msgothic" charset="0"/>
              </a:rPr>
              <a:t>C</a:t>
            </a:r>
            <a:r>
              <a:rPr lang="en-GB">
                <a:latin typeface="Arial" charset="0"/>
                <a:cs typeface="msgothic" charset="0"/>
              </a:rPr>
              <a:t>, Macroscopic exam of upper right lobectomy realized 21 days after initial symptoms correlated with CT findings. Macroscopic lung section shows nodules with cavitation surrounded by a rim of hemorrhaging. Culture of pulmonary sample and polymerase chain reaction sequencing identified </a:t>
            </a:r>
            <a:r>
              <a:rPr lang="en-GB" i="1">
                <a:latin typeface="Arial" charset="0"/>
                <a:cs typeface="msgothic" charset="0"/>
              </a:rPr>
              <a:t>Rhizomucor pusillus</a:t>
            </a:r>
            <a:r>
              <a:rPr lang="en-GB">
                <a:latin typeface="Arial" charset="0"/>
                <a:cs typeface="msgothic" charset="0"/>
              </a:rPr>
              <a:t>.</a:t>
            </a:r>
          </a:p>
        </p:txBody>
      </p:sp>
    </p:spTree>
    <p:extLst>
      <p:ext uri="{BB962C8B-B14F-4D97-AF65-F5344CB8AC3E}">
        <p14:creationId xmlns:p14="http://schemas.microsoft.com/office/powerpoint/2010/main" val="376338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78ABD-A0B5-4536-B35A-838AB62E8223}" type="slidenum">
              <a:rPr lang="en-US" smtClean="0"/>
              <a:t>65</a:t>
            </a:fld>
            <a:endParaRPr lang="en-US"/>
          </a:p>
        </p:txBody>
      </p:sp>
    </p:spTree>
    <p:extLst>
      <p:ext uri="{BB962C8B-B14F-4D97-AF65-F5344CB8AC3E}">
        <p14:creationId xmlns:p14="http://schemas.microsoft.com/office/powerpoint/2010/main" val="164871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2700" y="1681163"/>
            <a:ext cx="9144000" cy="1766887"/>
            <a:chOff x="-8" y="1059"/>
            <a:chExt cx="5760" cy="1113"/>
          </a:xfrm>
        </p:grpSpPr>
        <p:sp>
          <p:nvSpPr>
            <p:cNvPr id="5" name="Rectangle 3"/>
            <p:cNvSpPr>
              <a:spLocks noChangeArrowheads="1"/>
            </p:cNvSpPr>
            <p:nvPr/>
          </p:nvSpPr>
          <p:spPr bwMode="auto">
            <a:xfrm>
              <a:off x="0" y="2016"/>
              <a:ext cx="5752" cy="72"/>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prstTxWarp prst="textNoShape">
                <a:avLst/>
              </a:prstTxWarp>
            </a:bodyPr>
            <a:lstStyle/>
            <a:p>
              <a:pPr>
                <a:defRPr/>
              </a:pPr>
              <a:endParaRPr lang="en-US">
                <a:latin typeface="Times New Roman" pitchFamily="-105" charset="0"/>
              </a:endParaRPr>
            </a:p>
          </p:txBody>
        </p:sp>
        <p:sp>
          <p:nvSpPr>
            <p:cNvPr id="6" name="Rectangle 4"/>
            <p:cNvSpPr>
              <a:spLocks noChangeArrowheads="1"/>
            </p:cNvSpPr>
            <p:nvPr/>
          </p:nvSpPr>
          <p:spPr bwMode="auto">
            <a:xfrm>
              <a:off x="0" y="2148"/>
              <a:ext cx="5752" cy="24"/>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prstTxWarp prst="textNoShape">
                <a:avLst/>
              </a:prstTxWarp>
            </a:bodyPr>
            <a:lstStyle/>
            <a:p>
              <a:pPr>
                <a:defRPr/>
              </a:pPr>
              <a:endParaRPr lang="en-US">
                <a:latin typeface="Times New Roman" pitchFamily="-105" charset="0"/>
              </a:endParaRPr>
            </a:p>
          </p:txBody>
        </p:sp>
        <p:grpSp>
          <p:nvGrpSpPr>
            <p:cNvPr id="7" name="Group 5"/>
            <p:cNvGrpSpPr>
              <a:grpSpLocks/>
            </p:cNvGrpSpPr>
            <p:nvPr/>
          </p:nvGrpSpPr>
          <p:grpSpPr bwMode="auto">
            <a:xfrm>
              <a:off x="-8" y="1059"/>
              <a:ext cx="833" cy="990"/>
              <a:chOff x="-8" y="1059"/>
              <a:chExt cx="833" cy="990"/>
            </a:xfrm>
          </p:grpSpPr>
          <p:sp>
            <p:nvSpPr>
              <p:cNvPr id="8" name="Freeform 6"/>
              <p:cNvSpPr>
                <a:spLocks/>
              </p:cNvSpPr>
              <p:nvPr/>
            </p:nvSpPr>
            <p:spPr bwMode="auto">
              <a:xfrm>
                <a:off x="-8" y="1059"/>
                <a:ext cx="833" cy="990"/>
              </a:xfrm>
              <a:custGeom>
                <a:avLst/>
                <a:gdLst/>
                <a:ahLst/>
                <a:cxnLst>
                  <a:cxn ang="0">
                    <a:pos x="284" y="448"/>
                  </a:cxn>
                  <a:cxn ang="0">
                    <a:pos x="115" y="0"/>
                  </a:cxn>
                  <a:cxn ang="0">
                    <a:pos x="353" y="398"/>
                  </a:cxn>
                  <a:cxn ang="0">
                    <a:pos x="591" y="0"/>
                  </a:cxn>
                  <a:cxn ang="0">
                    <a:pos x="419" y="448"/>
                  </a:cxn>
                  <a:cxn ang="0">
                    <a:pos x="832" y="495"/>
                  </a:cxn>
                  <a:cxn ang="0">
                    <a:pos x="417" y="540"/>
                  </a:cxn>
                  <a:cxn ang="0">
                    <a:pos x="591" y="989"/>
                  </a:cxn>
                  <a:cxn ang="0">
                    <a:pos x="353" y="590"/>
                  </a:cxn>
                  <a:cxn ang="0">
                    <a:pos x="115" y="989"/>
                  </a:cxn>
                  <a:cxn ang="0">
                    <a:pos x="282" y="543"/>
                  </a:cxn>
                  <a:cxn ang="0">
                    <a:pos x="0" y="509"/>
                  </a:cxn>
                  <a:cxn ang="0">
                    <a:pos x="0" y="479"/>
                  </a:cxn>
                  <a:cxn ang="0">
                    <a:pos x="284" y="448"/>
                  </a:cxn>
                </a:cxnLst>
                <a:rect l="0" t="0" r="r" b="b"/>
                <a:pathLst>
                  <a:path w="833" h="990">
                    <a:moveTo>
                      <a:pt x="284" y="448"/>
                    </a:moveTo>
                    <a:lnTo>
                      <a:pt x="115" y="0"/>
                    </a:lnTo>
                    <a:lnTo>
                      <a:pt x="353" y="398"/>
                    </a:lnTo>
                    <a:lnTo>
                      <a:pt x="591" y="0"/>
                    </a:lnTo>
                    <a:lnTo>
                      <a:pt x="419" y="448"/>
                    </a:lnTo>
                    <a:lnTo>
                      <a:pt x="832" y="495"/>
                    </a:lnTo>
                    <a:lnTo>
                      <a:pt x="417" y="540"/>
                    </a:lnTo>
                    <a:lnTo>
                      <a:pt x="591" y="989"/>
                    </a:lnTo>
                    <a:lnTo>
                      <a:pt x="353" y="590"/>
                    </a:lnTo>
                    <a:lnTo>
                      <a:pt x="115" y="989"/>
                    </a:lnTo>
                    <a:lnTo>
                      <a:pt x="282" y="543"/>
                    </a:lnTo>
                    <a:lnTo>
                      <a:pt x="0" y="509"/>
                    </a:lnTo>
                    <a:lnTo>
                      <a:pt x="0" y="479"/>
                    </a:lnTo>
                    <a:lnTo>
                      <a:pt x="284" y="448"/>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prstTxWarp prst="textNoShape">
                  <a:avLst/>
                </a:prstTxWarp>
              </a:bodyPr>
              <a:lstStyle/>
              <a:p>
                <a:pPr>
                  <a:defRPr/>
                </a:pPr>
                <a:endParaRPr lang="en-US">
                  <a:latin typeface="Times New Roman" pitchFamily="-105" charset="0"/>
                </a:endParaRPr>
              </a:p>
            </p:txBody>
          </p:sp>
          <p:sp>
            <p:nvSpPr>
              <p:cNvPr id="9" name="Freeform 7"/>
              <p:cNvSpPr>
                <a:spLocks/>
              </p:cNvSpPr>
              <p:nvPr/>
            </p:nvSpPr>
            <p:spPr bwMode="auto">
              <a:xfrm>
                <a:off x="-4" y="1194"/>
                <a:ext cx="698" cy="720"/>
              </a:xfrm>
              <a:custGeom>
                <a:avLst/>
                <a:gdLst/>
                <a:ahLst/>
                <a:cxnLst>
                  <a:cxn ang="0">
                    <a:pos x="279" y="315"/>
                  </a:cxn>
                  <a:cxn ang="0">
                    <a:pos x="173" y="0"/>
                  </a:cxn>
                  <a:cxn ang="0">
                    <a:pos x="349" y="263"/>
                  </a:cxn>
                  <a:cxn ang="0">
                    <a:pos x="519" y="0"/>
                  </a:cxn>
                  <a:cxn ang="0">
                    <a:pos x="415" y="315"/>
                  </a:cxn>
                  <a:cxn ang="0">
                    <a:pos x="697" y="360"/>
                  </a:cxn>
                  <a:cxn ang="0">
                    <a:pos x="413" y="403"/>
                  </a:cxn>
                  <a:cxn ang="0">
                    <a:pos x="519" y="719"/>
                  </a:cxn>
                  <a:cxn ang="0">
                    <a:pos x="349" y="455"/>
                  </a:cxn>
                  <a:cxn ang="0">
                    <a:pos x="173" y="719"/>
                  </a:cxn>
                  <a:cxn ang="0">
                    <a:pos x="278" y="407"/>
                  </a:cxn>
                  <a:cxn ang="0">
                    <a:pos x="0" y="360"/>
                  </a:cxn>
                  <a:cxn ang="0">
                    <a:pos x="279" y="315"/>
                  </a:cxn>
                </a:cxnLst>
                <a:rect l="0" t="0" r="r" b="b"/>
                <a:pathLst>
                  <a:path w="698" h="720">
                    <a:moveTo>
                      <a:pt x="279" y="315"/>
                    </a:moveTo>
                    <a:lnTo>
                      <a:pt x="173" y="0"/>
                    </a:lnTo>
                    <a:lnTo>
                      <a:pt x="349" y="263"/>
                    </a:lnTo>
                    <a:lnTo>
                      <a:pt x="519" y="0"/>
                    </a:lnTo>
                    <a:lnTo>
                      <a:pt x="415" y="315"/>
                    </a:lnTo>
                    <a:lnTo>
                      <a:pt x="697" y="360"/>
                    </a:lnTo>
                    <a:lnTo>
                      <a:pt x="413" y="403"/>
                    </a:lnTo>
                    <a:lnTo>
                      <a:pt x="519" y="719"/>
                    </a:lnTo>
                    <a:lnTo>
                      <a:pt x="349" y="455"/>
                    </a:lnTo>
                    <a:lnTo>
                      <a:pt x="173" y="719"/>
                    </a:lnTo>
                    <a:lnTo>
                      <a:pt x="278" y="407"/>
                    </a:lnTo>
                    <a:lnTo>
                      <a:pt x="0" y="360"/>
                    </a:lnTo>
                    <a:lnTo>
                      <a:pt x="279" y="315"/>
                    </a:lnTo>
                  </a:path>
                </a:pathLst>
              </a:custGeom>
              <a:gradFill rotWithShape="0">
                <a:gsLst>
                  <a:gs pos="0">
                    <a:srgbClr val="FFFFFF"/>
                  </a:gs>
                  <a:gs pos="100000">
                    <a:schemeClr val="folHlink"/>
                  </a:gs>
                </a:gsLst>
                <a:path path="rect">
                  <a:fillToRect l="50000" t="50000" r="50000" b="50000"/>
                </a:path>
              </a:gradFill>
              <a:ln w="9525" cap="rnd">
                <a:noFill/>
                <a:round/>
                <a:headEnd/>
                <a:tailEnd/>
              </a:ln>
              <a:effectLst/>
            </p:spPr>
            <p:txBody>
              <a:bodyPr>
                <a:prstTxWarp prst="textNoShape">
                  <a:avLst/>
                </a:prstTxWarp>
              </a:bodyPr>
              <a:lstStyle/>
              <a:p>
                <a:pPr>
                  <a:defRPr/>
                </a:pPr>
                <a:endParaRPr lang="en-US">
                  <a:latin typeface="Times New Roman" pitchFamily="-105" charset="0"/>
                </a:endParaRPr>
              </a:p>
            </p:txBody>
          </p:sp>
          <p:sp>
            <p:nvSpPr>
              <p:cNvPr id="10" name="Freeform 8"/>
              <p:cNvSpPr>
                <a:spLocks/>
              </p:cNvSpPr>
              <p:nvPr/>
            </p:nvSpPr>
            <p:spPr bwMode="auto">
              <a:xfrm>
                <a:off x="99" y="1212"/>
                <a:ext cx="493" cy="685"/>
              </a:xfrm>
              <a:custGeom>
                <a:avLst/>
                <a:gdLst/>
                <a:ahLst/>
                <a:cxnLst>
                  <a:cxn ang="0">
                    <a:pos x="0" y="173"/>
                  </a:cxn>
                  <a:cxn ang="0">
                    <a:pos x="223" y="295"/>
                  </a:cxn>
                  <a:cxn ang="0">
                    <a:pos x="246" y="0"/>
                  </a:cxn>
                  <a:cxn ang="0">
                    <a:pos x="268" y="295"/>
                  </a:cxn>
                  <a:cxn ang="0">
                    <a:pos x="490" y="169"/>
                  </a:cxn>
                  <a:cxn ang="0">
                    <a:pos x="290" y="343"/>
                  </a:cxn>
                  <a:cxn ang="0">
                    <a:pos x="492" y="514"/>
                  </a:cxn>
                  <a:cxn ang="0">
                    <a:pos x="268" y="390"/>
                  </a:cxn>
                  <a:cxn ang="0">
                    <a:pos x="246" y="684"/>
                  </a:cxn>
                  <a:cxn ang="0">
                    <a:pos x="223" y="390"/>
                  </a:cxn>
                  <a:cxn ang="0">
                    <a:pos x="0" y="514"/>
                  </a:cxn>
                  <a:cxn ang="0">
                    <a:pos x="201" y="343"/>
                  </a:cxn>
                  <a:cxn ang="0">
                    <a:pos x="0" y="173"/>
                  </a:cxn>
                </a:cxnLst>
                <a:rect l="0" t="0" r="r" b="b"/>
                <a:pathLst>
                  <a:path w="493" h="685">
                    <a:moveTo>
                      <a:pt x="0" y="173"/>
                    </a:moveTo>
                    <a:lnTo>
                      <a:pt x="223" y="295"/>
                    </a:lnTo>
                    <a:lnTo>
                      <a:pt x="246" y="0"/>
                    </a:lnTo>
                    <a:lnTo>
                      <a:pt x="268" y="295"/>
                    </a:lnTo>
                    <a:lnTo>
                      <a:pt x="490" y="169"/>
                    </a:lnTo>
                    <a:lnTo>
                      <a:pt x="290" y="343"/>
                    </a:lnTo>
                    <a:lnTo>
                      <a:pt x="492" y="514"/>
                    </a:lnTo>
                    <a:lnTo>
                      <a:pt x="268" y="390"/>
                    </a:lnTo>
                    <a:lnTo>
                      <a:pt x="246" y="684"/>
                    </a:lnTo>
                    <a:lnTo>
                      <a:pt x="223" y="390"/>
                    </a:lnTo>
                    <a:lnTo>
                      <a:pt x="0" y="514"/>
                    </a:lnTo>
                    <a:lnTo>
                      <a:pt x="201" y="343"/>
                    </a:lnTo>
                    <a:lnTo>
                      <a:pt x="0" y="173"/>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prstTxWarp prst="textNoShape">
                  <a:avLst/>
                </a:prstTxWarp>
              </a:bodyPr>
              <a:lstStyle/>
              <a:p>
                <a:pPr>
                  <a:defRPr/>
                </a:pPr>
                <a:endParaRPr lang="en-US">
                  <a:latin typeface="Times New Roman" pitchFamily="-105" charset="0"/>
                </a:endParaRPr>
              </a:p>
            </p:txBody>
          </p:sp>
          <p:sp>
            <p:nvSpPr>
              <p:cNvPr id="11" name="Freeform 9"/>
              <p:cNvSpPr>
                <a:spLocks/>
              </p:cNvSpPr>
              <p:nvPr/>
            </p:nvSpPr>
            <p:spPr bwMode="auto">
              <a:xfrm>
                <a:off x="283" y="1467"/>
                <a:ext cx="124" cy="173"/>
              </a:xfrm>
              <a:custGeom>
                <a:avLst/>
                <a:gdLst/>
                <a:ahLst/>
                <a:cxnLst>
                  <a:cxn ang="0">
                    <a:pos x="0" y="42"/>
                  </a:cxn>
                  <a:cxn ang="0">
                    <a:pos x="51" y="63"/>
                  </a:cxn>
                  <a:cxn ang="0">
                    <a:pos x="61" y="0"/>
                  </a:cxn>
                  <a:cxn ang="0">
                    <a:pos x="71" y="63"/>
                  </a:cxn>
                  <a:cxn ang="0">
                    <a:pos x="123" y="42"/>
                  </a:cxn>
                  <a:cxn ang="0">
                    <a:pos x="83" y="86"/>
                  </a:cxn>
                  <a:cxn ang="0">
                    <a:pos x="123" y="128"/>
                  </a:cxn>
                  <a:cxn ang="0">
                    <a:pos x="71" y="108"/>
                  </a:cxn>
                  <a:cxn ang="0">
                    <a:pos x="61" y="172"/>
                  </a:cxn>
                  <a:cxn ang="0">
                    <a:pos x="51" y="108"/>
                  </a:cxn>
                  <a:cxn ang="0">
                    <a:pos x="0" y="128"/>
                  </a:cxn>
                  <a:cxn ang="0">
                    <a:pos x="39" y="86"/>
                  </a:cxn>
                  <a:cxn ang="0">
                    <a:pos x="0" y="42"/>
                  </a:cxn>
                </a:cxnLst>
                <a:rect l="0" t="0" r="r" b="b"/>
                <a:pathLst>
                  <a:path w="124" h="173">
                    <a:moveTo>
                      <a:pt x="0" y="42"/>
                    </a:moveTo>
                    <a:lnTo>
                      <a:pt x="51" y="63"/>
                    </a:lnTo>
                    <a:lnTo>
                      <a:pt x="61" y="0"/>
                    </a:lnTo>
                    <a:lnTo>
                      <a:pt x="71" y="63"/>
                    </a:lnTo>
                    <a:lnTo>
                      <a:pt x="123" y="42"/>
                    </a:lnTo>
                    <a:lnTo>
                      <a:pt x="83" y="86"/>
                    </a:lnTo>
                    <a:lnTo>
                      <a:pt x="123" y="128"/>
                    </a:lnTo>
                    <a:lnTo>
                      <a:pt x="71" y="108"/>
                    </a:lnTo>
                    <a:lnTo>
                      <a:pt x="61" y="172"/>
                    </a:lnTo>
                    <a:lnTo>
                      <a:pt x="51" y="108"/>
                    </a:lnTo>
                    <a:lnTo>
                      <a:pt x="0" y="128"/>
                    </a:lnTo>
                    <a:lnTo>
                      <a:pt x="39" y="86"/>
                    </a:lnTo>
                    <a:lnTo>
                      <a:pt x="0" y="42"/>
                    </a:lnTo>
                  </a:path>
                </a:pathLst>
              </a:custGeom>
              <a:solidFill>
                <a:srgbClr val="F9F9F9"/>
              </a:solidFill>
              <a:ln w="9525" cap="rnd">
                <a:noFill/>
                <a:round/>
                <a:headEnd/>
                <a:tailEnd/>
              </a:ln>
              <a:effectLst/>
            </p:spPr>
            <p:txBody>
              <a:bodyPr>
                <a:prstTxWarp prst="textNoShape">
                  <a:avLst/>
                </a:prstTxWarp>
              </a:bodyPr>
              <a:lstStyle/>
              <a:p>
                <a:pPr>
                  <a:defRPr/>
                </a:pPr>
                <a:endParaRPr lang="en-US">
                  <a:latin typeface="Times New Roman" pitchFamily="-105" charset="0"/>
                </a:endParaRPr>
              </a:p>
            </p:txBody>
          </p:sp>
        </p:grpSp>
      </p:grpSp>
      <p:sp>
        <p:nvSpPr>
          <p:cNvPr id="3082" name="Rectangle 10"/>
          <p:cNvSpPr>
            <a:spLocks noGrp="1" noChangeArrowheads="1"/>
          </p:cNvSpPr>
          <p:nvPr>
            <p:ph type="ctrTitle" sz="quarter"/>
          </p:nvPr>
        </p:nvSpPr>
        <p:spPr>
          <a:xfrm>
            <a:off x="1219200" y="1905000"/>
            <a:ext cx="7772400" cy="1143000"/>
          </a:xfrm>
        </p:spPr>
        <p:txBody>
          <a:bodyPr/>
          <a:lstStyle>
            <a:lvl1pPr algn="ctr">
              <a:defRPr>
                <a:solidFill>
                  <a:srgbClr val="00CCCC"/>
                </a:solidFill>
              </a:defRPr>
            </a:lvl1pPr>
          </a:lstStyle>
          <a:p>
            <a:r>
              <a:rPr lang="en-US"/>
              <a:t>Click to edit Master title style</a:t>
            </a:r>
          </a:p>
        </p:txBody>
      </p:sp>
      <p:sp>
        <p:nvSpPr>
          <p:cNvPr id="3083" name="Rectangle 11"/>
          <p:cNvSpPr>
            <a:spLocks noGrp="1" noChangeArrowheads="1"/>
          </p:cNvSpPr>
          <p:nvPr>
            <p:ph type="subTitle" sz="quarter" idx="1"/>
          </p:nvPr>
        </p:nvSpPr>
        <p:spPr>
          <a:xfrm>
            <a:off x="1839913" y="3886200"/>
            <a:ext cx="6400800" cy="1752600"/>
          </a:xfrm>
        </p:spPr>
        <p:txBody>
          <a:bodyPr/>
          <a:lstStyle>
            <a:lvl1pPr marL="0" indent="0" algn="ctr">
              <a:buFont typeface="Monotype Sorts" pitchFamily="-105" charset="2"/>
              <a:buNone/>
              <a:defRPr>
                <a:solidFill>
                  <a:srgbClr val="DDDDDD"/>
                </a:solidFill>
              </a:defRPr>
            </a:lvl1pPr>
          </a:lstStyle>
          <a:p>
            <a:r>
              <a:rPr lang="en-US"/>
              <a:t>Click to edit Master subtitle style</a:t>
            </a:r>
          </a:p>
        </p:txBody>
      </p:sp>
      <p:sp>
        <p:nvSpPr>
          <p:cNvPr id="12" name="Rectangle 12"/>
          <p:cNvSpPr>
            <a:spLocks noGrp="1" noChangeArrowheads="1"/>
          </p:cNvSpPr>
          <p:nvPr>
            <p:ph type="dt" sz="quarter" idx="10"/>
          </p:nvPr>
        </p:nvSpPr>
        <p:spPr bwMode="auto">
          <a:xfrm>
            <a:off x="1212850" y="6232525"/>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defRPr sz="1400">
                <a:solidFill>
                  <a:srgbClr val="DDDDDD"/>
                </a:solidFill>
                <a:effectLst/>
                <a:latin typeface="Times New Roman" pitchFamily="-105" charset="0"/>
              </a:defRPr>
            </a:lvl1pPr>
          </a:lstStyle>
          <a:p>
            <a:pPr>
              <a:defRPr/>
            </a:pPr>
            <a:endParaRPr lang="en-US"/>
          </a:p>
        </p:txBody>
      </p:sp>
      <p:sp>
        <p:nvSpPr>
          <p:cNvPr id="13" name="Rectangle 13"/>
          <p:cNvSpPr>
            <a:spLocks noGrp="1" noChangeArrowheads="1"/>
          </p:cNvSpPr>
          <p:nvPr>
            <p:ph type="ftr" sz="quarter" idx="11"/>
          </p:nvPr>
        </p:nvSpPr>
        <p:spPr>
          <a:xfrm>
            <a:off x="3651250" y="6232525"/>
            <a:ext cx="2895600" cy="457200"/>
          </a:xfrm>
        </p:spPr>
        <p:txBody>
          <a:bodyPr/>
          <a:lstStyle>
            <a:lvl1pPr algn="ctr">
              <a:defRPr>
                <a:solidFill>
                  <a:srgbClr val="DDDDDD"/>
                </a:solidFill>
                <a:effectLst/>
                <a:latin typeface="Times New Roman" pitchFamily="-105" charset="0"/>
              </a:defRPr>
            </a:lvl1pPr>
          </a:lstStyle>
          <a:p>
            <a:pPr>
              <a:defRPr/>
            </a:pPr>
            <a:r>
              <a:rPr lang="en-US"/>
              <a:t>CDC. MMWR 2006;55:RR-5</a:t>
            </a:r>
          </a:p>
        </p:txBody>
      </p:sp>
      <p:sp>
        <p:nvSpPr>
          <p:cNvPr id="14" name="Rectangle 14"/>
          <p:cNvSpPr>
            <a:spLocks noGrp="1" noChangeArrowheads="1"/>
          </p:cNvSpPr>
          <p:nvPr>
            <p:ph type="sldNum" sz="quarter" idx="12"/>
          </p:nvPr>
        </p:nvSpPr>
        <p:spPr bwMode="auto">
          <a:xfrm>
            <a:off x="7080250" y="6232525"/>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sz="1400">
                <a:solidFill>
                  <a:srgbClr val="000000"/>
                </a:solidFill>
                <a:effectLst/>
                <a:latin typeface="Times New Roman" pitchFamily="-105" charset="0"/>
              </a:defRPr>
            </a:lvl1pPr>
          </a:lstStyle>
          <a:p>
            <a:pPr>
              <a:defRPr/>
            </a:pPr>
            <a:fld id="{BAB6A856-C036-4F47-AD84-AA8528C39BFA}" type="slidenum">
              <a:rPr lang="en-US" smtClean="0"/>
              <a:pPr>
                <a:defRPr/>
              </a:pPr>
              <a:t>‹#›</a:t>
            </a:fld>
            <a:endParaRPr lang="en-US" dirty="0"/>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752600"/>
            <a:ext cx="7772400" cy="4343400"/>
          </a:xfrm>
        </p:spPr>
        <p:txBody>
          <a:bodyPr/>
          <a:lstStyle/>
          <a:p>
            <a:pPr lvl="0"/>
            <a:r>
              <a:rPr lang="en-US" noProof="0"/>
              <a:t>Click icon to add chart</a:t>
            </a:r>
          </a:p>
        </p:txBody>
      </p:sp>
      <p:sp>
        <p:nvSpPr>
          <p:cNvPr id="4" name="Footer Placeholder 3"/>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752600"/>
            <a:ext cx="7772400" cy="4343400"/>
          </a:xfrm>
        </p:spPr>
        <p:txBody>
          <a:bodyPr/>
          <a:lstStyle/>
          <a:p>
            <a:pPr lvl="0"/>
            <a:r>
              <a:rPr lang="en-US" noProof="0"/>
              <a:t>Click icon to add table</a:t>
            </a:r>
          </a:p>
        </p:txBody>
      </p:sp>
      <p:sp>
        <p:nvSpPr>
          <p:cNvPr id="4" name="Footer Placeholder 3"/>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752600"/>
            <a:ext cx="3810000" cy="4343400"/>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
        <p:nvSpPr>
          <p:cNvPr id="5" name="Footer Placeholder 4"/>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886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86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extLst>
      <p:ext uri="{BB962C8B-B14F-4D97-AF65-F5344CB8AC3E}">
        <p14:creationId xmlns:p14="http://schemas.microsoft.com/office/powerpoint/2010/main" val="30083225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
        <p:nvSpPr>
          <p:cNvPr id="5" name="Slide Number Placeholder 1"/>
          <p:cNvSpPr>
            <a:spLocks noGrp="1"/>
          </p:cNvSpPr>
          <p:nvPr>
            <p:ph type="sldNum" sz="quarter" idx="4"/>
          </p:nvPr>
        </p:nvSpPr>
        <p:spPr>
          <a:xfrm>
            <a:off x="6625772" y="6344255"/>
            <a:ext cx="2133600" cy="365125"/>
          </a:xfrm>
          <a:prstGeom prst="rect">
            <a:avLst/>
          </a:prstGeom>
        </p:spPr>
        <p:txBody>
          <a:bodyPr vert="horz" lIns="91440" tIns="45720" rIns="91440" bIns="45720" rtlCol="0" anchor="ctr"/>
          <a:lstStyle>
            <a:lvl1pPr algn="r">
              <a:defRPr sz="1200" baseline="0">
                <a:solidFill>
                  <a:schemeClr val="bg2"/>
                </a:solidFill>
                <a:effectLst/>
                <a:latin typeface="Arial"/>
              </a:defRPr>
            </a:lvl1pPr>
          </a:lstStyle>
          <a:p>
            <a:fld id="{9A7E3803-C8DB-474E-8499-3A7DF90A4DD0}" type="slidenum">
              <a:rPr lang="en-US" smtClean="0"/>
              <a:pPr/>
              <a:t>‹#›</a:t>
            </a:fld>
            <a:endParaRPr lang="en-US" dirty="0"/>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3810000" cy="4343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685800" y="381000"/>
            <a:ext cx="77724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a:t>Click to edit Master title style</a:t>
            </a:r>
            <a:endParaRPr lang="en-US" dirty="0"/>
          </a:p>
        </p:txBody>
      </p:sp>
      <p:sp>
        <p:nvSpPr>
          <p:cNvPr id="1027" name="Rectangle 11"/>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61" name="Rectangle 13"/>
          <p:cNvSpPr>
            <a:spLocks noGrp="1" noChangeArrowheads="1"/>
          </p:cNvSpPr>
          <p:nvPr>
            <p:ph type="ftr" sz="quarter" idx="3"/>
          </p:nvPr>
        </p:nvSpPr>
        <p:spPr bwMode="auto">
          <a:xfrm>
            <a:off x="685800" y="6096000"/>
            <a:ext cx="6172200" cy="60960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defRPr sz="1200" b="1" i="1">
                <a:solidFill>
                  <a:srgbClr val="000000"/>
                </a:solidFill>
                <a:effectLst/>
                <a:latin typeface="Arial"/>
                <a:cs typeface="Arial"/>
              </a:defRPr>
            </a:lvl1pPr>
          </a:lstStyle>
          <a:p>
            <a:pPr>
              <a:defRPr/>
            </a:pPr>
            <a:r>
              <a:rPr lang="en-US"/>
              <a:t>CDC. MMWR 2006;55:RR-5</a:t>
            </a:r>
            <a:endParaRPr lang="en-US" dirty="0"/>
          </a:p>
        </p:txBody>
      </p:sp>
      <p:sp>
        <p:nvSpPr>
          <p:cNvPr id="2064" name="Line 16"/>
          <p:cNvSpPr>
            <a:spLocks noChangeShapeType="1"/>
          </p:cNvSpPr>
          <p:nvPr/>
        </p:nvSpPr>
        <p:spPr bwMode="auto">
          <a:xfrm>
            <a:off x="685800" y="1295400"/>
            <a:ext cx="7772400" cy="0"/>
          </a:xfrm>
          <a:prstGeom prst="line">
            <a:avLst/>
          </a:prstGeom>
          <a:noFill/>
          <a:ln w="38100">
            <a:solidFill>
              <a:srgbClr val="FF0000"/>
            </a:solidFill>
            <a:round/>
            <a:headEnd/>
            <a:tailEnd/>
          </a:ln>
          <a:effectLst/>
        </p:spPr>
        <p:txBody>
          <a:bodyPr wrap="none" anchor="ctr">
            <a:prstTxWarp prst="textNoShape">
              <a:avLst/>
            </a:prstTxWarp>
          </a:bodyPr>
          <a:lstStyle/>
          <a:p>
            <a:pPr>
              <a:defRPr/>
            </a:pPr>
            <a:endParaRPr lang="en-US">
              <a:latin typeface="Times New Roman" pitchFamily="-105" charset="0"/>
            </a:endParaRPr>
          </a:p>
        </p:txBody>
      </p:sp>
      <p:sp>
        <p:nvSpPr>
          <p:cNvPr id="6" name="Line 16"/>
          <p:cNvSpPr>
            <a:spLocks noChangeShapeType="1"/>
          </p:cNvSpPr>
          <p:nvPr/>
        </p:nvSpPr>
        <p:spPr bwMode="auto">
          <a:xfrm>
            <a:off x="685800" y="6096000"/>
            <a:ext cx="7772400" cy="0"/>
          </a:xfrm>
          <a:prstGeom prst="line">
            <a:avLst/>
          </a:prstGeom>
          <a:noFill/>
          <a:ln w="38100">
            <a:solidFill>
              <a:srgbClr val="FF0000"/>
            </a:solidFill>
            <a:round/>
            <a:headEnd/>
            <a:tailEnd/>
          </a:ln>
          <a:effectLst/>
        </p:spPr>
        <p:txBody>
          <a:bodyPr wrap="none" anchor="ctr">
            <a:prstTxWarp prst="textNoShape">
              <a:avLst/>
            </a:prstTxWarp>
          </a:bodyPr>
          <a:lstStyle/>
          <a:p>
            <a:pPr>
              <a:defRPr/>
            </a:pPr>
            <a:endParaRPr lang="en-US">
              <a:latin typeface="Times New Roman" pitchFamily="-105" charset="0"/>
            </a:endParaRPr>
          </a:p>
        </p:txBody>
      </p:sp>
      <p:sp>
        <p:nvSpPr>
          <p:cNvPr id="2" name="Slide Number Placeholder 1"/>
          <p:cNvSpPr>
            <a:spLocks noGrp="1"/>
          </p:cNvSpPr>
          <p:nvPr>
            <p:ph type="sldNum" sz="quarter" idx="4"/>
          </p:nvPr>
        </p:nvSpPr>
        <p:spPr>
          <a:xfrm>
            <a:off x="6625772" y="6344255"/>
            <a:ext cx="2133600" cy="365125"/>
          </a:xfrm>
          <a:prstGeom prst="rect">
            <a:avLst/>
          </a:prstGeom>
        </p:spPr>
        <p:txBody>
          <a:bodyPr vert="horz" lIns="91440" tIns="45720" rIns="91440" bIns="45720" rtlCol="0" anchor="ctr"/>
          <a:lstStyle>
            <a:lvl1pPr algn="r">
              <a:defRPr sz="1200">
                <a:solidFill>
                  <a:schemeClr val="bg2"/>
                </a:solidFill>
              </a:defRPr>
            </a:lvl1pPr>
          </a:lstStyle>
          <a:p>
            <a:fld id="{9A7E3803-C8DB-474E-8499-3A7DF90A4DD0}"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7" r:id="rId12"/>
    <p:sldLayoutId id="2147483728" r:id="rId13"/>
    <p:sldLayoutId id="2147483729" r:id="rId14"/>
    <p:sldLayoutId id="2147483730" r:id="rId15"/>
    <p:sldLayoutId id="2147483731" r:id="rId16"/>
    <p:sldLayoutId id="2147483732" r:id="rId17"/>
  </p:sldLayoutIdLst>
  <p:transition>
    <p:zoom/>
  </p:transition>
  <p:hf hdr="0" ftr="0" dt="0"/>
  <p:txStyles>
    <p:titleStyle>
      <a:lvl1pPr algn="l" rtl="0" eaLnBrk="1" fontAlgn="base" hangingPunct="1">
        <a:spcBef>
          <a:spcPct val="0"/>
        </a:spcBef>
        <a:spcAft>
          <a:spcPct val="0"/>
        </a:spcAft>
        <a:defRPr sz="2800" b="1">
          <a:solidFill>
            <a:schemeClr val="bg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2pPr>
      <a:lvl3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3pPr>
      <a:lvl4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4pPr>
      <a:lvl5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5pPr>
      <a:lvl6pPr marL="4572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6pPr>
      <a:lvl7pPr marL="9144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7pPr>
      <a:lvl8pPr marL="13716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8pPr>
      <a:lvl9pPr marL="18288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9pPr>
    </p:titleStyle>
    <p:bodyStyle>
      <a:lvl1pPr marL="342900" indent="-342900" algn="l" rtl="0" eaLnBrk="1" fontAlgn="base" hangingPunct="1">
        <a:spcBef>
          <a:spcPct val="20000"/>
        </a:spcBef>
        <a:spcAft>
          <a:spcPct val="0"/>
        </a:spcAft>
        <a:buClr>
          <a:srgbClr val="FF0000"/>
        </a:buClr>
        <a:buSzPct val="50000"/>
        <a:buFont typeface="Monotype Sorts" charset="2"/>
        <a:buChar char="l"/>
        <a:defRPr sz="2400" b="1">
          <a:solidFill>
            <a:srgbClr val="000000"/>
          </a:solidFill>
          <a:latin typeface="+mn-lt"/>
          <a:ea typeface="ＭＳ Ｐゴシック" pitchFamily="-105" charset="-128"/>
          <a:cs typeface="ＭＳ Ｐゴシック" pitchFamily="-105" charset="-128"/>
        </a:defRPr>
      </a:lvl1pPr>
      <a:lvl2pPr marL="742950" indent="-285750" algn="l" rtl="0" eaLnBrk="1" fontAlgn="base" hangingPunct="1">
        <a:spcBef>
          <a:spcPct val="20000"/>
        </a:spcBef>
        <a:spcAft>
          <a:spcPct val="0"/>
        </a:spcAft>
        <a:buClr>
          <a:srgbClr val="FF0000"/>
        </a:buClr>
        <a:buSzPct val="80000"/>
        <a:buFont typeface="Symbol" charset="2"/>
        <a:buChar char="¾"/>
        <a:defRPr sz="2400" b="1">
          <a:solidFill>
            <a:srgbClr val="000000"/>
          </a:solidFill>
          <a:latin typeface="+mn-lt"/>
          <a:ea typeface="ＭＳ Ｐゴシック" pitchFamily="-105" charset="-128"/>
        </a:defRPr>
      </a:lvl2pPr>
      <a:lvl3pPr marL="1143000" indent="-228600" algn="l" rtl="0" eaLnBrk="1" fontAlgn="base" hangingPunct="1">
        <a:spcBef>
          <a:spcPct val="20000"/>
        </a:spcBef>
        <a:spcAft>
          <a:spcPct val="0"/>
        </a:spcAft>
        <a:buClr>
          <a:srgbClr val="FF0000"/>
        </a:buClr>
        <a:buSzPct val="50000"/>
        <a:buFont typeface="Wingdings" charset="2"/>
        <a:buChar char="Ø"/>
        <a:defRPr sz="2400" b="1">
          <a:solidFill>
            <a:srgbClr val="000000"/>
          </a:solidFill>
          <a:latin typeface="+mn-lt"/>
          <a:ea typeface="ＭＳ Ｐゴシック" pitchFamily="-105" charset="-128"/>
        </a:defRPr>
      </a:lvl3pPr>
      <a:lvl4pPr marL="1600200" indent="-228600" algn="l" rtl="0" eaLnBrk="1" fontAlgn="base" hangingPunct="1">
        <a:spcBef>
          <a:spcPct val="20000"/>
        </a:spcBef>
        <a:spcAft>
          <a:spcPct val="0"/>
        </a:spcAft>
        <a:buClr>
          <a:schemeClr val="hlink"/>
        </a:buClr>
        <a:buSzPct val="50000"/>
        <a:defRPr sz="2400" b="1">
          <a:solidFill>
            <a:srgbClr val="000000"/>
          </a:solidFill>
          <a:latin typeface="+mn-lt"/>
          <a:ea typeface="ＭＳ Ｐゴシック" pitchFamily="-105" charset="-128"/>
        </a:defRPr>
      </a:lvl4pPr>
      <a:lvl5pPr marL="2057400" indent="-228600" algn="l" rtl="0" eaLnBrk="1" fontAlgn="base" hangingPunct="1">
        <a:spcBef>
          <a:spcPct val="20000"/>
        </a:spcBef>
        <a:spcAft>
          <a:spcPct val="0"/>
        </a:spcAft>
        <a:buClr>
          <a:schemeClr val="hlink"/>
        </a:buClr>
        <a:buSzPct val="50000"/>
        <a:defRPr sz="2400" b="1">
          <a:solidFill>
            <a:srgbClr val="000000"/>
          </a:solidFill>
          <a:latin typeface="+mn-lt"/>
          <a:ea typeface="ＭＳ Ｐゴシック" pitchFamily="-105" charset="-128"/>
        </a:defRPr>
      </a:lvl5pPr>
      <a:lvl6pPr marL="25146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6pPr>
      <a:lvl7pPr marL="29718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7pPr>
      <a:lvl8pPr marL="34290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8pPr>
      <a:lvl9pPr marL="38862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5.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15.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hyperlink" Target="https://www.ncbi.nlm.nih.gov/pubmed/1861116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hyperlink" Target="https://www.ncbi.nlm.nih.gov/pubmed/18611163" TargetMode="External"/><Relationship Id="rId2" Type="http://schemas.openxmlformats.org/officeDocument/2006/relationships/hyperlink" Target="https://www.ncbi.nlm.nih.gov/pubmed/16511748"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ncbi.nlm.nih.gov/pubmed/2224744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ubmed/18611163" TargetMode="External"/><Relationship Id="rId2" Type="http://schemas.openxmlformats.org/officeDocument/2006/relationships/hyperlink" Target="https://www.ncbi.nlm.nih.gov/pubmed/16511748"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15.xml"/><Relationship Id="rId4" Type="http://schemas.openxmlformats.org/officeDocument/2006/relationships/hyperlink" Target="https://www.ncbi.nlm.nih.gov/pubmed/2224744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17848885" TargetMode="External"/><Relationship Id="rId2" Type="http://schemas.openxmlformats.org/officeDocument/2006/relationships/hyperlink" Target="https://www.ncbi.nlm.nih.gov/pubmed/16080086"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ncbi.nlm.nih.gov/pubmed/229835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ubmed/26240202" TargetMode="Externa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bi.nlm.nih.gov/pubmed/19754758" TargetMode="External"/><Relationship Id="rId2" Type="http://schemas.openxmlformats.org/officeDocument/2006/relationships/hyperlink" Target="https://www.ncbi.nlm.nih.gov/pubmed/16080086"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ncbi.nlm.nih.gov/pubmed/22672535" TargetMode="External"/><Relationship Id="rId4" Type="http://schemas.openxmlformats.org/officeDocument/2006/relationships/hyperlink" Target="https://www.ncbi.nlm.nih.gov/pubmed/22000355"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cbi.nlm.nih.gov/pubmed/2200035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pubmed/19754758" TargetMode="External"/><Relationship Id="rId2" Type="http://schemas.openxmlformats.org/officeDocument/2006/relationships/hyperlink" Target="https://www.ncbi.nlm.nih.gov/pubmed/16080086"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ncbi.nlm.nih.gov/pubmed/22672535" TargetMode="External"/><Relationship Id="rId4" Type="http://schemas.openxmlformats.org/officeDocument/2006/relationships/hyperlink" Target="https://www.ncbi.nlm.nih.gov/pubmed/2200035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ncbi.nlm.nih.gov/pubmed/22431807" TargetMode="Externa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cbi.nlm.nih.gov/pubmed/1861116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41.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1.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cbi.nlm.nih.gov/pubmed/1651174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hyperlink" Target="https://www.ncbi.nlm.nih.gov/pubmed/1651174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hyperlink" Target="https://www.ncbi.nlm.nih.gov/pubmed/2696925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46.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hyperlink" Target="https://www.ncbi.nlm.nih.gov/pubmed/21937481"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ncbi.nlm.nih.gov/pubmed/22983580" TargetMode="External"/><Relationship Id="rId2" Type="http://schemas.openxmlformats.org/officeDocument/2006/relationships/hyperlink" Target="https://www.ncbi.nlm.nih.gov/pubmed/19451289" TargetMode="External"/><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45.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hyperlink" Target="https://www.ncbi.nlm.nih.gov/pubmed/22247449"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ncbi.nlm.nih.gov/pubmed/17848885" TargetMode="External"/><Relationship Id="rId2" Type="http://schemas.openxmlformats.org/officeDocument/2006/relationships/hyperlink" Target="https://www.ncbi.nlm.nih.gov/pubmed/16080086" TargetMode="Externa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image" Target="../media/image1.jpeg"/><Relationship Id="rId4" Type="http://schemas.openxmlformats.org/officeDocument/2006/relationships/hyperlink" Target="https://www.ncbi.nlm.nih.gov/pubmed/22983580"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cbi.nlm.nih.gov/pubmed/2298358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ncbi.nlm.nih.gov/pubmed/17848885" TargetMode="External"/><Relationship Id="rId2" Type="http://schemas.openxmlformats.org/officeDocument/2006/relationships/hyperlink" Target="https://www.ncbi.nlm.nih.gov/pubmed/16080086"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ncbi.nlm.nih.gov/pubmed/2298358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cbi.nlm.nih.gov/pubmed/22247442"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cbi.nlm.nih.gov/pubmed/16080086"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ncbi.nlm.nih.gov/pubmed/22672535" TargetMode="External"/><Relationship Id="rId2" Type="http://schemas.openxmlformats.org/officeDocument/2006/relationships/hyperlink" Target="https://www.ncbi.nlm.nih.gov/pubmed/22000355"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hyperlink" Target="https://www.ncbi.nlm.nih.gov/pubmed/21467021" TargetMode="External"/><Relationship Id="rId2" Type="http://schemas.openxmlformats.org/officeDocument/2006/relationships/hyperlink" Target="https://www.ncbi.nlm.nih.gov/pubmed/18611163"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ncbi.nlm.nih.gov/pubmed/24352351"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ncbi.nlm.nih.gov/pubmed/24352351" TargetMode="External"/><Relationship Id="rId4" Type="http://schemas.openxmlformats.org/officeDocument/2006/relationships/image" Target="../media/image8.jpeg"/></Relationships>
</file>

<file path=ppt/slides/_rels/slide58.xml.rels><?xml version="1.0" encoding="UTF-8" standalone="yes"?>
<Relationships xmlns="http://schemas.openxmlformats.org/package/2006/relationships"><Relationship Id="rId3" Type="http://schemas.openxmlformats.org/officeDocument/2006/relationships/hyperlink" Target="https://www.ncbi.nlm.nih.gov/pubmed/22247443" TargetMode="External"/><Relationship Id="rId2" Type="http://schemas.openxmlformats.org/officeDocument/2006/relationships/hyperlink" Target="https://www.ncbi.nlm.nih.gov/pubmed/17848885"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tanvi.sharma@childrens.harvad.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ctrTitle" sz="quarter"/>
          </p:nvPr>
        </p:nvSpPr>
        <p:spPr>
          <a:xfrm>
            <a:off x="147662" y="1905000"/>
            <a:ext cx="8726854" cy="1143000"/>
          </a:xfrm>
        </p:spPr>
        <p:txBody>
          <a:bodyPr/>
          <a:lstStyle/>
          <a:p>
            <a:r>
              <a:rPr lang="en-US" sz="3600" i="1" dirty="0" err="1">
                <a:solidFill>
                  <a:schemeClr val="bg2"/>
                </a:solidFill>
              </a:rPr>
              <a:t>Mucorales</a:t>
            </a:r>
            <a:r>
              <a:rPr lang="en-US" sz="3600" dirty="0">
                <a:solidFill>
                  <a:schemeClr val="bg2"/>
                </a:solidFill>
              </a:rPr>
              <a:t> infection in HSCT</a:t>
            </a:r>
            <a:endParaRPr lang="en-US" sz="3600" dirty="0">
              <a:solidFill>
                <a:schemeClr val="bg2"/>
              </a:solidFill>
              <a:latin typeface="Arial" charset="0"/>
              <a:ea typeface="ＭＳ Ｐゴシック" charset="0"/>
              <a:cs typeface="ＭＳ Ｐゴシック" charset="0"/>
            </a:endParaRPr>
          </a:p>
        </p:txBody>
      </p:sp>
      <p:sp>
        <p:nvSpPr>
          <p:cNvPr id="4" name="Subtitle 2"/>
          <p:cNvSpPr txBox="1">
            <a:spLocks/>
          </p:cNvSpPr>
          <p:nvPr/>
        </p:nvSpPr>
        <p:spPr bwMode="auto">
          <a:xfrm>
            <a:off x="1096386" y="4595813"/>
            <a:ext cx="7027334" cy="120226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0" indent="0" algn="ctr" rtl="0" eaLnBrk="1" fontAlgn="base" hangingPunct="1">
              <a:spcBef>
                <a:spcPct val="20000"/>
              </a:spcBef>
              <a:spcAft>
                <a:spcPct val="0"/>
              </a:spcAft>
              <a:buClr>
                <a:srgbClr val="FF0000"/>
              </a:buClr>
              <a:buSzPct val="50000"/>
              <a:buFont typeface="Monotype Sorts" pitchFamily="-105" charset="2"/>
              <a:buNone/>
              <a:defRPr sz="2400" b="1">
                <a:solidFill>
                  <a:srgbClr val="DDDDDD"/>
                </a:solidFill>
                <a:latin typeface="+mn-lt"/>
                <a:ea typeface="ＭＳ Ｐゴシック" pitchFamily="-105" charset="-128"/>
                <a:cs typeface="ＭＳ Ｐゴシック" pitchFamily="-105" charset="-128"/>
              </a:defRPr>
            </a:lvl1pPr>
            <a:lvl2pPr marL="742950" indent="-285750" algn="l" rtl="0" eaLnBrk="1" fontAlgn="base" hangingPunct="1">
              <a:spcBef>
                <a:spcPct val="20000"/>
              </a:spcBef>
              <a:spcAft>
                <a:spcPct val="0"/>
              </a:spcAft>
              <a:buClr>
                <a:srgbClr val="FF0000"/>
              </a:buClr>
              <a:buSzPct val="80000"/>
              <a:buFont typeface="Symbol" charset="2"/>
              <a:buChar char="¾"/>
              <a:defRPr sz="2400" b="1">
                <a:solidFill>
                  <a:srgbClr val="000000"/>
                </a:solidFill>
                <a:latin typeface="+mn-lt"/>
                <a:ea typeface="ＭＳ Ｐゴシック" pitchFamily="-105" charset="-128"/>
              </a:defRPr>
            </a:lvl2pPr>
            <a:lvl3pPr marL="1143000" indent="-228600" algn="l" rtl="0" eaLnBrk="1" fontAlgn="base" hangingPunct="1">
              <a:spcBef>
                <a:spcPct val="20000"/>
              </a:spcBef>
              <a:spcAft>
                <a:spcPct val="0"/>
              </a:spcAft>
              <a:buClr>
                <a:srgbClr val="FF0000"/>
              </a:buClr>
              <a:buSzPct val="50000"/>
              <a:buFont typeface="Wingdings" charset="2"/>
              <a:buChar char="Ø"/>
              <a:defRPr sz="2400" b="1">
                <a:solidFill>
                  <a:srgbClr val="000000"/>
                </a:solidFill>
                <a:latin typeface="+mn-lt"/>
                <a:ea typeface="ＭＳ Ｐゴシック" pitchFamily="-105" charset="-128"/>
              </a:defRPr>
            </a:lvl3pPr>
            <a:lvl4pPr marL="1600200" indent="-228600" algn="l" rtl="0" eaLnBrk="1" fontAlgn="base" hangingPunct="1">
              <a:spcBef>
                <a:spcPct val="20000"/>
              </a:spcBef>
              <a:spcAft>
                <a:spcPct val="0"/>
              </a:spcAft>
              <a:buClr>
                <a:schemeClr val="hlink"/>
              </a:buClr>
              <a:buSzPct val="50000"/>
              <a:defRPr sz="2400" b="1">
                <a:solidFill>
                  <a:srgbClr val="000000"/>
                </a:solidFill>
                <a:latin typeface="+mn-lt"/>
                <a:ea typeface="ＭＳ Ｐゴシック" pitchFamily="-105" charset="-128"/>
              </a:defRPr>
            </a:lvl4pPr>
            <a:lvl5pPr marL="2057400" indent="-228600" algn="l" rtl="0" eaLnBrk="1" fontAlgn="base" hangingPunct="1">
              <a:spcBef>
                <a:spcPct val="20000"/>
              </a:spcBef>
              <a:spcAft>
                <a:spcPct val="0"/>
              </a:spcAft>
              <a:buClr>
                <a:schemeClr val="hlink"/>
              </a:buClr>
              <a:buSzPct val="50000"/>
              <a:defRPr sz="2400" b="1">
                <a:solidFill>
                  <a:srgbClr val="000000"/>
                </a:solidFill>
                <a:latin typeface="+mn-lt"/>
                <a:ea typeface="ＭＳ Ｐゴシック" pitchFamily="-105" charset="-128"/>
              </a:defRPr>
            </a:lvl5pPr>
            <a:lvl6pPr marL="25146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6pPr>
            <a:lvl7pPr marL="29718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7pPr>
            <a:lvl8pPr marL="34290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8pPr>
            <a:lvl9pPr marL="38862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9pPr>
          </a:lstStyle>
          <a:p>
            <a:r>
              <a:rPr lang="en-US" kern="0" dirty="0" smtClean="0">
                <a:solidFill>
                  <a:schemeClr val="bg2"/>
                </a:solidFill>
                <a:effectLst/>
              </a:rPr>
              <a:t>A Pediatric Transplant Infectious Diseases </a:t>
            </a:r>
          </a:p>
          <a:p>
            <a:r>
              <a:rPr lang="en-US" kern="0" dirty="0" smtClean="0">
                <a:solidFill>
                  <a:schemeClr val="bg2"/>
                </a:solidFill>
                <a:effectLst/>
              </a:rPr>
              <a:t>Learning Module</a:t>
            </a:r>
            <a:endParaRPr lang="en-US" i="1" kern="0" dirty="0" smtClean="0">
              <a:solidFill>
                <a:schemeClr val="bg2"/>
              </a:solidFill>
              <a:effectLst/>
            </a:endParaRPr>
          </a:p>
          <a:p>
            <a:endParaRPr lang="en-US" kern="0" dirty="0">
              <a:effectLst/>
            </a:endParaRPr>
          </a:p>
        </p:txBody>
      </p:sp>
    </p:spTree>
    <p:extLst>
      <p:ext uri="{BB962C8B-B14F-4D97-AF65-F5344CB8AC3E}">
        <p14:creationId xmlns:p14="http://schemas.microsoft.com/office/powerpoint/2010/main" val="4261839278"/>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a:t>
            </a:r>
          </a:p>
        </p:txBody>
      </p:sp>
      <p:sp>
        <p:nvSpPr>
          <p:cNvPr id="3" name="Content Placeholder 2"/>
          <p:cNvSpPr>
            <a:spLocks noGrp="1"/>
          </p:cNvSpPr>
          <p:nvPr>
            <p:ph idx="1"/>
          </p:nvPr>
        </p:nvSpPr>
        <p:spPr/>
        <p:txBody>
          <a:bodyPr>
            <a:normAutofit/>
          </a:bodyPr>
          <a:lstStyle/>
          <a:p>
            <a:pPr marL="457200" lvl="1" indent="0">
              <a:buNone/>
            </a:pPr>
            <a:endParaRPr lang="en-US" dirty="0"/>
          </a:p>
          <a:p>
            <a:pPr marL="457200" lvl="1" indent="0">
              <a:buNone/>
            </a:pPr>
            <a:r>
              <a:rPr lang="en-US" dirty="0"/>
              <a:t>CT scan of sinuses (day +7 of transplant): acute sinusitis left maxillary sinusitis with retro-orbital fat invasion</a:t>
            </a:r>
          </a:p>
          <a:p>
            <a:pPr lvl="1"/>
            <a:endParaRPr lang="en-US" dirty="0"/>
          </a:p>
          <a:p>
            <a:pPr lvl="1"/>
            <a:endParaRPr lang="en-US"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previousslide" highlightClick="1"/>
          </p:cNvPr>
          <p:cNvSpPr/>
          <p:nvPr/>
        </p:nvSpPr>
        <p:spPr>
          <a:xfrm rot="10800000">
            <a:off x="6942238"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Return 6">
            <a:hlinkClick r:id="rId3" action="ppaction://hlinksldjump" highlightClick="1"/>
            <a:extLst>
              <a:ext uri="{FF2B5EF4-FFF2-40B4-BE49-F238E27FC236}">
                <a16:creationId xmlns:a16="http://schemas.microsoft.com/office/drawing/2014/main" id="{A0CADD42-9BF5-4684-81A7-DC61DFD31B26}"/>
              </a:ext>
            </a:extLst>
          </p:cNvPr>
          <p:cNvSpPr/>
          <p:nvPr/>
        </p:nvSpPr>
        <p:spPr>
          <a:xfrm>
            <a:off x="7483548" y="6164182"/>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833547"/>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would you do next (choose all that apply)?</a:t>
            </a:r>
          </a:p>
        </p:txBody>
      </p:sp>
      <p:sp>
        <p:nvSpPr>
          <p:cNvPr id="3" name="Content Placeholder 2"/>
          <p:cNvSpPr>
            <a:spLocks noGrp="1"/>
          </p:cNvSpPr>
          <p:nvPr>
            <p:ph idx="1"/>
          </p:nvPr>
        </p:nvSpPr>
        <p:spPr/>
        <p:txBody>
          <a:bodyPr/>
          <a:lstStyle/>
          <a:p>
            <a:endParaRPr lang="en-US" dirty="0"/>
          </a:p>
          <a:p>
            <a:pPr marL="457200" indent="-457200">
              <a:buAutoNum type="alphaLcParenR"/>
            </a:pPr>
            <a:r>
              <a:rPr lang="en-US" dirty="0">
                <a:hlinkClick r:id="rId2" action="ppaction://hlinksldjump"/>
              </a:rPr>
              <a:t>CT chest, abdomen pelvis</a:t>
            </a:r>
            <a:endParaRPr lang="en-US" dirty="0"/>
          </a:p>
          <a:p>
            <a:pPr marL="457200" indent="-457200">
              <a:buAutoNum type="alphaLcParenR"/>
            </a:pPr>
            <a:r>
              <a:rPr lang="en-US" b="1" dirty="0">
                <a:hlinkClick r:id="rId3" action="ppaction://hlinksldjump"/>
              </a:rPr>
              <a:t>MRI brain and sinuses</a:t>
            </a:r>
            <a:endParaRPr lang="en-US" b="1" dirty="0"/>
          </a:p>
          <a:p>
            <a:pPr marL="457200" indent="-457200">
              <a:buAutoNum type="alphaLcParenR"/>
            </a:pPr>
            <a:r>
              <a:rPr lang="en-US" dirty="0">
                <a:hlinkClick r:id="rId4" action="ppaction://hlinksldjump"/>
              </a:rPr>
              <a:t>continue his current antimicrobials and monitor</a:t>
            </a:r>
            <a:endParaRPr lang="en-US" dirty="0"/>
          </a:p>
          <a:p>
            <a:pPr marL="457200" indent="-457200">
              <a:buAutoNum type="alphaLcParenR"/>
            </a:pPr>
            <a:r>
              <a:rPr lang="en-US" b="1" dirty="0">
                <a:hlinkClick r:id="rId4" action="ppaction://hlinksldjump"/>
              </a:rPr>
              <a:t>adjust his antimicrobials</a:t>
            </a:r>
            <a:endParaRPr lang="en-US" b="1" dirty="0"/>
          </a:p>
        </p:txBody>
      </p:sp>
      <p:grpSp>
        <p:nvGrpSpPr>
          <p:cNvPr id="8" name="Group 7"/>
          <p:cNvGrpSpPr/>
          <p:nvPr/>
        </p:nvGrpSpPr>
        <p:grpSpPr>
          <a:xfrm>
            <a:off x="631371" y="2057401"/>
            <a:ext cx="391886" cy="1687285"/>
            <a:chOff x="631371" y="2057401"/>
            <a:chExt cx="391886" cy="1687285"/>
          </a:xfrm>
        </p:grpSpPr>
        <p:sp>
          <p:nvSpPr>
            <p:cNvPr id="4" name="Oval 3"/>
            <p:cNvSpPr/>
            <p:nvPr/>
          </p:nvSpPr>
          <p:spPr bwMode="auto">
            <a:xfrm>
              <a:off x="631371" y="2057401"/>
              <a:ext cx="370114" cy="359228"/>
            </a:xfrm>
            <a:prstGeom prst="ellipse">
              <a:avLst/>
            </a:prstGeom>
            <a:noFill/>
            <a:ln w="38100" cap="flat" cmpd="sng" algn="ctr">
              <a:solidFill>
                <a:schemeClr val="hlink"/>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5" name="Oval 4"/>
            <p:cNvSpPr/>
            <p:nvPr/>
          </p:nvSpPr>
          <p:spPr bwMode="auto">
            <a:xfrm>
              <a:off x="631371" y="2514599"/>
              <a:ext cx="370114" cy="359228"/>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6" name="Oval 5"/>
            <p:cNvSpPr/>
            <p:nvPr/>
          </p:nvSpPr>
          <p:spPr bwMode="auto">
            <a:xfrm>
              <a:off x="653143" y="3385458"/>
              <a:ext cx="370114" cy="359228"/>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grpSp>
      <p:sp>
        <p:nvSpPr>
          <p:cNvPr id="9" name="Action Button: Back or Previous 8">
            <a:hlinkClick r:id="rId5" action="ppaction://hlinksldjump" highlightClick="1"/>
          </p:cNvPr>
          <p:cNvSpPr/>
          <p:nvPr/>
        </p:nvSpPr>
        <p:spPr>
          <a:xfrm rot="10800000">
            <a:off x="8039850" y="6176963"/>
            <a:ext cx="411729" cy="440134"/>
          </a:xfrm>
          <a:prstGeom prst="actionButtonBackPrevious">
            <a:avLst/>
          </a:prstGeom>
          <a:blipFill>
            <a:blip r:embed="rId6">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previousslide" highlightClick="1"/>
          </p:cNvPr>
          <p:cNvSpPr/>
          <p:nvPr/>
        </p:nvSpPr>
        <p:spPr>
          <a:xfrm rot="10800000">
            <a:off x="6942238"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Return 11">
            <a:hlinkClick r:id="rId7" action="ppaction://hlinksldjump" highlightClick="1"/>
            <a:extLst>
              <a:ext uri="{FF2B5EF4-FFF2-40B4-BE49-F238E27FC236}">
                <a16:creationId xmlns:a16="http://schemas.microsoft.com/office/drawing/2014/main" id="{43C12CD3-9B51-4C94-9131-86C1B6773837}"/>
              </a:ext>
            </a:extLst>
          </p:cNvPr>
          <p:cNvSpPr/>
          <p:nvPr/>
        </p:nvSpPr>
        <p:spPr>
          <a:xfrm>
            <a:off x="7483548" y="6176963"/>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949546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point: Additional imaging</a:t>
            </a:r>
          </a:p>
        </p:txBody>
      </p:sp>
      <p:sp>
        <p:nvSpPr>
          <p:cNvPr id="3" name="Content Placeholder 2"/>
          <p:cNvSpPr>
            <a:spLocks noGrp="1"/>
          </p:cNvSpPr>
          <p:nvPr>
            <p:ph idx="1"/>
          </p:nvPr>
        </p:nvSpPr>
        <p:spPr/>
        <p:txBody>
          <a:bodyPr/>
          <a:lstStyle/>
          <a:p>
            <a:pPr lvl="0"/>
            <a:r>
              <a:rPr lang="en-US" dirty="0"/>
              <a:t>Additional imaging of the chest, abdomen, and pelvis is reasonable to look for dissemination of a possible infection. Concomitant sinus and pulmonary disease would be suggestive of </a:t>
            </a:r>
            <a:r>
              <a:rPr lang="en-US" dirty="0" err="1"/>
              <a:t>mucormycosis</a:t>
            </a:r>
            <a:r>
              <a:rPr lang="en-US" dirty="0"/>
              <a:t>. Disseminated </a:t>
            </a:r>
            <a:r>
              <a:rPr lang="en-US" dirty="0" err="1"/>
              <a:t>mucormycosis</a:t>
            </a:r>
            <a:r>
              <a:rPr lang="en-US" dirty="0"/>
              <a:t> occurs in the HSCT population and carries a poor prognosis.</a:t>
            </a:r>
          </a:p>
          <a:p>
            <a:endParaRPr lang="en-US" dirty="0"/>
          </a:p>
        </p:txBody>
      </p:sp>
      <p:sp>
        <p:nvSpPr>
          <p:cNvPr id="5" name="Rectangle 4"/>
          <p:cNvSpPr/>
          <p:nvPr/>
        </p:nvSpPr>
        <p:spPr>
          <a:xfrm>
            <a:off x="870857" y="5291240"/>
            <a:ext cx="4572000" cy="307777"/>
          </a:xfrm>
          <a:prstGeom prst="rect">
            <a:avLst/>
          </a:prstGeom>
        </p:spPr>
        <p:txBody>
          <a:bodyPr>
            <a:spAutoFit/>
          </a:bodyPr>
          <a:lstStyle/>
          <a:p>
            <a:pPr marL="342900" lvl="0" indent="-342900" defTabSz="457200" eaLnBrk="1" fontAlgn="auto" hangingPunct="1">
              <a:spcBef>
                <a:spcPct val="20000"/>
              </a:spcBef>
              <a:spcAft>
                <a:spcPts val="0"/>
              </a:spcAft>
              <a:buFont typeface="Arial"/>
              <a:buChar char="•"/>
            </a:pPr>
            <a:r>
              <a:rPr lang="en-US" sz="1400" dirty="0">
                <a:solidFill>
                  <a:prstClr val="black"/>
                </a:solidFill>
                <a:effectLst/>
                <a:latin typeface="Calibri"/>
                <a:hlinkClick r:id="rId2"/>
              </a:rPr>
              <a:t>Chamilos G, et al. </a:t>
            </a:r>
            <a:r>
              <a:rPr lang="en-US" sz="1400" dirty="0" err="1">
                <a:solidFill>
                  <a:prstClr val="black"/>
                </a:solidFill>
                <a:effectLst/>
                <a:latin typeface="Calibri"/>
                <a:hlinkClick r:id="rId2"/>
              </a:rPr>
              <a:t>Clin</a:t>
            </a:r>
            <a:r>
              <a:rPr lang="en-US" sz="1400" dirty="0">
                <a:solidFill>
                  <a:prstClr val="black"/>
                </a:solidFill>
                <a:effectLst/>
                <a:latin typeface="Calibri"/>
                <a:hlinkClick r:id="rId2"/>
              </a:rPr>
              <a:t> Infect Dis. 2005; 41: 60-6.</a:t>
            </a:r>
            <a:endParaRPr lang="en-US" sz="1400" dirty="0">
              <a:solidFill>
                <a:prstClr val="black"/>
              </a:solidFill>
              <a:effectLst/>
              <a:latin typeface="Calibri"/>
            </a:endParaRPr>
          </a:p>
        </p:txBody>
      </p:sp>
      <p:sp>
        <p:nvSpPr>
          <p:cNvPr id="6" name="Action Button: Return 5">
            <a:hlinkClick r:id="rId3"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439227"/>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point: Additional imaging</a:t>
            </a:r>
          </a:p>
        </p:txBody>
      </p:sp>
      <p:sp>
        <p:nvSpPr>
          <p:cNvPr id="3" name="Content Placeholder 2"/>
          <p:cNvSpPr>
            <a:spLocks noGrp="1"/>
          </p:cNvSpPr>
          <p:nvPr>
            <p:ph idx="1"/>
          </p:nvPr>
        </p:nvSpPr>
        <p:spPr/>
        <p:txBody>
          <a:bodyPr/>
          <a:lstStyle/>
          <a:p>
            <a:r>
              <a:rPr lang="en-US" dirty="0"/>
              <a:t>The clinical and CT finding suggest extension of infection beyond the sinuses. MRI of the brain will provide additional information regarding potential spread to ocular and CNS structures. </a:t>
            </a:r>
          </a:p>
          <a:p>
            <a:endParaRPr lang="en-US" dirty="0"/>
          </a:p>
          <a:p>
            <a:r>
              <a:rPr lang="en-US" dirty="0"/>
              <a:t>In addition to imaging, it is important to carefully evaluate patients for signs and symptoms of cavernous sinus thrombosis (e.g. multiple cranial nerve palsies) as imaging may lag behind clinical findings.</a:t>
            </a:r>
          </a:p>
        </p:txBody>
      </p:sp>
      <p:sp>
        <p:nvSpPr>
          <p:cNvPr id="4" name="Action Button: Return 3">
            <a:hlinkClick r:id="rId2"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point: The patient’s antimicrobial regimen must be adjusted. 	</a:t>
            </a:r>
          </a:p>
        </p:txBody>
      </p:sp>
      <p:sp>
        <p:nvSpPr>
          <p:cNvPr id="3" name="Content Placeholder 2"/>
          <p:cNvSpPr>
            <a:spLocks noGrp="1"/>
          </p:cNvSpPr>
          <p:nvPr>
            <p:ph idx="1"/>
          </p:nvPr>
        </p:nvSpPr>
        <p:spPr/>
        <p:txBody>
          <a:bodyPr/>
          <a:lstStyle/>
          <a:p>
            <a:endParaRPr lang="en-US" dirty="0"/>
          </a:p>
          <a:p>
            <a:r>
              <a:rPr lang="en-US" dirty="0"/>
              <a:t>Progressive sinusitis in a highly immunocompromised patient such as this is suggestive of invasive fungal infection. </a:t>
            </a:r>
          </a:p>
          <a:p>
            <a:endParaRPr lang="en-US" dirty="0"/>
          </a:p>
          <a:p>
            <a:endParaRPr lang="en-US" dirty="0"/>
          </a:p>
          <a:p>
            <a:r>
              <a:rPr lang="en-US" dirty="0"/>
              <a:t>Additionally, the patient should receive broad spectrum antibacterial therapy to address the possibility of bacterial infection</a:t>
            </a:r>
          </a:p>
        </p:txBody>
      </p:sp>
      <p:sp>
        <p:nvSpPr>
          <p:cNvPr id="5" name="Action Button: Return 4">
            <a:hlinkClick r:id="rId2"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antifungal agents would you add to his regimen?</a:t>
            </a:r>
          </a:p>
        </p:txBody>
      </p:sp>
      <p:sp>
        <p:nvSpPr>
          <p:cNvPr id="3" name="Content Placeholder 2"/>
          <p:cNvSpPr>
            <a:spLocks noGrp="1"/>
          </p:cNvSpPr>
          <p:nvPr>
            <p:ph idx="1"/>
          </p:nvPr>
        </p:nvSpPr>
        <p:spPr/>
        <p:txBody>
          <a:bodyPr>
            <a:normAutofit/>
          </a:bodyPr>
          <a:lstStyle/>
          <a:p>
            <a:endParaRPr lang="en-US" dirty="0"/>
          </a:p>
          <a:p>
            <a:pPr marL="457200" indent="-457200">
              <a:buAutoNum type="alphaLcParenR"/>
            </a:pPr>
            <a:r>
              <a:rPr lang="en-US" dirty="0">
                <a:hlinkClick r:id="rId2" action="ppaction://hlinksldjump"/>
              </a:rPr>
              <a:t>Deoxycholate amphotericin B (dAmB) </a:t>
            </a:r>
            <a:endParaRPr lang="en-US" dirty="0"/>
          </a:p>
          <a:p>
            <a:pPr marL="457200" indent="-457200">
              <a:buAutoNum type="alphaLcParenR"/>
            </a:pPr>
            <a:r>
              <a:rPr lang="en-US" dirty="0">
                <a:hlinkClick r:id="rId2" action="ppaction://hlinksldjump"/>
              </a:rPr>
              <a:t>Liposomal amphotericin B (LAmB)</a:t>
            </a:r>
            <a:endParaRPr lang="en-US" dirty="0"/>
          </a:p>
          <a:p>
            <a:pPr marL="457200" indent="-457200">
              <a:buAutoNum type="alphaLcParenR"/>
            </a:pPr>
            <a:r>
              <a:rPr lang="en-US" dirty="0">
                <a:hlinkClick r:id="rId2" action="ppaction://hlinksldjump"/>
              </a:rPr>
              <a:t>Voriconazole (VCZ)</a:t>
            </a:r>
            <a:endParaRPr lang="en-US" dirty="0"/>
          </a:p>
          <a:p>
            <a:pPr marL="457200" indent="-457200">
              <a:buAutoNum type="alphaLcParenR"/>
            </a:pPr>
            <a:r>
              <a:rPr lang="en-US" dirty="0">
                <a:hlinkClick r:id="rId2" action="ppaction://hlinksldjump"/>
              </a:rPr>
              <a:t>Posaconazole (PCZ)</a:t>
            </a:r>
            <a:endParaRPr lang="en-US" dirty="0"/>
          </a:p>
          <a:p>
            <a:pPr marL="457200" indent="-457200">
              <a:buAutoNum type="alphaLcParenR"/>
            </a:pPr>
            <a:r>
              <a:rPr lang="en-US" dirty="0">
                <a:hlinkClick r:id="rId2" action="ppaction://hlinksldjump"/>
              </a:rPr>
              <a:t>Isavuconazonium (ISV)</a:t>
            </a:r>
            <a:endParaRPr lang="en-US" dirty="0"/>
          </a:p>
          <a:p>
            <a:pPr marL="0" indent="0">
              <a:buNone/>
            </a:pPr>
            <a:endParaRPr lang="en-US" b="1" dirty="0"/>
          </a:p>
        </p:txBody>
      </p:sp>
      <p:sp>
        <p:nvSpPr>
          <p:cNvPr id="4" name="Oval 3"/>
          <p:cNvSpPr/>
          <p:nvPr/>
        </p:nvSpPr>
        <p:spPr bwMode="auto">
          <a:xfrm>
            <a:off x="653143" y="2503714"/>
            <a:ext cx="370114" cy="359228"/>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7" name="Action Button: Back or Previous 6">
            <a:hlinkClick r:id="rId3" action="ppaction://hlinksldjump" highlightClick="1"/>
          </p:cNvPr>
          <p:cNvSpPr/>
          <p:nvPr/>
        </p:nvSpPr>
        <p:spPr>
          <a:xfrm rot="10800000">
            <a:off x="8039850" y="6176963"/>
            <a:ext cx="411729" cy="440134"/>
          </a:xfrm>
          <a:prstGeom prst="actionButtonBackPrevious">
            <a:avLst/>
          </a:prstGeom>
          <a:blipFill>
            <a:blip r:embed="rId4">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Return 8">
            <a:hlinkClick r:id="rId5" action="ppaction://hlinksldjump" highlightClick="1"/>
          </p:cNvPr>
          <p:cNvSpPr/>
          <p:nvPr/>
        </p:nvSpPr>
        <p:spPr>
          <a:xfrm>
            <a:off x="7411989"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2601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point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3472131"/>
              </p:ext>
            </p:extLst>
          </p:nvPr>
        </p:nvGraphicFramePr>
        <p:xfrm>
          <a:off x="457200" y="1600201"/>
          <a:ext cx="8187070" cy="4332765"/>
        </p:xfrm>
        <a:graphic>
          <a:graphicData uri="http://schemas.openxmlformats.org/drawingml/2006/table">
            <a:tbl>
              <a:tblPr firstRow="1" bandRow="1">
                <a:tableStyleId>{5C22544A-7EE6-4342-B048-85BDC9FD1C3A}</a:tableStyleId>
              </a:tblPr>
              <a:tblGrid>
                <a:gridCol w="1898646">
                  <a:extLst>
                    <a:ext uri="{9D8B030D-6E8A-4147-A177-3AD203B41FA5}">
                      <a16:colId xmlns:a16="http://schemas.microsoft.com/office/drawing/2014/main" val="20000"/>
                    </a:ext>
                  </a:extLst>
                </a:gridCol>
                <a:gridCol w="3559401">
                  <a:extLst>
                    <a:ext uri="{9D8B030D-6E8A-4147-A177-3AD203B41FA5}">
                      <a16:colId xmlns:a16="http://schemas.microsoft.com/office/drawing/2014/main" val="20001"/>
                    </a:ext>
                  </a:extLst>
                </a:gridCol>
                <a:gridCol w="2729023">
                  <a:extLst>
                    <a:ext uri="{9D8B030D-6E8A-4147-A177-3AD203B41FA5}">
                      <a16:colId xmlns:a16="http://schemas.microsoft.com/office/drawing/2014/main" val="20002"/>
                    </a:ext>
                  </a:extLst>
                </a:gridCol>
              </a:tblGrid>
              <a:tr h="894810">
                <a:tc>
                  <a:txBody>
                    <a:bodyPr/>
                    <a:lstStyle/>
                    <a:p>
                      <a:r>
                        <a:rPr lang="en-US" sz="1600" dirty="0"/>
                        <a:t>Antifungal Agent</a:t>
                      </a:r>
                    </a:p>
                  </a:txBody>
                  <a:tcPr/>
                </a:tc>
                <a:tc>
                  <a:txBody>
                    <a:bodyPr/>
                    <a:lstStyle/>
                    <a:p>
                      <a:r>
                        <a:rPr lang="en-US" sz="1600" dirty="0"/>
                        <a:t>Pros</a:t>
                      </a:r>
                    </a:p>
                  </a:txBody>
                  <a:tcPr/>
                </a:tc>
                <a:tc>
                  <a:txBody>
                    <a:bodyPr/>
                    <a:lstStyle/>
                    <a:p>
                      <a:r>
                        <a:rPr lang="en-US" sz="1600" dirty="0"/>
                        <a:t>cons</a:t>
                      </a:r>
                    </a:p>
                  </a:txBody>
                  <a:tcPr/>
                </a:tc>
                <a:extLst>
                  <a:ext uri="{0D108BD9-81ED-4DB2-BD59-A6C34878D82A}">
                    <a16:rowId xmlns:a16="http://schemas.microsoft.com/office/drawing/2014/main" val="10000"/>
                  </a:ext>
                </a:extLst>
              </a:tr>
              <a:tr h="894810">
                <a:tc>
                  <a:txBody>
                    <a:bodyPr/>
                    <a:lstStyle/>
                    <a:p>
                      <a:r>
                        <a:rPr lang="en-US" sz="1600" dirty="0"/>
                        <a:t>dAmB</a:t>
                      </a:r>
                    </a:p>
                  </a:txBody>
                  <a:tcPr/>
                </a:tc>
                <a:tc>
                  <a:txBody>
                    <a:bodyPr/>
                    <a:lstStyle/>
                    <a:p>
                      <a:r>
                        <a:rPr lang="en-US" sz="1600" dirty="0"/>
                        <a:t>Coverage</a:t>
                      </a:r>
                      <a:r>
                        <a:rPr lang="en-US" sz="1600" baseline="0" dirty="0"/>
                        <a:t> for both aspergillosis and mucormycosis. Low cost</a:t>
                      </a:r>
                      <a:endParaRPr lang="en-US" sz="1600" dirty="0"/>
                    </a:p>
                  </a:txBody>
                  <a:tcPr/>
                </a:tc>
                <a:tc>
                  <a:txBody>
                    <a:bodyPr/>
                    <a:lstStyle/>
                    <a:p>
                      <a:r>
                        <a:rPr lang="en-US" sz="1600" dirty="0"/>
                        <a:t>Renal</a:t>
                      </a:r>
                      <a:r>
                        <a:rPr lang="en-US" sz="1600" baseline="0" dirty="0"/>
                        <a:t> and infusion related toxicity</a:t>
                      </a:r>
                      <a:endParaRPr lang="en-US" sz="1600" dirty="0"/>
                    </a:p>
                  </a:txBody>
                  <a:tcPr/>
                </a:tc>
                <a:extLst>
                  <a:ext uri="{0D108BD9-81ED-4DB2-BD59-A6C34878D82A}">
                    <a16:rowId xmlns:a16="http://schemas.microsoft.com/office/drawing/2014/main" val="10001"/>
                  </a:ext>
                </a:extLst>
              </a:tr>
              <a:tr h="518048">
                <a:tc>
                  <a:txBody>
                    <a:bodyPr/>
                    <a:lstStyle/>
                    <a:p>
                      <a:r>
                        <a:rPr lang="en-US" sz="1600" dirty="0"/>
                        <a:t>LAmB</a:t>
                      </a:r>
                    </a:p>
                  </a:txBody>
                  <a:tcPr/>
                </a:tc>
                <a:tc>
                  <a:txBody>
                    <a:bodyPr/>
                    <a:lstStyle/>
                    <a:p>
                      <a:r>
                        <a:rPr lang="en-US" sz="1600" dirty="0"/>
                        <a:t>As for dAmB,</a:t>
                      </a:r>
                      <a:r>
                        <a:rPr lang="en-US" sz="1600" baseline="0" dirty="0"/>
                        <a:t> but less toxicity</a:t>
                      </a:r>
                      <a:endParaRPr lang="en-US" sz="1600" dirty="0"/>
                    </a:p>
                  </a:txBody>
                  <a:tcPr/>
                </a:tc>
                <a:tc>
                  <a:txBody>
                    <a:bodyPr/>
                    <a:lstStyle/>
                    <a:p>
                      <a:r>
                        <a:rPr lang="en-US" sz="1600" dirty="0"/>
                        <a:t>Renal toxicity, cost</a:t>
                      </a:r>
                    </a:p>
                  </a:txBody>
                  <a:tcPr/>
                </a:tc>
                <a:extLst>
                  <a:ext uri="{0D108BD9-81ED-4DB2-BD59-A6C34878D82A}">
                    <a16:rowId xmlns:a16="http://schemas.microsoft.com/office/drawing/2014/main" val="10002"/>
                  </a:ext>
                </a:extLst>
              </a:tr>
              <a:tr h="2025097">
                <a:tc>
                  <a:txBody>
                    <a:bodyPr/>
                    <a:lstStyle/>
                    <a:p>
                      <a:r>
                        <a:rPr lang="en-US" sz="1600" dirty="0"/>
                        <a:t>VCZ</a:t>
                      </a:r>
                    </a:p>
                  </a:txBody>
                  <a:tcPr/>
                </a:tc>
                <a:tc>
                  <a:txBody>
                    <a:bodyPr/>
                    <a:lstStyle/>
                    <a:p>
                      <a:r>
                        <a:rPr lang="en-US" sz="1600" dirty="0"/>
                        <a:t>Drug of choice for</a:t>
                      </a:r>
                      <a:r>
                        <a:rPr lang="en-US" sz="1600" baseline="0" dirty="0"/>
                        <a:t> aspergillosis, no activity against mucormycosis</a:t>
                      </a:r>
                      <a:endParaRPr lang="en-US" sz="1600" dirty="0"/>
                    </a:p>
                  </a:txBody>
                  <a:tcPr/>
                </a:tc>
                <a:tc>
                  <a:txBody>
                    <a:bodyPr/>
                    <a:lstStyle/>
                    <a:p>
                      <a:r>
                        <a:rPr lang="en-US" sz="1600" dirty="0"/>
                        <a:t>Multiple</a:t>
                      </a:r>
                      <a:r>
                        <a:rPr lang="en-US" sz="1600" baseline="0" dirty="0"/>
                        <a:t> drug interactions and toxicities (CNS, hepatic, cutaneous), complicated pharmacokinetics</a:t>
                      </a:r>
                      <a:endParaRPr lang="en-US" sz="1600" dirty="0"/>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261256" y="6138271"/>
            <a:ext cx="6999515" cy="641714"/>
          </a:xfrm>
          <a:prstGeom prst="rect">
            <a:avLst/>
          </a:prstGeom>
        </p:spPr>
        <p:txBody>
          <a:bodyPr wrap="square">
            <a:spAutoFit/>
          </a:bodyPr>
          <a:lstStyle/>
          <a:p>
            <a:pPr marL="342900" lvl="0" indent="-342900" defTabSz="457200" eaLnBrk="1" fontAlgn="auto" hangingPunct="1">
              <a:spcBef>
                <a:spcPct val="20000"/>
              </a:spcBef>
              <a:spcAft>
                <a:spcPts val="0"/>
              </a:spcAft>
              <a:buFont typeface="Arial"/>
              <a:buChar char="•"/>
            </a:pPr>
            <a:r>
              <a:rPr lang="en-US" sz="1050" dirty="0">
                <a:solidFill>
                  <a:prstClr val="black"/>
                </a:solidFill>
                <a:effectLst/>
                <a:latin typeface="+mn-lt"/>
                <a:hlinkClick r:id="rId2"/>
              </a:rPr>
              <a:t>van </a:t>
            </a:r>
            <a:r>
              <a:rPr lang="en-US" sz="1050" dirty="0" err="1">
                <a:solidFill>
                  <a:prstClr val="black"/>
                </a:solidFill>
                <a:effectLst/>
                <a:latin typeface="+mn-lt"/>
                <a:hlinkClick r:id="rId2"/>
              </a:rPr>
              <a:t>Burik</a:t>
            </a:r>
            <a:r>
              <a:rPr lang="en-US" sz="1050" dirty="0">
                <a:solidFill>
                  <a:prstClr val="black"/>
                </a:solidFill>
                <a:effectLst/>
                <a:latin typeface="+mn-lt"/>
                <a:hlinkClick r:id="rId2"/>
              </a:rPr>
              <a:t> JA, et al. </a:t>
            </a:r>
            <a:r>
              <a:rPr lang="en-US" sz="1050" dirty="0" err="1">
                <a:solidFill>
                  <a:prstClr val="black"/>
                </a:solidFill>
                <a:effectLst/>
                <a:latin typeface="+mn-lt"/>
                <a:hlinkClick r:id="rId2"/>
              </a:rPr>
              <a:t>Clin</a:t>
            </a:r>
            <a:r>
              <a:rPr lang="en-US" sz="1050" dirty="0">
                <a:solidFill>
                  <a:prstClr val="black"/>
                </a:solidFill>
                <a:effectLst/>
                <a:latin typeface="+mn-lt"/>
                <a:hlinkClick r:id="rId2"/>
              </a:rPr>
              <a:t> Infect Dis 2006;42:e61-5</a:t>
            </a:r>
            <a:r>
              <a:rPr lang="en-US" sz="1050" dirty="0">
                <a:solidFill>
                  <a:prstClr val="black"/>
                </a:solidFill>
                <a:effectLst/>
                <a:latin typeface="+mn-lt"/>
              </a:rPr>
              <a:t>.</a:t>
            </a:r>
          </a:p>
          <a:p>
            <a:pPr marL="342900" lvl="0" indent="-342900" defTabSz="457200" eaLnBrk="1" fontAlgn="auto" hangingPunct="1">
              <a:spcBef>
                <a:spcPct val="20000"/>
              </a:spcBef>
              <a:spcAft>
                <a:spcPts val="0"/>
              </a:spcAft>
              <a:buFont typeface="Arial"/>
              <a:buChar char="•"/>
            </a:pPr>
            <a:r>
              <a:rPr lang="en-US" sz="1050" dirty="0">
                <a:solidFill>
                  <a:prstClr val="black"/>
                </a:solidFill>
                <a:effectLst/>
                <a:latin typeface="+mn-lt"/>
                <a:hlinkClick r:id="rId3"/>
              </a:rPr>
              <a:t>Chamilos G, et al. </a:t>
            </a:r>
            <a:r>
              <a:rPr lang="en-US" sz="1050" dirty="0" err="1">
                <a:solidFill>
                  <a:prstClr val="black"/>
                </a:solidFill>
                <a:effectLst/>
                <a:latin typeface="+mn-lt"/>
                <a:hlinkClick r:id="rId3"/>
              </a:rPr>
              <a:t>Clin</a:t>
            </a:r>
            <a:r>
              <a:rPr lang="en-US" sz="1050" dirty="0">
                <a:solidFill>
                  <a:prstClr val="black"/>
                </a:solidFill>
                <a:effectLst/>
                <a:latin typeface="+mn-lt"/>
                <a:hlinkClick r:id="rId3"/>
              </a:rPr>
              <a:t> Infect Dis. 2008; 47: 503-9.</a:t>
            </a:r>
            <a:endParaRPr lang="en-US" sz="1050" dirty="0">
              <a:solidFill>
                <a:prstClr val="black"/>
              </a:solidFill>
              <a:effectLst/>
              <a:latin typeface="+mn-lt"/>
            </a:endParaRPr>
          </a:p>
          <a:p>
            <a:pPr marL="342900" lvl="0" indent="-342900" defTabSz="457200" eaLnBrk="1" fontAlgn="auto" hangingPunct="1">
              <a:spcBef>
                <a:spcPct val="20000"/>
              </a:spcBef>
              <a:spcAft>
                <a:spcPts val="0"/>
              </a:spcAft>
              <a:buFont typeface="Arial"/>
              <a:buChar char="•"/>
            </a:pPr>
            <a:r>
              <a:rPr lang="en-US" sz="1050" dirty="0">
                <a:solidFill>
                  <a:prstClr val="black"/>
                </a:solidFill>
                <a:effectLst/>
                <a:latin typeface="+mn-lt"/>
                <a:hlinkClick r:id="rId4"/>
              </a:rPr>
              <a:t>Lewis RE, et al. </a:t>
            </a:r>
            <a:r>
              <a:rPr lang="en-US" sz="1050" dirty="0" err="1">
                <a:solidFill>
                  <a:prstClr val="black"/>
                </a:solidFill>
                <a:effectLst/>
                <a:latin typeface="+mn-lt"/>
                <a:hlinkClick r:id="rId4"/>
              </a:rPr>
              <a:t>Clin</a:t>
            </a:r>
            <a:r>
              <a:rPr lang="en-US" sz="1050" dirty="0">
                <a:solidFill>
                  <a:prstClr val="black"/>
                </a:solidFill>
                <a:effectLst/>
                <a:latin typeface="+mn-lt"/>
                <a:hlinkClick r:id="rId4"/>
              </a:rPr>
              <a:t> Infect Dis. 2012; 54(</a:t>
            </a:r>
            <a:r>
              <a:rPr lang="en-US" sz="1050" dirty="0" err="1">
                <a:solidFill>
                  <a:prstClr val="black"/>
                </a:solidFill>
                <a:effectLst/>
                <a:latin typeface="+mn-lt"/>
                <a:hlinkClick r:id="rId4"/>
              </a:rPr>
              <a:t>suppl</a:t>
            </a:r>
            <a:r>
              <a:rPr lang="en-US" sz="1050" dirty="0">
                <a:solidFill>
                  <a:prstClr val="black"/>
                </a:solidFill>
                <a:effectLst/>
                <a:latin typeface="+mn-lt"/>
                <a:hlinkClick r:id="rId4"/>
              </a:rPr>
              <a:t> 1): S67-72</a:t>
            </a:r>
            <a:r>
              <a:rPr lang="en-US" sz="1050" dirty="0">
                <a:solidFill>
                  <a:prstClr val="black"/>
                </a:solidFill>
                <a:effectLst/>
                <a:latin typeface="+mn-lt"/>
              </a:rPr>
              <a:t>.</a:t>
            </a:r>
            <a:endParaRPr lang="en-US" sz="2300" dirty="0">
              <a:solidFill>
                <a:prstClr val="black"/>
              </a:solidFill>
              <a:effectLst/>
              <a:latin typeface="Calibri"/>
            </a:endParaRPr>
          </a:p>
        </p:txBody>
      </p:sp>
      <p:sp>
        <p:nvSpPr>
          <p:cNvPr id="7" name="Action Button: Back or Previous 6">
            <a:hlinkClick r:id="" action="ppaction://hlinkshowjump?jump=nextslide" highlightClick="1"/>
          </p:cNvPr>
          <p:cNvSpPr/>
          <p:nvPr/>
        </p:nvSpPr>
        <p:spPr>
          <a:xfrm rot="10800000">
            <a:off x="8039850" y="6176963"/>
            <a:ext cx="411729" cy="440134"/>
          </a:xfrm>
          <a:prstGeom prst="actionButtonBackPrevious">
            <a:avLst/>
          </a:prstGeom>
          <a:blipFill>
            <a:blip r:embed="rId5">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point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4706966"/>
              </p:ext>
            </p:extLst>
          </p:nvPr>
        </p:nvGraphicFramePr>
        <p:xfrm>
          <a:off x="457200" y="1600201"/>
          <a:ext cx="8102010" cy="4077586"/>
        </p:xfrm>
        <a:graphic>
          <a:graphicData uri="http://schemas.openxmlformats.org/drawingml/2006/table">
            <a:tbl>
              <a:tblPr firstRow="1" bandRow="1">
                <a:tableStyleId>{5C22544A-7EE6-4342-B048-85BDC9FD1C3A}</a:tableStyleId>
              </a:tblPr>
              <a:tblGrid>
                <a:gridCol w="1878920">
                  <a:extLst>
                    <a:ext uri="{9D8B030D-6E8A-4147-A177-3AD203B41FA5}">
                      <a16:colId xmlns:a16="http://schemas.microsoft.com/office/drawing/2014/main" val="20000"/>
                    </a:ext>
                  </a:extLst>
                </a:gridCol>
                <a:gridCol w="3522420">
                  <a:extLst>
                    <a:ext uri="{9D8B030D-6E8A-4147-A177-3AD203B41FA5}">
                      <a16:colId xmlns:a16="http://schemas.microsoft.com/office/drawing/2014/main" val="20001"/>
                    </a:ext>
                  </a:extLst>
                </a:gridCol>
                <a:gridCol w="2700670">
                  <a:extLst>
                    <a:ext uri="{9D8B030D-6E8A-4147-A177-3AD203B41FA5}">
                      <a16:colId xmlns:a16="http://schemas.microsoft.com/office/drawing/2014/main" val="20002"/>
                    </a:ext>
                  </a:extLst>
                </a:gridCol>
              </a:tblGrid>
              <a:tr h="806634">
                <a:tc>
                  <a:txBody>
                    <a:bodyPr/>
                    <a:lstStyle/>
                    <a:p>
                      <a:r>
                        <a:rPr lang="en-US" sz="1600" dirty="0"/>
                        <a:t>Antifungal Agent</a:t>
                      </a:r>
                    </a:p>
                  </a:txBody>
                  <a:tcPr/>
                </a:tc>
                <a:tc>
                  <a:txBody>
                    <a:bodyPr/>
                    <a:lstStyle/>
                    <a:p>
                      <a:r>
                        <a:rPr lang="en-US" sz="1600" dirty="0"/>
                        <a:t>Pros</a:t>
                      </a:r>
                    </a:p>
                  </a:txBody>
                  <a:tcPr/>
                </a:tc>
                <a:tc>
                  <a:txBody>
                    <a:bodyPr/>
                    <a:lstStyle/>
                    <a:p>
                      <a:r>
                        <a:rPr lang="en-US" sz="1600" dirty="0"/>
                        <a:t>cons</a:t>
                      </a:r>
                    </a:p>
                  </a:txBody>
                  <a:tcPr/>
                </a:tc>
                <a:extLst>
                  <a:ext uri="{0D108BD9-81ED-4DB2-BD59-A6C34878D82A}">
                    <a16:rowId xmlns:a16="http://schemas.microsoft.com/office/drawing/2014/main" val="10000"/>
                  </a:ext>
                </a:extLst>
              </a:tr>
              <a:tr h="2124683">
                <a:tc>
                  <a:txBody>
                    <a:bodyPr/>
                    <a:lstStyle/>
                    <a:p>
                      <a:r>
                        <a:rPr lang="en-US" sz="1600" dirty="0"/>
                        <a:t>PCZ</a:t>
                      </a:r>
                    </a:p>
                  </a:txBody>
                  <a:tcPr/>
                </a:tc>
                <a:tc>
                  <a:txBody>
                    <a:bodyPr/>
                    <a:lstStyle/>
                    <a:p>
                      <a:r>
                        <a:rPr lang="en-US" sz="1600" dirty="0"/>
                        <a:t>Activity against both aspergillosis</a:t>
                      </a:r>
                      <a:r>
                        <a:rPr lang="en-US" sz="1600" baseline="0" dirty="0"/>
                        <a:t> and mucormycosis, but not FDA approved for treatment of those infections</a:t>
                      </a:r>
                      <a:endParaRPr lang="en-US" sz="1600" dirty="0"/>
                    </a:p>
                  </a:txBody>
                  <a:tcPr/>
                </a:tc>
                <a:tc>
                  <a:txBody>
                    <a:bodyPr/>
                    <a:lstStyle/>
                    <a:p>
                      <a:r>
                        <a:rPr lang="en-US" sz="1600" dirty="0"/>
                        <a:t>Steady</a:t>
                      </a:r>
                      <a:r>
                        <a:rPr lang="en-US" sz="1600" baseline="0" dirty="0"/>
                        <a:t> state levels achieved a week or longer after initiation of therapy with oral formulations. GI and hepatic toxicity</a:t>
                      </a:r>
                      <a:endParaRPr lang="en-US" sz="1600" dirty="0"/>
                    </a:p>
                  </a:txBody>
                  <a:tcPr/>
                </a:tc>
                <a:extLst>
                  <a:ext uri="{0D108BD9-81ED-4DB2-BD59-A6C34878D82A}">
                    <a16:rowId xmlns:a16="http://schemas.microsoft.com/office/drawing/2014/main" val="10001"/>
                  </a:ext>
                </a:extLst>
              </a:tr>
              <a:tr h="1146269">
                <a:tc>
                  <a:txBody>
                    <a:bodyPr/>
                    <a:lstStyle/>
                    <a:p>
                      <a:r>
                        <a:rPr lang="en-US" sz="1600" dirty="0"/>
                        <a:t>ISV</a:t>
                      </a:r>
                    </a:p>
                  </a:txBody>
                  <a:tcPr/>
                </a:tc>
                <a:tc>
                  <a:txBody>
                    <a:bodyPr/>
                    <a:lstStyle/>
                    <a:p>
                      <a:r>
                        <a:rPr lang="en-US" sz="1600" dirty="0"/>
                        <a:t>Activity</a:t>
                      </a:r>
                      <a:r>
                        <a:rPr lang="en-US" sz="1600" baseline="0" dirty="0"/>
                        <a:t> against both aspergillosis and mucormycosis</a:t>
                      </a:r>
                      <a:endParaRPr lang="en-US" sz="1600" dirty="0"/>
                    </a:p>
                  </a:txBody>
                  <a:tcPr/>
                </a:tc>
                <a:tc>
                  <a:txBody>
                    <a:bodyPr/>
                    <a:lstStyle/>
                    <a:p>
                      <a:r>
                        <a:rPr lang="en-US" sz="1600" dirty="0"/>
                        <a:t>Limited</a:t>
                      </a:r>
                      <a:r>
                        <a:rPr lang="en-US" sz="1600" baseline="0" dirty="0"/>
                        <a:t> experience in mucormycosis. GI and hepatic toxicity</a:t>
                      </a:r>
                      <a:endParaRPr lang="en-US" sz="1600" dirty="0"/>
                    </a:p>
                  </a:txBody>
                  <a:tcPr/>
                </a:tc>
                <a:extLst>
                  <a:ext uri="{0D108BD9-81ED-4DB2-BD59-A6C34878D82A}">
                    <a16:rowId xmlns:a16="http://schemas.microsoft.com/office/drawing/2014/main" val="10002"/>
                  </a:ext>
                </a:extLst>
              </a:tr>
            </a:tbl>
          </a:graphicData>
        </a:graphic>
      </p:graphicFrame>
      <p:sp>
        <p:nvSpPr>
          <p:cNvPr id="6" name="Rectangle 5"/>
          <p:cNvSpPr/>
          <p:nvPr/>
        </p:nvSpPr>
        <p:spPr>
          <a:xfrm>
            <a:off x="261256" y="6138271"/>
            <a:ext cx="6999515" cy="641714"/>
          </a:xfrm>
          <a:prstGeom prst="rect">
            <a:avLst/>
          </a:prstGeom>
        </p:spPr>
        <p:txBody>
          <a:bodyPr wrap="square">
            <a:spAutoFit/>
          </a:bodyPr>
          <a:lstStyle/>
          <a:p>
            <a:pPr marL="342900" lvl="0" indent="-342900" defTabSz="457200" eaLnBrk="1" fontAlgn="auto" hangingPunct="1">
              <a:spcBef>
                <a:spcPct val="20000"/>
              </a:spcBef>
              <a:spcAft>
                <a:spcPts val="0"/>
              </a:spcAft>
              <a:buFont typeface="Arial"/>
              <a:buChar char="•"/>
            </a:pPr>
            <a:r>
              <a:rPr lang="en-US" sz="1050" dirty="0">
                <a:solidFill>
                  <a:prstClr val="black"/>
                </a:solidFill>
                <a:effectLst/>
                <a:latin typeface="+mn-lt"/>
                <a:hlinkClick r:id="rId2"/>
              </a:rPr>
              <a:t>van </a:t>
            </a:r>
            <a:r>
              <a:rPr lang="en-US" sz="1050" dirty="0" err="1">
                <a:solidFill>
                  <a:prstClr val="black"/>
                </a:solidFill>
                <a:effectLst/>
                <a:latin typeface="+mn-lt"/>
                <a:hlinkClick r:id="rId2"/>
              </a:rPr>
              <a:t>Burik</a:t>
            </a:r>
            <a:r>
              <a:rPr lang="en-US" sz="1050" dirty="0">
                <a:solidFill>
                  <a:prstClr val="black"/>
                </a:solidFill>
                <a:effectLst/>
                <a:latin typeface="+mn-lt"/>
                <a:hlinkClick r:id="rId2"/>
              </a:rPr>
              <a:t> JA, et al. </a:t>
            </a:r>
            <a:r>
              <a:rPr lang="en-US" sz="1050" dirty="0" err="1">
                <a:solidFill>
                  <a:prstClr val="black"/>
                </a:solidFill>
                <a:effectLst/>
                <a:latin typeface="+mn-lt"/>
                <a:hlinkClick r:id="rId2"/>
              </a:rPr>
              <a:t>Clin</a:t>
            </a:r>
            <a:r>
              <a:rPr lang="en-US" sz="1050" dirty="0">
                <a:solidFill>
                  <a:prstClr val="black"/>
                </a:solidFill>
                <a:effectLst/>
                <a:latin typeface="+mn-lt"/>
                <a:hlinkClick r:id="rId2"/>
              </a:rPr>
              <a:t> Infect Dis 2006;42:e61-5.</a:t>
            </a:r>
            <a:endParaRPr lang="en-US" sz="1050" dirty="0">
              <a:solidFill>
                <a:prstClr val="black"/>
              </a:solidFill>
              <a:effectLst/>
              <a:latin typeface="+mn-lt"/>
            </a:endParaRPr>
          </a:p>
          <a:p>
            <a:pPr marL="342900" lvl="0" indent="-342900" defTabSz="457200" eaLnBrk="1" fontAlgn="auto" hangingPunct="1">
              <a:spcBef>
                <a:spcPct val="20000"/>
              </a:spcBef>
              <a:spcAft>
                <a:spcPts val="0"/>
              </a:spcAft>
              <a:buFont typeface="Arial"/>
              <a:buChar char="•"/>
            </a:pPr>
            <a:r>
              <a:rPr lang="en-US" sz="1050" dirty="0">
                <a:solidFill>
                  <a:prstClr val="black"/>
                </a:solidFill>
                <a:effectLst/>
                <a:latin typeface="+mn-lt"/>
                <a:hlinkClick r:id="rId3"/>
              </a:rPr>
              <a:t>Chamilos G, et al. </a:t>
            </a:r>
            <a:r>
              <a:rPr lang="en-US" sz="1050" dirty="0" err="1">
                <a:solidFill>
                  <a:prstClr val="black"/>
                </a:solidFill>
                <a:effectLst/>
                <a:latin typeface="+mn-lt"/>
                <a:hlinkClick r:id="rId3"/>
              </a:rPr>
              <a:t>Clin</a:t>
            </a:r>
            <a:r>
              <a:rPr lang="en-US" sz="1050" dirty="0">
                <a:solidFill>
                  <a:prstClr val="black"/>
                </a:solidFill>
                <a:effectLst/>
                <a:latin typeface="+mn-lt"/>
                <a:hlinkClick r:id="rId3"/>
              </a:rPr>
              <a:t> Infect Dis. 2008; 47: 503-9.</a:t>
            </a:r>
            <a:endParaRPr lang="en-US" sz="1050" dirty="0">
              <a:solidFill>
                <a:prstClr val="black"/>
              </a:solidFill>
              <a:effectLst/>
              <a:latin typeface="+mn-lt"/>
            </a:endParaRPr>
          </a:p>
          <a:p>
            <a:pPr marL="342900" lvl="0" indent="-342900" defTabSz="457200" eaLnBrk="1" fontAlgn="auto" hangingPunct="1">
              <a:spcBef>
                <a:spcPct val="20000"/>
              </a:spcBef>
              <a:spcAft>
                <a:spcPts val="0"/>
              </a:spcAft>
              <a:buFont typeface="Arial"/>
              <a:buChar char="•"/>
            </a:pPr>
            <a:r>
              <a:rPr lang="en-US" sz="1050" dirty="0">
                <a:solidFill>
                  <a:prstClr val="black"/>
                </a:solidFill>
                <a:effectLst/>
                <a:latin typeface="+mn-lt"/>
                <a:hlinkClick r:id="rId4"/>
              </a:rPr>
              <a:t>Lewis RE, et al. </a:t>
            </a:r>
            <a:r>
              <a:rPr lang="en-US" sz="1050" dirty="0" err="1">
                <a:solidFill>
                  <a:prstClr val="black"/>
                </a:solidFill>
                <a:effectLst/>
                <a:latin typeface="+mn-lt"/>
                <a:hlinkClick r:id="rId4"/>
              </a:rPr>
              <a:t>Clin</a:t>
            </a:r>
            <a:r>
              <a:rPr lang="en-US" sz="1050" dirty="0">
                <a:solidFill>
                  <a:prstClr val="black"/>
                </a:solidFill>
                <a:effectLst/>
                <a:latin typeface="+mn-lt"/>
                <a:hlinkClick r:id="rId4"/>
              </a:rPr>
              <a:t> Infect Dis. 2012; 54(</a:t>
            </a:r>
            <a:r>
              <a:rPr lang="en-US" sz="1050" dirty="0" err="1">
                <a:solidFill>
                  <a:prstClr val="black"/>
                </a:solidFill>
                <a:effectLst/>
                <a:latin typeface="+mn-lt"/>
                <a:hlinkClick r:id="rId4"/>
              </a:rPr>
              <a:t>suppl</a:t>
            </a:r>
            <a:r>
              <a:rPr lang="en-US" sz="1050" dirty="0">
                <a:solidFill>
                  <a:prstClr val="black"/>
                </a:solidFill>
                <a:effectLst/>
                <a:latin typeface="+mn-lt"/>
                <a:hlinkClick r:id="rId4"/>
              </a:rPr>
              <a:t> 1): S67-72</a:t>
            </a:r>
            <a:r>
              <a:rPr lang="en-US" sz="1050" dirty="0">
                <a:solidFill>
                  <a:prstClr val="black"/>
                </a:solidFill>
                <a:effectLst/>
                <a:latin typeface="+mn-lt"/>
              </a:rPr>
              <a:t>.</a:t>
            </a:r>
            <a:endParaRPr lang="en-US" sz="2300" dirty="0">
              <a:solidFill>
                <a:prstClr val="black"/>
              </a:solidFill>
              <a:effectLst/>
              <a:latin typeface="Calibri"/>
            </a:endParaRPr>
          </a:p>
        </p:txBody>
      </p:sp>
      <p:sp>
        <p:nvSpPr>
          <p:cNvPr id="8" name="Action Button: Return 7">
            <a:hlinkClick r:id="rId5" action="ppaction://hlinksldjump" highlightClick="1"/>
          </p:cNvPr>
          <p:cNvSpPr/>
          <p:nvPr/>
        </p:nvSpPr>
        <p:spPr>
          <a:xfrm>
            <a:off x="7436950"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nextslide" highlightClick="1"/>
          </p:cNvPr>
          <p:cNvSpPr/>
          <p:nvPr/>
        </p:nvSpPr>
        <p:spPr>
          <a:xfrm rot="10800000">
            <a:off x="8039850" y="6176963"/>
            <a:ext cx="411729" cy="440134"/>
          </a:xfrm>
          <a:prstGeom prst="actionButtonBackPrevious">
            <a:avLst/>
          </a:prstGeom>
          <a:blipFill>
            <a:blip r:embed="rId6">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9462"/>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What would you do next? (check all that apply)</a:t>
            </a:r>
          </a:p>
          <a:p>
            <a:endParaRPr lang="en-US" dirty="0"/>
          </a:p>
          <a:p>
            <a:pPr marL="0" indent="0">
              <a:buNone/>
            </a:pPr>
            <a:r>
              <a:rPr lang="en-US" dirty="0"/>
              <a:t>a) </a:t>
            </a:r>
            <a:r>
              <a:rPr lang="en-US" b="1" dirty="0"/>
              <a:t>contact otolaryngology</a:t>
            </a:r>
          </a:p>
          <a:p>
            <a:pPr marL="0" indent="0">
              <a:buNone/>
            </a:pPr>
            <a:r>
              <a:rPr lang="en-US" dirty="0"/>
              <a:t>b) contact neurosurgery</a:t>
            </a:r>
          </a:p>
          <a:p>
            <a:pPr marL="0" indent="0">
              <a:buNone/>
            </a:pPr>
            <a:r>
              <a:rPr lang="en-US" b="1" dirty="0"/>
              <a:t>c) contact ophthalmology</a:t>
            </a:r>
          </a:p>
          <a:p>
            <a:pPr marL="0" indent="0">
              <a:buNone/>
            </a:pPr>
            <a:r>
              <a:rPr lang="en-US" dirty="0"/>
              <a:t>d) continue with medical management alone</a:t>
            </a:r>
          </a:p>
        </p:txBody>
      </p:sp>
      <p:grpSp>
        <p:nvGrpSpPr>
          <p:cNvPr id="7" name="Group 6"/>
          <p:cNvGrpSpPr/>
          <p:nvPr/>
        </p:nvGrpSpPr>
        <p:grpSpPr>
          <a:xfrm>
            <a:off x="707565" y="2471061"/>
            <a:ext cx="391891" cy="1251853"/>
            <a:chOff x="707565" y="2471061"/>
            <a:chExt cx="391891" cy="1251853"/>
          </a:xfrm>
        </p:grpSpPr>
        <p:sp>
          <p:nvSpPr>
            <p:cNvPr id="4" name="Oval 3"/>
            <p:cNvSpPr/>
            <p:nvPr/>
          </p:nvSpPr>
          <p:spPr bwMode="auto">
            <a:xfrm>
              <a:off x="729342" y="3363686"/>
              <a:ext cx="370114" cy="359228"/>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5" name="Oval 4"/>
            <p:cNvSpPr/>
            <p:nvPr/>
          </p:nvSpPr>
          <p:spPr bwMode="auto">
            <a:xfrm>
              <a:off x="707569" y="2906487"/>
              <a:ext cx="370114" cy="359228"/>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6" name="Oval 5"/>
            <p:cNvSpPr/>
            <p:nvPr/>
          </p:nvSpPr>
          <p:spPr bwMode="auto">
            <a:xfrm>
              <a:off x="707565" y="2471061"/>
              <a:ext cx="370114" cy="359228"/>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grpSp>
      <p:sp>
        <p:nvSpPr>
          <p:cNvPr id="9" name="Action Button: Return 8">
            <a:hlinkClick r:id="rId2" action="ppaction://hlinksldjump" highlightClick="1"/>
          </p:cNvPr>
          <p:cNvSpPr/>
          <p:nvPr/>
        </p:nvSpPr>
        <p:spPr>
          <a:xfrm>
            <a:off x="7478090" y="616118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nextslide" highlightClick="1"/>
          </p:cNvPr>
          <p:cNvSpPr/>
          <p:nvPr/>
        </p:nvSpPr>
        <p:spPr>
          <a:xfrm rot="10800000">
            <a:off x="8039850"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5026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Point</a:t>
            </a:r>
          </a:p>
        </p:txBody>
      </p:sp>
      <p:sp>
        <p:nvSpPr>
          <p:cNvPr id="3" name="Content Placeholder 2"/>
          <p:cNvSpPr>
            <a:spLocks noGrp="1"/>
          </p:cNvSpPr>
          <p:nvPr>
            <p:ph idx="1"/>
          </p:nvPr>
        </p:nvSpPr>
        <p:spPr/>
        <p:txBody>
          <a:bodyPr/>
          <a:lstStyle/>
          <a:p>
            <a:r>
              <a:rPr lang="en-US" dirty="0"/>
              <a:t>Proper evaluation of a highly immunocompromsed patient with progressive sinusitis REQUIRES consultation of one or more surgical subspecialties (e.g. ENT, ophthalmology) to determine extent of infection, obtain specimen for microbiological  diagnosis and to formulate a treatment plan that will likely require drainage and/or debridement.</a:t>
            </a:r>
          </a:p>
        </p:txBody>
      </p:sp>
      <p:sp>
        <p:nvSpPr>
          <p:cNvPr id="5" name="Rectangle 4"/>
          <p:cNvSpPr/>
          <p:nvPr/>
        </p:nvSpPr>
        <p:spPr>
          <a:xfrm>
            <a:off x="534016" y="6216286"/>
            <a:ext cx="7511143" cy="641714"/>
          </a:xfrm>
          <a:prstGeom prst="rect">
            <a:avLst/>
          </a:prstGeom>
        </p:spPr>
        <p:txBody>
          <a:bodyPr wrap="square">
            <a:spAutoFit/>
          </a:bodyPr>
          <a:lstStyle/>
          <a:p>
            <a:pPr marL="342900" lvl="0" indent="-342900" defTabSz="457200" eaLnBrk="1" fontAlgn="auto" hangingPunct="1">
              <a:spcBef>
                <a:spcPct val="20000"/>
              </a:spcBef>
              <a:spcAft>
                <a:spcPts val="0"/>
              </a:spcAft>
              <a:buFont typeface="Arial"/>
              <a:buChar char="•"/>
            </a:pPr>
            <a:r>
              <a:rPr lang="en-US" sz="1050" dirty="0">
                <a:solidFill>
                  <a:prstClr val="black"/>
                </a:solidFill>
                <a:effectLst/>
                <a:latin typeface="+mn-lt"/>
                <a:hlinkClick r:id="rId2"/>
              </a:rPr>
              <a:t>Roden MM, et al. </a:t>
            </a:r>
            <a:r>
              <a:rPr lang="en-US" sz="1050" dirty="0" err="1">
                <a:solidFill>
                  <a:prstClr val="black"/>
                </a:solidFill>
                <a:effectLst/>
                <a:latin typeface="+mn-lt"/>
                <a:hlinkClick r:id="rId2"/>
              </a:rPr>
              <a:t>Clin</a:t>
            </a:r>
            <a:r>
              <a:rPr lang="en-US" sz="1050" dirty="0">
                <a:solidFill>
                  <a:prstClr val="black"/>
                </a:solidFill>
                <a:effectLst/>
                <a:latin typeface="+mn-lt"/>
                <a:hlinkClick r:id="rId2"/>
              </a:rPr>
              <a:t> Infect Dis. 2005; 41(5): 634-53</a:t>
            </a:r>
            <a:r>
              <a:rPr lang="en-US" sz="1050" dirty="0">
                <a:solidFill>
                  <a:prstClr val="black"/>
                </a:solidFill>
                <a:effectLst/>
                <a:latin typeface="+mn-lt"/>
              </a:rPr>
              <a:t>.</a:t>
            </a:r>
          </a:p>
          <a:p>
            <a:pPr marL="342900" lvl="0" indent="-342900" defTabSz="457200" eaLnBrk="1" fontAlgn="auto" hangingPunct="1">
              <a:spcBef>
                <a:spcPct val="20000"/>
              </a:spcBef>
              <a:spcAft>
                <a:spcPts val="0"/>
              </a:spcAft>
              <a:buFont typeface="Arial"/>
              <a:buChar char="•"/>
            </a:pPr>
            <a:r>
              <a:rPr lang="en-US" sz="1050" dirty="0">
                <a:solidFill>
                  <a:prstClr val="black"/>
                </a:solidFill>
                <a:effectLst/>
                <a:latin typeface="+mn-lt"/>
                <a:hlinkClick r:id="rId3"/>
              </a:rPr>
              <a:t>Zaoutis TE, et al. </a:t>
            </a:r>
            <a:r>
              <a:rPr lang="en-US" sz="1050" dirty="0" err="1">
                <a:solidFill>
                  <a:prstClr val="black"/>
                </a:solidFill>
                <a:effectLst/>
                <a:latin typeface="+mn-lt"/>
                <a:hlinkClick r:id="rId3"/>
              </a:rPr>
              <a:t>Ped</a:t>
            </a:r>
            <a:r>
              <a:rPr lang="en-US" sz="1050" dirty="0">
                <a:solidFill>
                  <a:prstClr val="black"/>
                </a:solidFill>
                <a:effectLst/>
                <a:latin typeface="+mn-lt"/>
                <a:hlinkClick r:id="rId3"/>
              </a:rPr>
              <a:t> Infect Dis J. 2007; 26(8): 723-7.</a:t>
            </a:r>
            <a:endParaRPr lang="en-US" sz="1050" dirty="0">
              <a:solidFill>
                <a:prstClr val="black"/>
              </a:solidFill>
              <a:effectLst/>
              <a:latin typeface="+mn-lt"/>
            </a:endParaRPr>
          </a:p>
          <a:p>
            <a:pPr marL="342900" lvl="0" indent="-342900" defTabSz="457200" eaLnBrk="1" fontAlgn="auto" hangingPunct="1">
              <a:spcBef>
                <a:spcPct val="20000"/>
              </a:spcBef>
              <a:spcAft>
                <a:spcPts val="0"/>
              </a:spcAft>
              <a:buFont typeface="Arial"/>
              <a:buChar char="•"/>
            </a:pPr>
            <a:r>
              <a:rPr lang="en-US" sz="1050" dirty="0">
                <a:solidFill>
                  <a:prstClr val="black"/>
                </a:solidFill>
                <a:effectLst/>
                <a:latin typeface="+mn-lt"/>
                <a:hlinkClick r:id="rId4"/>
              </a:rPr>
              <a:t>Skiada A, et al. </a:t>
            </a:r>
            <a:r>
              <a:rPr lang="en-US" sz="1050" dirty="0" err="1">
                <a:solidFill>
                  <a:prstClr val="black"/>
                </a:solidFill>
                <a:effectLst/>
                <a:latin typeface="+mn-lt"/>
                <a:hlinkClick r:id="rId4"/>
              </a:rPr>
              <a:t>Hematologica</a:t>
            </a:r>
            <a:r>
              <a:rPr lang="en-US" sz="1050" dirty="0">
                <a:solidFill>
                  <a:prstClr val="black"/>
                </a:solidFill>
                <a:effectLst/>
                <a:latin typeface="+mn-lt"/>
                <a:hlinkClick r:id="rId4"/>
              </a:rPr>
              <a:t>. 2013; 98: 492-504</a:t>
            </a:r>
            <a:r>
              <a:rPr lang="en-US" sz="1050" dirty="0">
                <a:solidFill>
                  <a:prstClr val="black"/>
                </a:solidFill>
                <a:effectLst/>
                <a:latin typeface="+mn-lt"/>
              </a:rPr>
              <a:t>.</a:t>
            </a:r>
          </a:p>
        </p:txBody>
      </p:sp>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5">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Modules</a:t>
            </a:r>
          </a:p>
        </p:txBody>
      </p:sp>
      <p:sp>
        <p:nvSpPr>
          <p:cNvPr id="3" name="Content Placeholder 2"/>
          <p:cNvSpPr>
            <a:spLocks noGrp="1"/>
          </p:cNvSpPr>
          <p:nvPr>
            <p:ph idx="1"/>
          </p:nvPr>
        </p:nvSpPr>
        <p:spPr/>
        <p:txBody>
          <a:bodyPr>
            <a:normAutofit/>
          </a:bodyPr>
          <a:lstStyle/>
          <a:p>
            <a:r>
              <a:rPr lang="en-US" sz="2000" dirty="0"/>
              <a:t>The modules are case-based, with decision points (branches) containing questions</a:t>
            </a:r>
          </a:p>
          <a:p>
            <a:pPr lvl="1"/>
            <a:r>
              <a:rPr lang="en-US" sz="2000" dirty="0"/>
              <a:t>Many questions don’t have right or wrong answers</a:t>
            </a:r>
          </a:p>
          <a:p>
            <a:pPr lvl="1"/>
            <a:r>
              <a:rPr lang="en-US" sz="2000" dirty="0"/>
              <a:t>Click on a response (e.g. a diagnostic test), and you will find out more about it</a:t>
            </a:r>
          </a:p>
          <a:p>
            <a:r>
              <a:rPr lang="en-US" sz="2000" dirty="0"/>
              <a:t>Multiple “action buttons” help you navigate</a:t>
            </a:r>
          </a:p>
          <a:p>
            <a:r>
              <a:rPr lang="en-US" sz="2000" dirty="0"/>
              <a:t>The basic modules are designed to take about 45 minutes to complete</a:t>
            </a:r>
          </a:p>
          <a:p>
            <a:r>
              <a:rPr lang="en-US" sz="2000" dirty="0"/>
              <a:t>You might take longer, especially if you choose to investigate all of the informational links provided</a:t>
            </a:r>
          </a:p>
          <a:p>
            <a:r>
              <a:rPr lang="en-US" sz="2000" dirty="0"/>
              <a:t>Take your time and enjoy!</a:t>
            </a:r>
          </a:p>
        </p:txBody>
      </p:sp>
      <p:sp>
        <p:nvSpPr>
          <p:cNvPr id="7" name="Action Button: Back or Previous 6">
            <a:hlinkClick r:id="" action="ppaction://hlinkshowjump?jump=nextslide" highlightClick="1"/>
          </p:cNvPr>
          <p:cNvSpPr/>
          <p:nvPr/>
        </p:nvSpPr>
        <p:spPr>
          <a:xfrm rot="10800000">
            <a:off x="8054506"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742921"/>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5340246" cy="914400"/>
          </a:xfrm>
        </p:spPr>
        <p:txBody>
          <a:bodyPr>
            <a:normAutofit/>
          </a:bodyPr>
          <a:lstStyle/>
          <a:p>
            <a:r>
              <a:rPr lang="en-US" dirty="0"/>
              <a:t>Presumptive diagnosis: ?</a:t>
            </a:r>
          </a:p>
        </p:txBody>
      </p:sp>
      <p:sp>
        <p:nvSpPr>
          <p:cNvPr id="3" name="Content Placeholder 2"/>
          <p:cNvSpPr>
            <a:spLocks noGrp="1"/>
          </p:cNvSpPr>
          <p:nvPr>
            <p:ph idx="1"/>
          </p:nvPr>
        </p:nvSpPr>
        <p:spPr>
          <a:xfrm>
            <a:off x="457200" y="1600200"/>
            <a:ext cx="7825563" cy="4525963"/>
          </a:xfrm>
        </p:spPr>
        <p:txBody>
          <a:bodyPr>
            <a:normAutofit/>
          </a:bodyPr>
          <a:lstStyle/>
          <a:p>
            <a:r>
              <a:rPr lang="en-US" dirty="0"/>
              <a:t>Intraoperative findings: areas of necrotic tissue throughout the left nasal cavity and extending toward the left orbit. </a:t>
            </a:r>
          </a:p>
          <a:p>
            <a:r>
              <a:rPr lang="en-US" dirty="0"/>
              <a:t>Biopsies and cultures are taken of the leading edge.</a:t>
            </a:r>
          </a:p>
          <a:p>
            <a:endParaRPr lang="en-US"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206147"/>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Tissues: (Hematoxylin and eosin staining)</a:t>
            </a:r>
          </a:p>
        </p:txBody>
      </p:sp>
      <p:pic>
        <p:nvPicPr>
          <p:cNvPr id="4" name="Picture 3"/>
          <p:cNvPicPr>
            <a:picLocks noChangeAspect="1"/>
          </p:cNvPicPr>
          <p:nvPr/>
        </p:nvPicPr>
        <p:blipFill>
          <a:blip r:embed="rId2"/>
          <a:stretch>
            <a:fillRect/>
          </a:stretch>
        </p:blipFill>
        <p:spPr>
          <a:xfrm>
            <a:off x="685800" y="1847575"/>
            <a:ext cx="4172955" cy="2192796"/>
          </a:xfrm>
          <a:prstGeom prst="rect">
            <a:avLst/>
          </a:prstGeom>
        </p:spPr>
      </p:pic>
      <p:pic>
        <p:nvPicPr>
          <p:cNvPr id="6" name="Picture 5"/>
          <p:cNvPicPr>
            <a:picLocks noChangeAspect="1"/>
          </p:cNvPicPr>
          <p:nvPr/>
        </p:nvPicPr>
        <p:blipFill>
          <a:blip r:embed="rId3"/>
          <a:stretch>
            <a:fillRect/>
          </a:stretch>
        </p:blipFill>
        <p:spPr>
          <a:xfrm>
            <a:off x="5465134" y="1847576"/>
            <a:ext cx="2062717" cy="2227980"/>
          </a:xfrm>
          <a:prstGeom prst="rect">
            <a:avLst/>
          </a:prstGeom>
        </p:spPr>
      </p:pic>
      <p:sp>
        <p:nvSpPr>
          <p:cNvPr id="10" name="TextBox 9"/>
          <p:cNvSpPr txBox="1"/>
          <p:nvPr/>
        </p:nvSpPr>
        <p:spPr>
          <a:xfrm>
            <a:off x="510363" y="4455042"/>
            <a:ext cx="3599121" cy="830997"/>
          </a:xfrm>
          <a:prstGeom prst="rect">
            <a:avLst/>
          </a:prstGeom>
          <a:noFill/>
        </p:spPr>
        <p:txBody>
          <a:bodyPr wrap="square" rtlCol="0">
            <a:spAutoFit/>
          </a:bodyPr>
          <a:lstStyle/>
          <a:p>
            <a:r>
              <a:rPr lang="en-US" b="1" dirty="0">
                <a:solidFill>
                  <a:schemeClr val="bg2"/>
                </a:solidFill>
                <a:effectLst/>
                <a:latin typeface="+mn-lt"/>
              </a:rPr>
              <a:t>Figure A: </a:t>
            </a:r>
            <a:r>
              <a:rPr lang="en-US" dirty="0">
                <a:solidFill>
                  <a:schemeClr val="bg2"/>
                </a:solidFill>
                <a:effectLst/>
                <a:latin typeface="+mn-lt"/>
              </a:rPr>
              <a:t>Characteristic hyphae of mucormycosis</a:t>
            </a:r>
          </a:p>
        </p:txBody>
      </p:sp>
      <p:sp>
        <p:nvSpPr>
          <p:cNvPr id="12" name="Rectangle 11"/>
          <p:cNvSpPr/>
          <p:nvPr/>
        </p:nvSpPr>
        <p:spPr>
          <a:xfrm>
            <a:off x="5103304" y="4455042"/>
            <a:ext cx="3599445" cy="830997"/>
          </a:xfrm>
          <a:prstGeom prst="rect">
            <a:avLst/>
          </a:prstGeom>
        </p:spPr>
        <p:txBody>
          <a:bodyPr wrap="square">
            <a:spAutoFit/>
          </a:bodyPr>
          <a:lstStyle/>
          <a:p>
            <a:r>
              <a:rPr lang="en-US" b="1" dirty="0">
                <a:solidFill>
                  <a:schemeClr val="bg2"/>
                </a:solidFill>
                <a:effectLst/>
                <a:latin typeface="+mn-lt"/>
              </a:rPr>
              <a:t>Figure B: </a:t>
            </a:r>
            <a:r>
              <a:rPr lang="en-US" dirty="0">
                <a:solidFill>
                  <a:schemeClr val="bg2"/>
                </a:solidFill>
                <a:effectLst/>
                <a:latin typeface="+mn-lt"/>
              </a:rPr>
              <a:t>Perineural invasion with hyphae</a:t>
            </a:r>
          </a:p>
        </p:txBody>
      </p:sp>
      <p:sp>
        <p:nvSpPr>
          <p:cNvPr id="8" name="Action Button: Back or Previous 7">
            <a:hlinkClick r:id="" action="ppaction://hlinkshowjump?jump=nextslide" highlightClick="1"/>
          </p:cNvPr>
          <p:cNvSpPr/>
          <p:nvPr/>
        </p:nvSpPr>
        <p:spPr>
          <a:xfrm rot="10800000">
            <a:off x="8039850" y="6176963"/>
            <a:ext cx="411729" cy="440134"/>
          </a:xfrm>
          <a:prstGeom prst="actionButtonBackPrevious">
            <a:avLst/>
          </a:prstGeom>
          <a:blipFill>
            <a:blip r:embed="rId4">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124763"/>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Mucormycosis</a:t>
            </a:r>
            <a:r>
              <a:rPr lang="en-US" dirty="0"/>
              <a:t>: Hyphal appearance</a:t>
            </a:r>
          </a:p>
        </p:txBody>
      </p:sp>
      <p:pic>
        <p:nvPicPr>
          <p:cNvPr id="5" name="Picture 4"/>
          <p:cNvPicPr>
            <a:picLocks noChangeAspect="1"/>
          </p:cNvPicPr>
          <p:nvPr/>
        </p:nvPicPr>
        <p:blipFill>
          <a:blip r:embed="rId2"/>
          <a:stretch>
            <a:fillRect/>
          </a:stretch>
        </p:blipFill>
        <p:spPr>
          <a:xfrm>
            <a:off x="574726" y="1945035"/>
            <a:ext cx="3571971" cy="1876992"/>
          </a:xfrm>
          <a:prstGeom prst="rect">
            <a:avLst/>
          </a:prstGeom>
        </p:spPr>
      </p:pic>
      <p:sp>
        <p:nvSpPr>
          <p:cNvPr id="4" name="Rectangle 3"/>
          <p:cNvSpPr/>
          <p:nvPr/>
        </p:nvSpPr>
        <p:spPr>
          <a:xfrm>
            <a:off x="127590" y="4967842"/>
            <a:ext cx="8038214" cy="923330"/>
          </a:xfrm>
          <a:prstGeom prst="rect">
            <a:avLst/>
          </a:prstGeom>
        </p:spPr>
        <p:txBody>
          <a:bodyPr wrap="square">
            <a:spAutoFit/>
          </a:bodyPr>
          <a:lstStyle/>
          <a:p>
            <a:pPr lvl="1"/>
            <a:r>
              <a:rPr lang="en-US" sz="1800" dirty="0">
                <a:solidFill>
                  <a:schemeClr val="bg2"/>
                </a:solidFill>
                <a:effectLst/>
              </a:rPr>
              <a:t>CAUTION: While the hyphal appearance can be strikingly different from other filamentous fungi (e.g. Aspergillus) the distinction cannot always be accurately established by tissue morphology alone</a:t>
            </a:r>
          </a:p>
        </p:txBody>
      </p:sp>
      <p:sp>
        <p:nvSpPr>
          <p:cNvPr id="6" name="Rectangle 5"/>
          <p:cNvSpPr/>
          <p:nvPr/>
        </p:nvSpPr>
        <p:spPr>
          <a:xfrm>
            <a:off x="3817088" y="2006368"/>
            <a:ext cx="5220586" cy="1754326"/>
          </a:xfrm>
          <a:prstGeom prst="rect">
            <a:avLst/>
          </a:prstGeom>
        </p:spPr>
        <p:txBody>
          <a:bodyPr wrap="square">
            <a:spAutoFit/>
          </a:bodyPr>
          <a:lstStyle/>
          <a:p>
            <a:pPr marL="800100" lvl="1" indent="-342900">
              <a:buFont typeface="Arial" panose="020B0604020202020204" pitchFamily="34" charset="0"/>
              <a:buChar char="•"/>
            </a:pPr>
            <a:r>
              <a:rPr lang="en-US" sz="1800" dirty="0">
                <a:solidFill>
                  <a:schemeClr val="bg2"/>
                </a:solidFill>
                <a:effectLst/>
              </a:rPr>
              <a:t>Diameter: Broad (6 to 16 </a:t>
            </a:r>
            <a:r>
              <a:rPr lang="en-US" sz="1800" dirty="0" err="1">
                <a:solidFill>
                  <a:schemeClr val="bg2"/>
                </a:solidFill>
                <a:effectLst/>
              </a:rPr>
              <a:t>μm</a:t>
            </a:r>
            <a:r>
              <a:rPr lang="en-US" sz="1800" dirty="0">
                <a:solidFill>
                  <a:schemeClr val="bg2"/>
                </a:solidFill>
                <a:effectLst/>
              </a:rPr>
              <a:t>). As comparison, RBC 6-8 </a:t>
            </a:r>
            <a:r>
              <a:rPr lang="en-US" sz="1800" dirty="0" err="1">
                <a:solidFill>
                  <a:schemeClr val="bg2"/>
                </a:solidFill>
                <a:effectLst/>
              </a:rPr>
              <a:t>μm</a:t>
            </a:r>
            <a:r>
              <a:rPr lang="en-US" sz="1800" dirty="0">
                <a:solidFill>
                  <a:schemeClr val="bg2"/>
                </a:solidFill>
                <a:effectLst/>
              </a:rPr>
              <a:t>, Aspergillus hyphae: 2.5-4.5 </a:t>
            </a:r>
            <a:r>
              <a:rPr lang="en-US" sz="1800" dirty="0" err="1">
                <a:solidFill>
                  <a:schemeClr val="bg2"/>
                </a:solidFill>
                <a:effectLst/>
              </a:rPr>
              <a:t>μm</a:t>
            </a:r>
            <a:endParaRPr lang="en-US" sz="1800" dirty="0">
              <a:solidFill>
                <a:schemeClr val="bg2"/>
              </a:solidFill>
              <a:effectLst/>
            </a:endParaRPr>
          </a:p>
          <a:p>
            <a:pPr marL="800100" lvl="1" indent="-342900">
              <a:buFont typeface="Arial" panose="020B0604020202020204" pitchFamily="34" charset="0"/>
              <a:buChar char="•"/>
            </a:pPr>
            <a:r>
              <a:rPr lang="en-US" sz="1800" dirty="0">
                <a:solidFill>
                  <a:schemeClr val="bg2"/>
                </a:solidFill>
                <a:effectLst/>
              </a:rPr>
              <a:t>Shape: Ribbon like, irregularly shaped</a:t>
            </a:r>
          </a:p>
          <a:p>
            <a:pPr marL="800100" lvl="1" indent="-342900">
              <a:buFont typeface="Arial" panose="020B0604020202020204" pitchFamily="34" charset="0"/>
              <a:buChar char="•"/>
            </a:pPr>
            <a:r>
              <a:rPr lang="en-US" sz="1800" dirty="0">
                <a:solidFill>
                  <a:schemeClr val="bg2"/>
                </a:solidFill>
                <a:effectLst/>
              </a:rPr>
              <a:t>Septation: non-septate or sparsely septate</a:t>
            </a:r>
          </a:p>
          <a:p>
            <a:pPr marL="800100" lvl="1" indent="-342900">
              <a:buFont typeface="Arial" panose="020B0604020202020204" pitchFamily="34" charset="0"/>
              <a:buChar char="•"/>
            </a:pPr>
            <a:r>
              <a:rPr lang="en-US" sz="1800" dirty="0">
                <a:solidFill>
                  <a:schemeClr val="bg2"/>
                </a:solidFill>
                <a:effectLst/>
              </a:rPr>
              <a:t>Branching: right angle branches</a:t>
            </a:r>
          </a:p>
        </p:txBody>
      </p:sp>
      <p:sp>
        <p:nvSpPr>
          <p:cNvPr id="8" name="Rectangle 7"/>
          <p:cNvSpPr/>
          <p:nvPr/>
        </p:nvSpPr>
        <p:spPr>
          <a:xfrm>
            <a:off x="413657" y="6279735"/>
            <a:ext cx="4572000" cy="253916"/>
          </a:xfrm>
          <a:prstGeom prst="rect">
            <a:avLst/>
          </a:prstGeom>
        </p:spPr>
        <p:txBody>
          <a:bodyPr>
            <a:spAutoFit/>
          </a:bodyPr>
          <a:lstStyle/>
          <a:p>
            <a:pPr marL="342900" lvl="0" indent="-342900" defTabSz="457200" eaLnBrk="1" fontAlgn="auto" hangingPunct="1">
              <a:spcBef>
                <a:spcPct val="20000"/>
              </a:spcBef>
              <a:spcAft>
                <a:spcPts val="0"/>
              </a:spcAft>
              <a:buFont typeface="Arial"/>
              <a:buChar char="•"/>
            </a:pPr>
            <a:r>
              <a:rPr lang="en-US" sz="1050" dirty="0">
                <a:solidFill>
                  <a:prstClr val="black"/>
                </a:solidFill>
                <a:effectLst/>
                <a:latin typeface="+mn-lt"/>
                <a:hlinkClick r:id="rId3"/>
              </a:rPr>
              <a:t>Jung J, et al. </a:t>
            </a:r>
            <a:r>
              <a:rPr lang="en-US" sz="1050" dirty="0" err="1">
                <a:solidFill>
                  <a:prstClr val="black"/>
                </a:solidFill>
                <a:effectLst/>
                <a:latin typeface="+mn-lt"/>
                <a:hlinkClick r:id="rId3"/>
              </a:rPr>
              <a:t>Clin</a:t>
            </a:r>
            <a:r>
              <a:rPr lang="en-US" sz="1050" dirty="0">
                <a:solidFill>
                  <a:prstClr val="black"/>
                </a:solidFill>
                <a:effectLst/>
                <a:latin typeface="+mn-lt"/>
                <a:hlinkClick r:id="rId3"/>
              </a:rPr>
              <a:t> Infect Dis. 2015; 61: 1664-70</a:t>
            </a:r>
            <a:r>
              <a:rPr lang="en-US" sz="1050" dirty="0">
                <a:solidFill>
                  <a:prstClr val="black"/>
                </a:solidFill>
                <a:effectLst/>
                <a:latin typeface="+mn-lt"/>
              </a:rPr>
              <a:t>.</a:t>
            </a:r>
          </a:p>
        </p:txBody>
      </p:sp>
      <p:pic>
        <p:nvPicPr>
          <p:cNvPr id="9" name="Picture 8" descr="H:\Photomicrographs\NP12-22207, Aspergillus abscess in right parietal lobe\2 H and E, 1 GMS for Dr. Grubbs\NP12-22207, Aspergillus abscess in right parietal lo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402" y="3868884"/>
            <a:ext cx="1491683" cy="111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H:\Photomicrographs\NP12-22207, Aspergillus abscess in right parietal lobe\2 H and E, 1 GMS for Dr. Grubbs\NP12-22207, Aspergillus abscess in right parietal lobe, G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219" y="3882123"/>
            <a:ext cx="1456377" cy="109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4601028" y="3987712"/>
            <a:ext cx="3564775" cy="923330"/>
          </a:xfrm>
          <a:prstGeom prst="rect">
            <a:avLst/>
          </a:prstGeom>
          <a:noFill/>
          <a:ln>
            <a:solidFill>
              <a:schemeClr val="bg2"/>
            </a:solidFill>
          </a:ln>
        </p:spPr>
        <p:txBody>
          <a:bodyPr wrap="square" rtlCol="0">
            <a:spAutoFit/>
          </a:bodyPr>
          <a:lstStyle/>
          <a:p>
            <a:r>
              <a:rPr lang="en-US" sz="1800" dirty="0">
                <a:solidFill>
                  <a:schemeClr val="bg2"/>
                </a:solidFill>
                <a:effectLst/>
              </a:rPr>
              <a:t>Histopathology of invasive </a:t>
            </a:r>
            <a:r>
              <a:rPr lang="en-US" sz="1800" dirty="0" err="1">
                <a:solidFill>
                  <a:schemeClr val="bg2"/>
                </a:solidFill>
                <a:effectLst/>
              </a:rPr>
              <a:t>aspergillosis</a:t>
            </a:r>
            <a:r>
              <a:rPr lang="en-US" sz="1800" dirty="0">
                <a:solidFill>
                  <a:schemeClr val="bg2"/>
                </a:solidFill>
                <a:effectLst/>
              </a:rPr>
              <a:t> for comparison, note the acute-angle branching and </a:t>
            </a:r>
            <a:r>
              <a:rPr lang="en-US" sz="1800" dirty="0" err="1">
                <a:solidFill>
                  <a:schemeClr val="bg2"/>
                </a:solidFill>
                <a:effectLst/>
              </a:rPr>
              <a:t>septae</a:t>
            </a:r>
            <a:endParaRPr lang="en-US" sz="1800" dirty="0">
              <a:solidFill>
                <a:schemeClr val="bg2"/>
              </a:solidFill>
              <a:effectLst/>
            </a:endParaRPr>
          </a:p>
        </p:txBody>
      </p:sp>
      <p:sp>
        <p:nvSpPr>
          <p:cNvPr id="11" name="Left Arrow 10"/>
          <p:cNvSpPr/>
          <p:nvPr/>
        </p:nvSpPr>
        <p:spPr bwMode="auto">
          <a:xfrm>
            <a:off x="3817089" y="4310743"/>
            <a:ext cx="783940" cy="304800"/>
          </a:xfrm>
          <a:prstGeom prst="leftArrow">
            <a:avLst/>
          </a:prstGeom>
          <a:solidFill>
            <a:srgbClr val="FF0000"/>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2" name="Rectangle 11"/>
          <p:cNvSpPr/>
          <p:nvPr/>
        </p:nvSpPr>
        <p:spPr bwMode="auto">
          <a:xfrm>
            <a:off x="516670" y="3868884"/>
            <a:ext cx="3242362" cy="1118762"/>
          </a:xfrm>
          <a:prstGeom prst="rect">
            <a:avLst/>
          </a:prstGeom>
          <a:noFill/>
          <a:ln w="3810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3" name="Action Button: Back or Previous 12">
            <a:hlinkClick r:id="" action="ppaction://hlinkshowjump?jump=nextslide" highlightClick="1"/>
          </p:cNvPr>
          <p:cNvSpPr/>
          <p:nvPr/>
        </p:nvSpPr>
        <p:spPr>
          <a:xfrm rot="10800000">
            <a:off x="8039850" y="6176963"/>
            <a:ext cx="411729" cy="440134"/>
          </a:xfrm>
          <a:prstGeom prst="actionButtonBackPrevious">
            <a:avLst/>
          </a:prstGeom>
          <a:blipFill>
            <a:blip r:embed="rId6">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911703"/>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culture</a:t>
            </a:r>
          </a:p>
        </p:txBody>
      </p:sp>
      <p:sp>
        <p:nvSpPr>
          <p:cNvPr id="3" name="Content Placeholder 2"/>
          <p:cNvSpPr>
            <a:spLocks noGrp="1"/>
          </p:cNvSpPr>
          <p:nvPr>
            <p:ph idx="1"/>
          </p:nvPr>
        </p:nvSpPr>
        <p:spPr/>
        <p:txBody>
          <a:bodyPr>
            <a:normAutofit/>
          </a:bodyPr>
          <a:lstStyle/>
          <a:p>
            <a:endParaRPr lang="en-US" dirty="0"/>
          </a:p>
          <a:p>
            <a:pPr marL="0" indent="0">
              <a:buNone/>
            </a:pPr>
            <a:r>
              <a:rPr lang="en-US" dirty="0"/>
              <a:t>Growth in culture is important for identification of the specific causative agent. However, despite abundant tissue invasion, the fungus often fails to grow in culture. Conversely, growth in culture from material obtained from a non-sterile site does not necessarily indicate actual infection</a:t>
            </a:r>
          </a:p>
        </p:txBody>
      </p:sp>
      <p:sp>
        <p:nvSpPr>
          <p:cNvPr id="5" name="Action Button: Back or Previous 4">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911703"/>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Non-culture diagnostic tests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Beta-D-</a:t>
            </a:r>
            <a:r>
              <a:rPr lang="en-US" dirty="0" err="1"/>
              <a:t>glucan</a:t>
            </a:r>
            <a:r>
              <a:rPr lang="en-US" dirty="0"/>
              <a:t> and galactomannan assays do not detect mucormycosis. Nucleic acid test amplification tests (e.g. PCR) are increasingly used at individual institutions but are not yet standardized.</a:t>
            </a:r>
          </a:p>
        </p:txBody>
      </p:sp>
      <p:sp>
        <p:nvSpPr>
          <p:cNvPr id="5" name="Action Button: Back or Previous 4">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937778"/>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Teaching point: Mucormycosis in HSCT patient</a:t>
            </a:r>
          </a:p>
        </p:txBody>
      </p:sp>
      <p:sp>
        <p:nvSpPr>
          <p:cNvPr id="3" name="Content Placeholder 2"/>
          <p:cNvSpPr>
            <a:spLocks noGrp="1"/>
          </p:cNvSpPr>
          <p:nvPr>
            <p:ph idx="1"/>
          </p:nvPr>
        </p:nvSpPr>
        <p:spPr>
          <a:xfrm>
            <a:off x="457200" y="1600201"/>
            <a:ext cx="8153400" cy="4278086"/>
          </a:xfrm>
        </p:spPr>
        <p:txBody>
          <a:bodyPr>
            <a:normAutofit/>
          </a:bodyPr>
          <a:lstStyle/>
          <a:p>
            <a:endParaRPr lang="en-US" dirty="0"/>
          </a:p>
          <a:p>
            <a:r>
              <a:rPr lang="en-US" dirty="0"/>
              <a:t>HSCT frequency as a proportion of all cases of mucormycosis: approximately 5-6%</a:t>
            </a:r>
          </a:p>
          <a:p>
            <a:pPr marL="342900" lvl="1" indent="-342900">
              <a:buFont typeface="Arial"/>
              <a:buChar char="•"/>
            </a:pPr>
            <a:r>
              <a:rPr lang="en-US" dirty="0"/>
              <a:t>Mucormycosis frequency as a proportion of HSCT patients: 0.4% to 2.0% depending on series, with the highest incidence observed in patients with graft-versus-host disease. Incidence rates vary widely by geographic locale</a:t>
            </a:r>
          </a:p>
          <a:p>
            <a:pPr>
              <a:buNone/>
            </a:pPr>
            <a:endParaRPr lang="en-US" sz="2000" dirty="0"/>
          </a:p>
          <a:p>
            <a:pPr>
              <a:buNone/>
            </a:pPr>
            <a:endParaRPr lang="en-US" b="1" dirty="0"/>
          </a:p>
          <a:p>
            <a:endParaRPr lang="en-US" sz="2000" dirty="0"/>
          </a:p>
          <a:p>
            <a:endParaRPr lang="en-US" sz="1500" dirty="0"/>
          </a:p>
        </p:txBody>
      </p:sp>
      <p:sp>
        <p:nvSpPr>
          <p:cNvPr id="5" name="Rectangle 4"/>
          <p:cNvSpPr/>
          <p:nvPr/>
        </p:nvSpPr>
        <p:spPr>
          <a:xfrm>
            <a:off x="185057" y="6022387"/>
            <a:ext cx="8338457" cy="835613"/>
          </a:xfrm>
          <a:prstGeom prst="rect">
            <a:avLst/>
          </a:prstGeom>
        </p:spPr>
        <p:txBody>
          <a:bodyPr wrap="square">
            <a:spAutoFit/>
          </a:bodyPr>
          <a:lstStyle/>
          <a:p>
            <a:pPr lvl="0" defTabSz="457200" eaLnBrk="1" fontAlgn="auto" hangingPunct="1">
              <a:spcBef>
                <a:spcPct val="20000"/>
              </a:spcBef>
              <a:spcAft>
                <a:spcPts val="0"/>
              </a:spcAft>
            </a:pPr>
            <a:r>
              <a:rPr lang="en-US" sz="1050" dirty="0">
                <a:solidFill>
                  <a:prstClr val="black"/>
                </a:solidFill>
                <a:effectLst/>
                <a:latin typeface="+mn-lt"/>
                <a:hlinkClick r:id="rId2"/>
              </a:rPr>
              <a:t>Roden MM, et al. </a:t>
            </a:r>
            <a:r>
              <a:rPr lang="en-US" sz="1050" dirty="0" err="1">
                <a:solidFill>
                  <a:prstClr val="black"/>
                </a:solidFill>
                <a:effectLst/>
                <a:latin typeface="+mn-lt"/>
                <a:hlinkClick r:id="rId2"/>
              </a:rPr>
              <a:t>Clin</a:t>
            </a:r>
            <a:r>
              <a:rPr lang="en-US" sz="1050" dirty="0">
                <a:solidFill>
                  <a:prstClr val="black"/>
                </a:solidFill>
                <a:effectLst/>
                <a:latin typeface="+mn-lt"/>
                <a:hlinkClick r:id="rId2"/>
              </a:rPr>
              <a:t> Infect Dis. 2005; 41(5): 634-53</a:t>
            </a:r>
            <a:r>
              <a:rPr lang="en-US" sz="1050" dirty="0">
                <a:solidFill>
                  <a:prstClr val="black"/>
                </a:solidFill>
                <a:effectLst/>
                <a:latin typeface="+mn-lt"/>
              </a:rPr>
              <a:t>.</a:t>
            </a:r>
          </a:p>
          <a:p>
            <a:pPr lvl="0" defTabSz="457200" eaLnBrk="1" fontAlgn="auto" hangingPunct="1">
              <a:spcBef>
                <a:spcPct val="20000"/>
              </a:spcBef>
              <a:spcAft>
                <a:spcPts val="0"/>
              </a:spcAft>
            </a:pPr>
            <a:r>
              <a:rPr lang="en-US" sz="1050" dirty="0">
                <a:solidFill>
                  <a:prstClr val="black"/>
                </a:solidFill>
                <a:effectLst/>
                <a:latin typeface="+mn-lt"/>
                <a:hlinkClick r:id="rId3"/>
              </a:rPr>
              <a:t>Roilides E, Zaoutis TE, Walsh TJ. </a:t>
            </a:r>
            <a:r>
              <a:rPr lang="en-US" sz="1050" dirty="0" err="1">
                <a:solidFill>
                  <a:prstClr val="black"/>
                </a:solidFill>
                <a:effectLst/>
                <a:latin typeface="+mn-lt"/>
                <a:hlinkClick r:id="rId3"/>
              </a:rPr>
              <a:t>Clin</a:t>
            </a:r>
            <a:r>
              <a:rPr lang="en-US" sz="1050" dirty="0">
                <a:solidFill>
                  <a:prstClr val="black"/>
                </a:solidFill>
                <a:effectLst/>
                <a:latin typeface="+mn-lt"/>
                <a:hlinkClick r:id="rId3"/>
              </a:rPr>
              <a:t> </a:t>
            </a:r>
            <a:r>
              <a:rPr lang="en-US" sz="1050" dirty="0" err="1">
                <a:solidFill>
                  <a:prstClr val="black"/>
                </a:solidFill>
                <a:effectLst/>
                <a:latin typeface="+mn-lt"/>
                <a:hlinkClick r:id="rId3"/>
              </a:rPr>
              <a:t>Microbiol</a:t>
            </a:r>
            <a:r>
              <a:rPr lang="en-US" sz="1050" dirty="0">
                <a:solidFill>
                  <a:prstClr val="black"/>
                </a:solidFill>
                <a:effectLst/>
                <a:latin typeface="+mn-lt"/>
                <a:hlinkClick r:id="rId3"/>
              </a:rPr>
              <a:t> Infect. 2009; 15 </a:t>
            </a:r>
            <a:r>
              <a:rPr lang="en-US" sz="1050" dirty="0" err="1">
                <a:solidFill>
                  <a:prstClr val="black"/>
                </a:solidFill>
                <a:effectLst/>
                <a:latin typeface="+mn-lt"/>
                <a:hlinkClick r:id="rId3"/>
              </a:rPr>
              <a:t>suppl</a:t>
            </a:r>
            <a:r>
              <a:rPr lang="en-US" sz="1050" dirty="0">
                <a:solidFill>
                  <a:prstClr val="black"/>
                </a:solidFill>
                <a:effectLst/>
                <a:latin typeface="+mn-lt"/>
                <a:hlinkClick r:id="rId3"/>
              </a:rPr>
              <a:t> 5: 50-4</a:t>
            </a:r>
            <a:r>
              <a:rPr lang="en-US" sz="1050" dirty="0">
                <a:solidFill>
                  <a:prstClr val="black"/>
                </a:solidFill>
                <a:effectLst/>
                <a:latin typeface="+mn-lt"/>
              </a:rPr>
              <a:t>.</a:t>
            </a:r>
          </a:p>
          <a:p>
            <a:pPr lvl="0" defTabSz="457200" eaLnBrk="1" fontAlgn="auto" hangingPunct="1">
              <a:spcBef>
                <a:spcPct val="20000"/>
              </a:spcBef>
              <a:spcAft>
                <a:spcPts val="0"/>
              </a:spcAft>
            </a:pPr>
            <a:r>
              <a:rPr lang="en-US" sz="1050" dirty="0">
                <a:solidFill>
                  <a:prstClr val="black"/>
                </a:solidFill>
                <a:effectLst/>
                <a:latin typeface="+mn-lt"/>
                <a:hlinkClick r:id="rId4"/>
              </a:rPr>
              <a:t>Park BJ, et al. </a:t>
            </a:r>
            <a:r>
              <a:rPr lang="en-US" sz="1050" dirty="0" err="1">
                <a:solidFill>
                  <a:prstClr val="black"/>
                </a:solidFill>
                <a:effectLst/>
                <a:latin typeface="+mn-lt"/>
                <a:hlinkClick r:id="rId4"/>
              </a:rPr>
              <a:t>Emerg</a:t>
            </a:r>
            <a:r>
              <a:rPr lang="en-US" sz="1050" dirty="0">
                <a:solidFill>
                  <a:prstClr val="black"/>
                </a:solidFill>
                <a:effectLst/>
                <a:latin typeface="+mn-lt"/>
                <a:hlinkClick r:id="rId4"/>
              </a:rPr>
              <a:t> Infect Dis. 2011; 17: 1855-64.</a:t>
            </a:r>
            <a:endParaRPr lang="en-US" sz="1050" dirty="0">
              <a:solidFill>
                <a:prstClr val="black"/>
              </a:solidFill>
              <a:effectLst/>
              <a:latin typeface="+mn-lt"/>
            </a:endParaRPr>
          </a:p>
          <a:p>
            <a:pPr lvl="0" defTabSz="457200" eaLnBrk="1" fontAlgn="auto" hangingPunct="1">
              <a:spcBef>
                <a:spcPct val="20000"/>
              </a:spcBef>
              <a:spcAft>
                <a:spcPts val="0"/>
              </a:spcAft>
            </a:pPr>
            <a:r>
              <a:rPr lang="en-US" sz="1050" dirty="0">
                <a:solidFill>
                  <a:prstClr val="black"/>
                </a:solidFill>
                <a:effectLst/>
                <a:latin typeface="+mn-lt"/>
                <a:hlinkClick r:id="rId5"/>
              </a:rPr>
              <a:t>Xhaard A, et al. </a:t>
            </a:r>
            <a:r>
              <a:rPr lang="en-US" sz="1050" dirty="0" err="1">
                <a:solidFill>
                  <a:prstClr val="black"/>
                </a:solidFill>
                <a:effectLst/>
                <a:latin typeface="+mn-lt"/>
                <a:hlinkClick r:id="rId5"/>
              </a:rPr>
              <a:t>Clin</a:t>
            </a:r>
            <a:r>
              <a:rPr lang="en-US" sz="1050" dirty="0">
                <a:solidFill>
                  <a:prstClr val="black"/>
                </a:solidFill>
                <a:effectLst/>
                <a:latin typeface="+mn-lt"/>
                <a:hlinkClick r:id="rId5"/>
              </a:rPr>
              <a:t> </a:t>
            </a:r>
            <a:r>
              <a:rPr lang="en-US" sz="1050" dirty="0" err="1">
                <a:solidFill>
                  <a:prstClr val="black"/>
                </a:solidFill>
                <a:effectLst/>
                <a:latin typeface="+mn-lt"/>
                <a:hlinkClick r:id="rId5"/>
              </a:rPr>
              <a:t>Microbiol</a:t>
            </a:r>
            <a:r>
              <a:rPr lang="en-US" sz="1050" dirty="0">
                <a:solidFill>
                  <a:prstClr val="black"/>
                </a:solidFill>
                <a:effectLst/>
                <a:latin typeface="+mn-lt"/>
                <a:hlinkClick r:id="rId5"/>
              </a:rPr>
              <a:t> Infect. 2012; 18(10): E936-400.</a:t>
            </a:r>
            <a:endParaRPr lang="en-US" sz="1050" dirty="0">
              <a:solidFill>
                <a:prstClr val="black"/>
              </a:solidFill>
              <a:effectLst/>
              <a:latin typeface="+mn-lt"/>
            </a:endParaRPr>
          </a:p>
        </p:txBody>
      </p:sp>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6">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417857"/>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Teaching point: Mucormycosis in HSCT patient</a:t>
            </a:r>
          </a:p>
        </p:txBody>
      </p:sp>
      <p:sp>
        <p:nvSpPr>
          <p:cNvPr id="3" name="Content Placeholder 2"/>
          <p:cNvSpPr>
            <a:spLocks noGrp="1"/>
          </p:cNvSpPr>
          <p:nvPr>
            <p:ph idx="1"/>
          </p:nvPr>
        </p:nvSpPr>
        <p:spPr>
          <a:xfrm>
            <a:off x="457200" y="1600200"/>
            <a:ext cx="8229600" cy="5115877"/>
          </a:xfrm>
        </p:spPr>
        <p:txBody>
          <a:bodyPr>
            <a:normAutofit/>
          </a:bodyPr>
          <a:lstStyle/>
          <a:p>
            <a:pPr marL="342900" lvl="1" indent="-342900">
              <a:buFont typeface="Arial"/>
              <a:buChar char="•"/>
            </a:pPr>
            <a:endParaRPr lang="en-US" dirty="0"/>
          </a:p>
          <a:p>
            <a:pPr marL="0" indent="0">
              <a:buNone/>
            </a:pPr>
            <a:r>
              <a:rPr lang="en-US" dirty="0"/>
              <a:t>Median time to infection: approximately 6-8 months, BUT early cases can and do occur</a:t>
            </a:r>
          </a:p>
          <a:p>
            <a:pPr marL="0" indent="0">
              <a:buNone/>
            </a:pPr>
            <a:endParaRPr lang="en-US" dirty="0"/>
          </a:p>
          <a:p>
            <a:pPr marL="0" indent="0">
              <a:buNone/>
            </a:pPr>
            <a:r>
              <a:rPr lang="en-US" dirty="0"/>
              <a:t>Mortality in HSCT: ~60-70%</a:t>
            </a:r>
          </a:p>
          <a:p>
            <a:pPr>
              <a:buNone/>
            </a:pPr>
            <a:endParaRPr lang="en-US" sz="2000" dirty="0"/>
          </a:p>
          <a:p>
            <a:pPr>
              <a:buNone/>
            </a:pPr>
            <a:endParaRPr lang="en-US" b="1" dirty="0"/>
          </a:p>
          <a:p>
            <a:endParaRPr lang="en-US" sz="2000" dirty="0"/>
          </a:p>
          <a:p>
            <a:endParaRPr lang="en-US" sz="1500" dirty="0"/>
          </a:p>
        </p:txBody>
      </p:sp>
      <p:sp>
        <p:nvSpPr>
          <p:cNvPr id="4" name="Rectangle 3"/>
          <p:cNvSpPr/>
          <p:nvPr/>
        </p:nvSpPr>
        <p:spPr>
          <a:xfrm>
            <a:off x="209271" y="6339156"/>
            <a:ext cx="3260829" cy="253916"/>
          </a:xfrm>
          <a:prstGeom prst="rect">
            <a:avLst/>
          </a:prstGeom>
        </p:spPr>
        <p:txBody>
          <a:bodyPr wrap="none">
            <a:spAutoFit/>
          </a:bodyPr>
          <a:lstStyle/>
          <a:p>
            <a:pPr lvl="0" defTabSz="457200" eaLnBrk="1" fontAlgn="auto" hangingPunct="1">
              <a:spcBef>
                <a:spcPct val="20000"/>
              </a:spcBef>
              <a:spcAft>
                <a:spcPts val="0"/>
              </a:spcAft>
            </a:pPr>
            <a:r>
              <a:rPr lang="en-US" sz="1050" dirty="0">
                <a:solidFill>
                  <a:prstClr val="black"/>
                </a:solidFill>
                <a:effectLst/>
                <a:latin typeface="Arial"/>
                <a:hlinkClick r:id="rId2"/>
              </a:rPr>
              <a:t>Park BJ, et al. </a:t>
            </a:r>
            <a:r>
              <a:rPr lang="en-US" sz="1050" dirty="0" err="1">
                <a:solidFill>
                  <a:prstClr val="black"/>
                </a:solidFill>
                <a:effectLst/>
                <a:latin typeface="Arial"/>
                <a:hlinkClick r:id="rId2"/>
              </a:rPr>
              <a:t>Emerg</a:t>
            </a:r>
            <a:r>
              <a:rPr lang="en-US" sz="1050" dirty="0">
                <a:solidFill>
                  <a:prstClr val="black"/>
                </a:solidFill>
                <a:effectLst/>
                <a:latin typeface="Arial"/>
                <a:hlinkClick r:id="rId2"/>
              </a:rPr>
              <a:t> Infect Dis. 2011; 17: 1855-64</a:t>
            </a:r>
            <a:r>
              <a:rPr lang="en-US" sz="1050" dirty="0">
                <a:solidFill>
                  <a:prstClr val="black"/>
                </a:solidFill>
                <a:effectLst/>
                <a:latin typeface="Arial"/>
              </a:rPr>
              <a:t>.</a:t>
            </a:r>
          </a:p>
        </p:txBody>
      </p:sp>
      <p:sp>
        <p:nvSpPr>
          <p:cNvPr id="5" name="Action Button: Back or Previous 4">
            <a:hlinkClick r:id="" action="ppaction://hlinkshowjump?jump=nextslide" highlightClick="1"/>
          </p:cNvPr>
          <p:cNvSpPr/>
          <p:nvPr/>
        </p:nvSpPr>
        <p:spPr>
          <a:xfrm rot="10800000">
            <a:off x="8039850"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615206"/>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Teaching point: Risk factors for mucormycosis in HSCT</a:t>
            </a:r>
          </a:p>
        </p:txBody>
      </p:sp>
      <p:sp>
        <p:nvSpPr>
          <p:cNvPr id="3" name="Content Placeholder 2"/>
          <p:cNvSpPr>
            <a:spLocks noGrp="1"/>
          </p:cNvSpPr>
          <p:nvPr>
            <p:ph idx="1"/>
          </p:nvPr>
        </p:nvSpPr>
        <p:spPr/>
        <p:txBody>
          <a:bodyPr>
            <a:normAutofit/>
          </a:bodyPr>
          <a:lstStyle/>
          <a:p>
            <a:r>
              <a:rPr lang="en-US" dirty="0"/>
              <a:t>Neutropenia</a:t>
            </a:r>
          </a:p>
          <a:p>
            <a:r>
              <a:rPr lang="en-US" dirty="0"/>
              <a:t>Acute graft versus host disease (GVHD), especially with steroid therapy</a:t>
            </a:r>
          </a:p>
          <a:p>
            <a:r>
              <a:rPr lang="en-US" dirty="0"/>
              <a:t>diabetes mellitus</a:t>
            </a:r>
          </a:p>
          <a:p>
            <a:r>
              <a:rPr lang="en-US" dirty="0"/>
              <a:t>allogeneic unrelated donor &gt; matched related donor &gt; autologous transplants.</a:t>
            </a:r>
          </a:p>
          <a:p>
            <a:r>
              <a:rPr lang="en-US" dirty="0"/>
              <a:t>Concurrent treatment for another invasive fungal infection (e.g. aspergillosis)</a:t>
            </a:r>
          </a:p>
          <a:p>
            <a:endParaRPr lang="en-US" dirty="0"/>
          </a:p>
          <a:p>
            <a:endParaRPr lang="en-US" sz="1600" dirty="0"/>
          </a:p>
        </p:txBody>
      </p:sp>
      <p:sp>
        <p:nvSpPr>
          <p:cNvPr id="4" name="Rectangle 3"/>
          <p:cNvSpPr/>
          <p:nvPr/>
        </p:nvSpPr>
        <p:spPr>
          <a:xfrm>
            <a:off x="446315" y="5077033"/>
            <a:ext cx="4572000" cy="997196"/>
          </a:xfrm>
          <a:prstGeom prst="rect">
            <a:avLst/>
          </a:prstGeom>
        </p:spPr>
        <p:txBody>
          <a:bodyPr>
            <a:spAutoFit/>
          </a:bodyPr>
          <a:lstStyle/>
          <a:p>
            <a:pPr lvl="0" defTabSz="457200" eaLnBrk="1" fontAlgn="auto" hangingPunct="1">
              <a:spcBef>
                <a:spcPct val="20000"/>
              </a:spcBef>
              <a:spcAft>
                <a:spcPts val="0"/>
              </a:spcAft>
            </a:pPr>
            <a:r>
              <a:rPr lang="en-US" sz="1050" dirty="0">
                <a:solidFill>
                  <a:prstClr val="black"/>
                </a:solidFill>
                <a:effectLst/>
                <a:latin typeface="Arial"/>
                <a:hlinkClick r:id="rId2"/>
              </a:rPr>
              <a:t>Roden MM, et al. </a:t>
            </a:r>
            <a:r>
              <a:rPr lang="en-US" sz="1050" dirty="0" err="1">
                <a:solidFill>
                  <a:prstClr val="black"/>
                </a:solidFill>
                <a:effectLst/>
                <a:latin typeface="Arial"/>
                <a:hlinkClick r:id="rId2"/>
              </a:rPr>
              <a:t>Clin</a:t>
            </a:r>
            <a:r>
              <a:rPr lang="en-US" sz="1050" dirty="0">
                <a:solidFill>
                  <a:prstClr val="black"/>
                </a:solidFill>
                <a:effectLst/>
                <a:latin typeface="Arial"/>
                <a:hlinkClick r:id="rId2"/>
              </a:rPr>
              <a:t> Infect Dis. 2005; 41(5): 634-53.</a:t>
            </a:r>
            <a:endParaRPr lang="en-US" sz="1050" dirty="0">
              <a:solidFill>
                <a:prstClr val="black"/>
              </a:solidFill>
              <a:effectLst/>
              <a:latin typeface="Arial"/>
            </a:endParaRPr>
          </a:p>
          <a:p>
            <a:pPr lvl="0" defTabSz="457200" eaLnBrk="1" fontAlgn="auto" hangingPunct="1">
              <a:spcBef>
                <a:spcPct val="20000"/>
              </a:spcBef>
              <a:spcAft>
                <a:spcPts val="0"/>
              </a:spcAft>
            </a:pPr>
            <a:r>
              <a:rPr lang="en-US" sz="1050" dirty="0">
                <a:solidFill>
                  <a:prstClr val="black"/>
                </a:solidFill>
                <a:effectLst/>
                <a:latin typeface="Arial"/>
                <a:hlinkClick r:id="rId3"/>
              </a:rPr>
              <a:t>Roilides E, Zaoutis TE, Walsh TJ. </a:t>
            </a:r>
            <a:r>
              <a:rPr lang="en-US" sz="1050" dirty="0" err="1">
                <a:solidFill>
                  <a:prstClr val="black"/>
                </a:solidFill>
                <a:effectLst/>
                <a:latin typeface="Arial"/>
                <a:hlinkClick r:id="rId3"/>
              </a:rPr>
              <a:t>Clin</a:t>
            </a:r>
            <a:r>
              <a:rPr lang="en-US" sz="1050" dirty="0">
                <a:solidFill>
                  <a:prstClr val="black"/>
                </a:solidFill>
                <a:effectLst/>
                <a:latin typeface="Arial"/>
                <a:hlinkClick r:id="rId3"/>
              </a:rPr>
              <a:t> </a:t>
            </a:r>
            <a:r>
              <a:rPr lang="en-US" sz="1050" dirty="0" err="1">
                <a:solidFill>
                  <a:prstClr val="black"/>
                </a:solidFill>
                <a:effectLst/>
                <a:latin typeface="Arial"/>
                <a:hlinkClick r:id="rId3"/>
              </a:rPr>
              <a:t>Microbiol</a:t>
            </a:r>
            <a:r>
              <a:rPr lang="en-US" sz="1050" dirty="0">
                <a:solidFill>
                  <a:prstClr val="black"/>
                </a:solidFill>
                <a:effectLst/>
                <a:latin typeface="Arial"/>
                <a:hlinkClick r:id="rId3"/>
              </a:rPr>
              <a:t> Infect. 2009; 15 </a:t>
            </a:r>
            <a:r>
              <a:rPr lang="en-US" sz="1050" dirty="0" err="1">
                <a:solidFill>
                  <a:prstClr val="black"/>
                </a:solidFill>
                <a:effectLst/>
                <a:latin typeface="Arial"/>
                <a:hlinkClick r:id="rId3"/>
              </a:rPr>
              <a:t>suppl</a:t>
            </a:r>
            <a:r>
              <a:rPr lang="en-US" sz="1050" dirty="0">
                <a:solidFill>
                  <a:prstClr val="black"/>
                </a:solidFill>
                <a:effectLst/>
                <a:latin typeface="Arial"/>
                <a:hlinkClick r:id="rId3"/>
              </a:rPr>
              <a:t> 5: 50-4.</a:t>
            </a:r>
            <a:endParaRPr lang="en-US" sz="1050" dirty="0">
              <a:solidFill>
                <a:prstClr val="black"/>
              </a:solidFill>
              <a:effectLst/>
              <a:latin typeface="Arial"/>
            </a:endParaRPr>
          </a:p>
          <a:p>
            <a:pPr lvl="0" defTabSz="457200" eaLnBrk="1" fontAlgn="auto" hangingPunct="1">
              <a:spcBef>
                <a:spcPct val="20000"/>
              </a:spcBef>
              <a:spcAft>
                <a:spcPts val="0"/>
              </a:spcAft>
            </a:pPr>
            <a:r>
              <a:rPr lang="en-US" sz="1050" dirty="0">
                <a:solidFill>
                  <a:prstClr val="black"/>
                </a:solidFill>
                <a:effectLst/>
                <a:latin typeface="Arial"/>
                <a:hlinkClick r:id="rId4"/>
              </a:rPr>
              <a:t>Park BJ, et al. </a:t>
            </a:r>
            <a:r>
              <a:rPr lang="en-US" sz="1050" dirty="0" err="1">
                <a:solidFill>
                  <a:prstClr val="black"/>
                </a:solidFill>
                <a:effectLst/>
                <a:latin typeface="Arial"/>
                <a:hlinkClick r:id="rId4"/>
              </a:rPr>
              <a:t>Emerg</a:t>
            </a:r>
            <a:r>
              <a:rPr lang="en-US" sz="1050" dirty="0">
                <a:solidFill>
                  <a:prstClr val="black"/>
                </a:solidFill>
                <a:effectLst/>
                <a:latin typeface="Arial"/>
                <a:hlinkClick r:id="rId4"/>
              </a:rPr>
              <a:t> Infect Dis. 2011; 17: 1855-64.</a:t>
            </a:r>
            <a:endParaRPr lang="en-US" sz="1050" dirty="0">
              <a:solidFill>
                <a:prstClr val="black"/>
              </a:solidFill>
              <a:effectLst/>
              <a:latin typeface="Arial"/>
            </a:endParaRPr>
          </a:p>
          <a:p>
            <a:pPr lvl="0" defTabSz="457200" eaLnBrk="1" fontAlgn="auto" hangingPunct="1">
              <a:spcBef>
                <a:spcPct val="20000"/>
              </a:spcBef>
              <a:spcAft>
                <a:spcPts val="0"/>
              </a:spcAft>
            </a:pPr>
            <a:r>
              <a:rPr lang="en-US" sz="1050" dirty="0">
                <a:solidFill>
                  <a:prstClr val="black"/>
                </a:solidFill>
                <a:effectLst/>
                <a:latin typeface="Arial"/>
                <a:hlinkClick r:id="rId5"/>
              </a:rPr>
              <a:t>Xhaard A, et al. </a:t>
            </a:r>
            <a:r>
              <a:rPr lang="en-US" sz="1050" dirty="0" err="1">
                <a:solidFill>
                  <a:prstClr val="black"/>
                </a:solidFill>
                <a:effectLst/>
                <a:latin typeface="Arial"/>
                <a:hlinkClick r:id="rId5"/>
              </a:rPr>
              <a:t>Clin</a:t>
            </a:r>
            <a:r>
              <a:rPr lang="en-US" sz="1050" dirty="0">
                <a:solidFill>
                  <a:prstClr val="black"/>
                </a:solidFill>
                <a:effectLst/>
                <a:latin typeface="Arial"/>
                <a:hlinkClick r:id="rId5"/>
              </a:rPr>
              <a:t> </a:t>
            </a:r>
            <a:r>
              <a:rPr lang="en-US" sz="1050" dirty="0" err="1">
                <a:solidFill>
                  <a:prstClr val="black"/>
                </a:solidFill>
                <a:effectLst/>
                <a:latin typeface="Arial"/>
                <a:hlinkClick r:id="rId5"/>
              </a:rPr>
              <a:t>Microbiol</a:t>
            </a:r>
            <a:r>
              <a:rPr lang="en-US" sz="1050" dirty="0">
                <a:solidFill>
                  <a:prstClr val="black"/>
                </a:solidFill>
                <a:effectLst/>
                <a:latin typeface="Arial"/>
                <a:hlinkClick r:id="rId5"/>
              </a:rPr>
              <a:t> Infect. 2012; 18(10): E936-400.</a:t>
            </a:r>
            <a:endParaRPr lang="en-US" sz="1050" dirty="0">
              <a:solidFill>
                <a:prstClr val="black"/>
              </a:solidFill>
              <a:effectLst/>
              <a:latin typeface="Arial"/>
            </a:endParaRPr>
          </a:p>
        </p:txBody>
      </p:sp>
      <p:sp>
        <p:nvSpPr>
          <p:cNvPr id="5" name="Action Button: Back or Previous 4">
            <a:hlinkClick r:id="" action="ppaction://hlinkshowjump?jump=nextslide" highlightClick="1"/>
          </p:cNvPr>
          <p:cNvSpPr/>
          <p:nvPr/>
        </p:nvSpPr>
        <p:spPr>
          <a:xfrm rot="10800000">
            <a:off x="8039850" y="6176963"/>
            <a:ext cx="411729" cy="440134"/>
          </a:xfrm>
          <a:prstGeom prst="actionButtonBackPrevious">
            <a:avLst/>
          </a:prstGeom>
          <a:blipFill>
            <a:blip r:embed="rId6">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166444"/>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effectLst/>
                <a:latin typeface="Arial" charset="0"/>
              </a:rPr>
              <a:t>Twelve-month cumulative incidence of mucormycosis for hematopoietic stem-cell transplant (HSCT) recipients, by donor type, in the TRANSNET study.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045" y="5537154"/>
            <a:ext cx="2534400" cy="50549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095" y="1611985"/>
            <a:ext cx="4073352" cy="40228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149802" y="5810783"/>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effectLst/>
                <a:latin typeface="Arial" charset="0"/>
              </a:rPr>
              <a:t>Fanny </a:t>
            </a:r>
            <a:r>
              <a:rPr lang="en-GB" sz="1100" b="1" dirty="0">
                <a:effectLst/>
                <a:latin typeface="Arial" charset="0"/>
                <a:hlinkClick r:id="rId5"/>
              </a:rPr>
              <a:t>Lanternier et al. Clin Infect Dis. 2012;54:1-8</a:t>
            </a:r>
            <a:endParaRPr lang="en-GB" sz="1100" b="1" dirty="0">
              <a:effectLst/>
              <a:latin typeface="Arial" charset="0"/>
            </a:endParaRP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The Author 2012. Published by Oxford University Press on behalf of the Infectious Diseases Society of America. All rights reserved. For Permissions, please e-mail: journals.permissions@oup.com</a:t>
            </a:r>
          </a:p>
        </p:txBody>
      </p:sp>
      <p:sp>
        <p:nvSpPr>
          <p:cNvPr id="2" name="TextBox 1"/>
          <p:cNvSpPr txBox="1"/>
          <p:nvPr/>
        </p:nvSpPr>
        <p:spPr>
          <a:xfrm>
            <a:off x="6264045" y="1973943"/>
            <a:ext cx="2554515" cy="1815882"/>
          </a:xfrm>
          <a:prstGeom prst="rect">
            <a:avLst/>
          </a:prstGeom>
          <a:noFill/>
          <a:ln>
            <a:solidFill>
              <a:schemeClr val="bg2"/>
            </a:solidFill>
          </a:ln>
        </p:spPr>
        <p:txBody>
          <a:bodyPr wrap="square" rtlCol="0">
            <a:spAutoFit/>
          </a:bodyPr>
          <a:lstStyle/>
          <a:p>
            <a:r>
              <a:rPr lang="en-US" sz="1400" dirty="0">
                <a:solidFill>
                  <a:schemeClr val="bg2"/>
                </a:solidFill>
                <a:effectLst/>
                <a:latin typeface="+mn-lt"/>
              </a:rPr>
              <a:t>ALLOURD = allogeneic unrelated donor</a:t>
            </a:r>
          </a:p>
          <a:p>
            <a:r>
              <a:rPr lang="en-US" sz="1400" dirty="0">
                <a:solidFill>
                  <a:schemeClr val="bg2"/>
                </a:solidFill>
                <a:effectLst/>
                <a:latin typeface="+mn-lt"/>
              </a:rPr>
              <a:t>ALLOMRD = allogeneic matched related donor</a:t>
            </a:r>
          </a:p>
          <a:p>
            <a:r>
              <a:rPr lang="en-US" sz="1400" dirty="0">
                <a:solidFill>
                  <a:schemeClr val="bg2"/>
                </a:solidFill>
                <a:effectLst/>
                <a:latin typeface="+mn-lt"/>
              </a:rPr>
              <a:t>ALLOMMR = allogeneic </a:t>
            </a:r>
            <a:r>
              <a:rPr lang="en-US" sz="1400" dirty="0" err="1">
                <a:solidFill>
                  <a:schemeClr val="bg2"/>
                </a:solidFill>
                <a:effectLst/>
                <a:latin typeface="+mn-lt"/>
              </a:rPr>
              <a:t>mis</a:t>
            </a:r>
            <a:r>
              <a:rPr lang="en-US" sz="1400" dirty="0">
                <a:solidFill>
                  <a:schemeClr val="bg2"/>
                </a:solidFill>
                <a:effectLst/>
                <a:latin typeface="+mn-lt"/>
              </a:rPr>
              <a:t>-matched related donor</a:t>
            </a:r>
          </a:p>
          <a:p>
            <a:r>
              <a:rPr lang="en-US" sz="1400" dirty="0">
                <a:solidFill>
                  <a:schemeClr val="bg2"/>
                </a:solidFill>
                <a:effectLst/>
                <a:latin typeface="+mn-lt"/>
              </a:rPr>
              <a:t>AUTO = autologous transplant</a:t>
            </a:r>
          </a:p>
        </p:txBody>
      </p:sp>
      <p:sp>
        <p:nvSpPr>
          <p:cNvPr id="8" name="Action Button: Back or Previous 7">
            <a:hlinkClick r:id="" action="ppaction://hlinkshowjump?jump=nextslide" highlightClick="1"/>
          </p:cNvPr>
          <p:cNvSpPr/>
          <p:nvPr/>
        </p:nvSpPr>
        <p:spPr>
          <a:xfrm rot="10800000">
            <a:off x="8039850" y="6176963"/>
            <a:ext cx="411729" cy="440134"/>
          </a:xfrm>
          <a:prstGeom prst="actionButtonBackPrevious">
            <a:avLst/>
          </a:prstGeom>
          <a:blipFill>
            <a:blip r:embed="rId6">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320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Teaching point: pathogenesis of rhino-sinus-orbital-cerebral mucormycosis</a:t>
            </a:r>
          </a:p>
        </p:txBody>
      </p:sp>
      <p:sp>
        <p:nvSpPr>
          <p:cNvPr id="3" name="Content Placeholder 2"/>
          <p:cNvSpPr>
            <a:spLocks noGrp="1"/>
          </p:cNvSpPr>
          <p:nvPr>
            <p:ph idx="1"/>
          </p:nvPr>
        </p:nvSpPr>
        <p:spPr/>
        <p:txBody>
          <a:bodyPr>
            <a:normAutofit/>
          </a:bodyPr>
          <a:lstStyle/>
          <a:p>
            <a:pPr marL="0" lvl="1" indent="0">
              <a:buNone/>
            </a:pPr>
            <a:endParaRPr lang="en-US" dirty="0"/>
          </a:p>
          <a:p>
            <a:pPr marL="0" lvl="1" indent="0">
              <a:buNone/>
            </a:pPr>
            <a:r>
              <a:rPr lang="en-US" dirty="0"/>
              <a:t>Fungal spores settle in the nasal turbinates and paranasal sinuses, germinate into tissue invasive  form, penetrate blood vessels leading to  thrombosis, and necrosis. </a:t>
            </a:r>
          </a:p>
          <a:p>
            <a:endParaRPr lang="en-US" dirty="0"/>
          </a:p>
        </p:txBody>
      </p:sp>
      <p:sp>
        <p:nvSpPr>
          <p:cNvPr id="5" name="Action Button: Back or Previous 4">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301096"/>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Modules</a:t>
            </a:r>
          </a:p>
        </p:txBody>
      </p:sp>
      <p:sp>
        <p:nvSpPr>
          <p:cNvPr id="3" name="Content Placeholder 2"/>
          <p:cNvSpPr>
            <a:spLocks noGrp="1"/>
          </p:cNvSpPr>
          <p:nvPr>
            <p:ph idx="1"/>
          </p:nvPr>
        </p:nvSpPr>
        <p:spPr>
          <a:xfrm>
            <a:off x="628650" y="1371600"/>
            <a:ext cx="7886700" cy="4805363"/>
          </a:xfrm>
        </p:spPr>
        <p:txBody>
          <a:bodyPr>
            <a:normAutofit lnSpcReduction="10000"/>
          </a:bodyPr>
          <a:lstStyle/>
          <a:p>
            <a:r>
              <a:rPr lang="en-US" sz="2200" dirty="0">
                <a:solidFill>
                  <a:srgbClr val="FF0000"/>
                </a:solidFill>
              </a:rPr>
              <a:t>DO NOT </a:t>
            </a:r>
            <a:r>
              <a:rPr lang="en-US" sz="2200" dirty="0"/>
              <a:t>use your keyboard arrows or mouse click to advance slides</a:t>
            </a:r>
          </a:p>
          <a:p>
            <a:r>
              <a:rPr lang="en-US" sz="2200" dirty="0"/>
              <a:t>Only use the navigation buttons on each slide – these will keep you from getting lost</a:t>
            </a:r>
          </a:p>
          <a:p>
            <a:pPr lvl="1"/>
            <a:r>
              <a:rPr lang="en-US" sz="2200" dirty="0"/>
              <a:t>If you do get lost, you can hit the “home” button any time to go back</a:t>
            </a:r>
          </a:p>
          <a:p>
            <a:r>
              <a:rPr lang="en-US" sz="2400" dirty="0"/>
              <a:t>Unlabeled button types you might encounter:</a:t>
            </a:r>
          </a:p>
          <a:p>
            <a:pPr lvl="1"/>
            <a:r>
              <a:rPr lang="en-US" dirty="0"/>
              <a:t>Previous slide</a:t>
            </a:r>
          </a:p>
          <a:p>
            <a:pPr lvl="1"/>
            <a:r>
              <a:rPr lang="en-US" dirty="0"/>
              <a:t>Next slide</a:t>
            </a:r>
          </a:p>
          <a:p>
            <a:pPr lvl="1"/>
            <a:r>
              <a:rPr lang="en-US" dirty="0"/>
              <a:t>First slide</a:t>
            </a:r>
          </a:p>
          <a:p>
            <a:pPr lvl="1"/>
            <a:r>
              <a:rPr lang="en-US" dirty="0"/>
              <a:t>More information</a:t>
            </a:r>
          </a:p>
          <a:p>
            <a:pPr lvl="1"/>
            <a:r>
              <a:rPr lang="en-US" dirty="0"/>
              <a:t>Return to decision choices</a:t>
            </a:r>
          </a:p>
        </p:txBody>
      </p:sp>
      <p:sp>
        <p:nvSpPr>
          <p:cNvPr id="4" name="Action Button: Back or Previous 3">
            <a:hlinkClick r:id="" action="ppaction://hlinkshowjump?jump=previousslide" highlightClick="1"/>
          </p:cNvPr>
          <p:cNvSpPr/>
          <p:nvPr/>
        </p:nvSpPr>
        <p:spPr>
          <a:xfrm>
            <a:off x="3810000" y="3810633"/>
            <a:ext cx="228600" cy="264319"/>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3810000" y="4155476"/>
            <a:ext cx="228600" cy="264319"/>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p:cNvPr>
          <p:cNvSpPr/>
          <p:nvPr/>
        </p:nvSpPr>
        <p:spPr>
          <a:xfrm>
            <a:off x="3810000" y="4565178"/>
            <a:ext cx="228600" cy="272577"/>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7" name="Action Button: Information 6">
            <a:hlinkClick r:id="" action="ppaction://noaction" highlightClick="1"/>
          </p:cNvPr>
          <p:cNvSpPr/>
          <p:nvPr/>
        </p:nvSpPr>
        <p:spPr>
          <a:xfrm>
            <a:off x="4229478" y="5028957"/>
            <a:ext cx="228599" cy="305955"/>
          </a:xfrm>
          <a:prstGeom prst="actionButtonInformatio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Return 7">
            <a:hlinkClick r:id="" action="ppaction://hlinkshowjump?jump=lastslideviewed" highlightClick="1"/>
          </p:cNvPr>
          <p:cNvSpPr/>
          <p:nvPr/>
        </p:nvSpPr>
        <p:spPr>
          <a:xfrm>
            <a:off x="5537548" y="5429790"/>
            <a:ext cx="304800" cy="348599"/>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nextslide" highlightClick="1"/>
          </p:cNvPr>
          <p:cNvSpPr/>
          <p:nvPr/>
        </p:nvSpPr>
        <p:spPr>
          <a:xfrm rot="10800000">
            <a:off x="8054506"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Forward or Next 16">
            <a:hlinkClick r:id="" action="ppaction://hlinkshowjump?jump=previousslide" highlightClick="1"/>
          </p:cNvPr>
          <p:cNvSpPr/>
          <p:nvPr/>
        </p:nvSpPr>
        <p:spPr>
          <a:xfrm rot="10800000">
            <a:off x="69568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244080"/>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Teaching point: pathogenesis of rhino-sinus-orbital-cerebral mucormycosis</a:t>
            </a:r>
          </a:p>
        </p:txBody>
      </p:sp>
      <p:sp>
        <p:nvSpPr>
          <p:cNvPr id="3" name="Content Placeholder 2"/>
          <p:cNvSpPr>
            <a:spLocks noGrp="1"/>
          </p:cNvSpPr>
          <p:nvPr>
            <p:ph idx="1"/>
          </p:nvPr>
        </p:nvSpPr>
        <p:spPr/>
        <p:txBody>
          <a:bodyPr>
            <a:normAutofit/>
          </a:bodyPr>
          <a:lstStyle/>
          <a:p>
            <a:pPr marL="342900" lvl="1" indent="-342900">
              <a:buFont typeface="Arial"/>
              <a:buChar char="•"/>
            </a:pPr>
            <a:endParaRPr lang="en-US" dirty="0"/>
          </a:p>
          <a:p>
            <a:pPr marL="0" lvl="1" indent="0">
              <a:buNone/>
            </a:pPr>
            <a:r>
              <a:rPr lang="en-US" dirty="0"/>
              <a:t>Extension to the eye: Direct invasion of the orbit and surrounding structures via the ethmoid sinus</a:t>
            </a:r>
          </a:p>
          <a:p>
            <a:pPr marL="342900" lvl="1" indent="-342900">
              <a:buFont typeface="Arial"/>
              <a:buChar char="•"/>
            </a:pPr>
            <a:endParaRPr lang="en-US" dirty="0"/>
          </a:p>
          <a:p>
            <a:pPr marL="0" lvl="1" indent="0">
              <a:buNone/>
            </a:pPr>
            <a:r>
              <a:rPr lang="en-US" dirty="0"/>
              <a:t>Extension to oral cavity: From the maxillary sinus via the hard palate</a:t>
            </a:r>
          </a:p>
          <a:p>
            <a:pPr marL="342900" lvl="1" indent="-342900">
              <a:buFont typeface="Arial"/>
              <a:buChar char="•"/>
            </a:pPr>
            <a:endParaRPr lang="en-US" dirty="0"/>
          </a:p>
          <a:p>
            <a:pPr marL="0" indent="0">
              <a:buNone/>
            </a:pPr>
            <a:endParaRPr lang="en-US"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Teaching point: pathogenesis of rhino-sinus-orbital-cerebral mucormycosis</a:t>
            </a:r>
          </a:p>
        </p:txBody>
      </p:sp>
      <p:sp>
        <p:nvSpPr>
          <p:cNvPr id="3" name="Content Placeholder 2"/>
          <p:cNvSpPr>
            <a:spLocks noGrp="1"/>
          </p:cNvSpPr>
          <p:nvPr>
            <p:ph idx="1"/>
          </p:nvPr>
        </p:nvSpPr>
        <p:spPr>
          <a:xfrm>
            <a:off x="457200" y="1770321"/>
            <a:ext cx="5263116" cy="4525963"/>
          </a:xfrm>
        </p:spPr>
        <p:txBody>
          <a:bodyPr>
            <a:normAutofit/>
          </a:bodyPr>
          <a:lstStyle/>
          <a:p>
            <a:pPr marL="342900" lvl="1" indent="-342900">
              <a:buFont typeface="Arial"/>
              <a:buChar char="•"/>
            </a:pPr>
            <a:r>
              <a:rPr lang="en-US" dirty="0"/>
              <a:t>Extension to the brain: via local blood vessels and nerves (see figure showing neural invasion)</a:t>
            </a:r>
          </a:p>
          <a:p>
            <a:pPr marL="342900" lvl="1" indent="-342900">
              <a:buFont typeface="Arial"/>
              <a:buChar char="•"/>
            </a:pPr>
            <a:endParaRPr lang="en-US" dirty="0"/>
          </a:p>
          <a:p>
            <a:pPr marL="342900" lvl="1" indent="-342900">
              <a:buFont typeface="Arial"/>
              <a:buChar char="•"/>
            </a:pPr>
            <a:r>
              <a:rPr lang="en-US" dirty="0"/>
              <a:t>Invasion of the cavernous sinus and major intracranial blood vessels can result in catastrophic complications</a:t>
            </a:r>
          </a:p>
          <a:p>
            <a:endParaRPr lang="en-US" dirty="0"/>
          </a:p>
        </p:txBody>
      </p:sp>
      <p:pic>
        <p:nvPicPr>
          <p:cNvPr id="4" name="Picture 3"/>
          <p:cNvPicPr>
            <a:picLocks noChangeAspect="1"/>
          </p:cNvPicPr>
          <p:nvPr/>
        </p:nvPicPr>
        <p:blipFill>
          <a:blip r:embed="rId2"/>
          <a:stretch>
            <a:fillRect/>
          </a:stretch>
        </p:blipFill>
        <p:spPr>
          <a:xfrm>
            <a:off x="6234419" y="1995018"/>
            <a:ext cx="2223781" cy="2401948"/>
          </a:xfrm>
          <a:prstGeom prst="rect">
            <a:avLst/>
          </a:prstGeom>
        </p:spPr>
      </p:pic>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clues to rhino-sinus-orbital-cerebral mucormycosis</a:t>
            </a:r>
          </a:p>
        </p:txBody>
      </p:sp>
      <p:sp>
        <p:nvSpPr>
          <p:cNvPr id="3" name="Content Placeholder 2"/>
          <p:cNvSpPr>
            <a:spLocks noGrp="1"/>
          </p:cNvSpPr>
          <p:nvPr>
            <p:ph idx="1"/>
          </p:nvPr>
        </p:nvSpPr>
        <p:spPr/>
        <p:txBody>
          <a:bodyPr>
            <a:normAutofit/>
          </a:bodyPr>
          <a:lstStyle/>
          <a:p>
            <a:endParaRPr lang="en-US" dirty="0"/>
          </a:p>
          <a:p>
            <a:r>
              <a:rPr lang="en-US" dirty="0"/>
              <a:t>Nasal congestion, tenderness and blood from nares, endoscopy showing necrotic ulcers along the nasal mucosa or </a:t>
            </a:r>
            <a:r>
              <a:rPr lang="en-US" dirty="0" err="1"/>
              <a:t>turbinates</a:t>
            </a:r>
            <a:endParaRPr lang="en-US" dirty="0"/>
          </a:p>
          <a:p>
            <a:r>
              <a:rPr lang="en-US" dirty="0"/>
              <a:t>A painful black hard palate ulcer suggests extension from the maxillary sinus</a:t>
            </a:r>
          </a:p>
          <a:p>
            <a:endParaRPr lang="en-US"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clues to rhino-sinus-orbital-cerebral mucormycosis</a:t>
            </a:r>
          </a:p>
        </p:txBody>
      </p:sp>
      <p:sp>
        <p:nvSpPr>
          <p:cNvPr id="3" name="Content Placeholder 2"/>
          <p:cNvSpPr>
            <a:spLocks noGrp="1"/>
          </p:cNvSpPr>
          <p:nvPr>
            <p:ph idx="1"/>
          </p:nvPr>
        </p:nvSpPr>
        <p:spPr/>
        <p:txBody>
          <a:bodyPr>
            <a:normAutofit/>
          </a:bodyPr>
          <a:lstStyle/>
          <a:p>
            <a:endParaRPr lang="en-US" dirty="0"/>
          </a:p>
          <a:p>
            <a:r>
              <a:rPr lang="en-US" dirty="0"/>
              <a:t>Multiple CN palsies suggest cavernous sinus involvement</a:t>
            </a:r>
          </a:p>
          <a:p>
            <a:r>
              <a:rPr lang="en-US" dirty="0"/>
              <a:t>Change in mental status suggest CNS involvement. </a:t>
            </a:r>
          </a:p>
          <a:p>
            <a:r>
              <a:rPr lang="en-US" dirty="0"/>
              <a:t>Hemiplegia suggests carotid artery thrombosis</a:t>
            </a:r>
          </a:p>
          <a:p>
            <a:endParaRPr lang="en-US"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0922"/>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point</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Prompt initiation of amphotericin B is critical in mucormycosis. Delaying therapy by &gt;5d has been demonstrated to increase mortality 2- fold</a:t>
            </a:r>
          </a:p>
          <a:p>
            <a:endParaRPr lang="en-US" dirty="0"/>
          </a:p>
        </p:txBody>
      </p:sp>
      <p:sp>
        <p:nvSpPr>
          <p:cNvPr id="4" name="Rectangle 3"/>
          <p:cNvSpPr/>
          <p:nvPr/>
        </p:nvSpPr>
        <p:spPr>
          <a:xfrm>
            <a:off x="391885" y="6258832"/>
            <a:ext cx="7511143" cy="253916"/>
          </a:xfrm>
          <a:prstGeom prst="rect">
            <a:avLst/>
          </a:prstGeom>
        </p:spPr>
        <p:txBody>
          <a:bodyPr wrap="square">
            <a:spAutoFit/>
          </a:bodyPr>
          <a:lstStyle/>
          <a:p>
            <a:pPr lvl="0" defTabSz="457200" eaLnBrk="1" fontAlgn="auto" hangingPunct="1">
              <a:spcBef>
                <a:spcPct val="20000"/>
              </a:spcBef>
              <a:spcAft>
                <a:spcPts val="0"/>
              </a:spcAft>
            </a:pPr>
            <a:r>
              <a:rPr lang="en-US" sz="1050" dirty="0">
                <a:solidFill>
                  <a:prstClr val="black"/>
                </a:solidFill>
                <a:effectLst/>
                <a:latin typeface="+mn-lt"/>
                <a:hlinkClick r:id="rId2"/>
              </a:rPr>
              <a:t>Chamilos G, et al. </a:t>
            </a:r>
            <a:r>
              <a:rPr lang="en-US" sz="1050" dirty="0" err="1">
                <a:solidFill>
                  <a:prstClr val="black"/>
                </a:solidFill>
                <a:effectLst/>
                <a:latin typeface="+mn-lt"/>
                <a:hlinkClick r:id="rId2"/>
              </a:rPr>
              <a:t>Clin</a:t>
            </a:r>
            <a:r>
              <a:rPr lang="en-US" sz="1050" dirty="0">
                <a:solidFill>
                  <a:prstClr val="black"/>
                </a:solidFill>
                <a:effectLst/>
                <a:latin typeface="+mn-lt"/>
                <a:hlinkClick r:id="rId2"/>
              </a:rPr>
              <a:t> Infect Dis. 2008; 47: 503-9</a:t>
            </a:r>
            <a:r>
              <a:rPr lang="en-US" sz="1050" dirty="0">
                <a:solidFill>
                  <a:prstClr val="black"/>
                </a:solidFill>
                <a:effectLst/>
                <a:latin typeface="+mn-lt"/>
              </a:rPr>
              <a:t>.</a:t>
            </a:r>
          </a:p>
        </p:txBody>
      </p:sp>
      <p:sp>
        <p:nvSpPr>
          <p:cNvPr id="5" name="Action Button: Back or Previous 4">
            <a:hlinkClick r:id="" action="ppaction://hlinkshowjump?jump=nextslide" highlightClick="1"/>
          </p:cNvPr>
          <p:cNvSpPr/>
          <p:nvPr/>
        </p:nvSpPr>
        <p:spPr>
          <a:xfrm rot="10800000">
            <a:off x="8039850"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point</a:t>
            </a:r>
          </a:p>
        </p:txBody>
      </p:sp>
      <p:sp>
        <p:nvSpPr>
          <p:cNvPr id="3" name="Content Placeholder 2"/>
          <p:cNvSpPr>
            <a:spLocks noGrp="1"/>
          </p:cNvSpPr>
          <p:nvPr>
            <p:ph idx="1"/>
          </p:nvPr>
        </p:nvSpPr>
        <p:spPr/>
        <p:txBody>
          <a:bodyPr>
            <a:normAutofit/>
          </a:bodyPr>
          <a:lstStyle/>
          <a:p>
            <a:r>
              <a:rPr lang="en-US" dirty="0"/>
              <a:t>While any amphotericin B formulation is effective, we recommend a lipid formulation due to need for prolonged therapy and likelihood of accumulated renal toxicity with Deoxycholate amphotericin B</a:t>
            </a:r>
          </a:p>
          <a:p>
            <a:endParaRPr lang="en-US" dirty="0"/>
          </a:p>
          <a:p>
            <a:r>
              <a:rPr lang="en-US" dirty="0"/>
              <a:t>The optimal dose is not known, but typically ranges between 5-7.5 mg/kg/day. Doses of 10 mg/kg/day are of unclear benefit, but are currently being investigated (</a:t>
            </a:r>
            <a:r>
              <a:rPr lang="en-US" dirty="0" err="1"/>
              <a:t>clinicaltrials.gov</a:t>
            </a:r>
            <a:r>
              <a:rPr lang="en-US" dirty="0"/>
              <a:t>, </a:t>
            </a:r>
            <a:r>
              <a:rPr lang="en-US" dirty="0" err="1"/>
              <a:t>AmbiZygo</a:t>
            </a:r>
            <a:r>
              <a:rPr lang="en-US" dirty="0"/>
              <a:t>).</a:t>
            </a:r>
          </a:p>
          <a:p>
            <a:endParaRPr lang="en-US" sz="2300" dirty="0"/>
          </a:p>
          <a:p>
            <a:endParaRPr lang="en-US" dirty="0"/>
          </a:p>
        </p:txBody>
      </p:sp>
      <p:sp>
        <p:nvSpPr>
          <p:cNvPr id="5" name="Action Button: Back or Previous 4">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Return 7">
            <a:hlinkClick r:id="rId3" action="ppaction://hlinksldjump" highlightClick="1"/>
            <a:extLst>
              <a:ext uri="{FF2B5EF4-FFF2-40B4-BE49-F238E27FC236}">
                <a16:creationId xmlns:a16="http://schemas.microsoft.com/office/drawing/2014/main" id="{4B0DFC2E-E2F8-46F9-BF18-EED16707B7AA}"/>
              </a:ext>
            </a:extLst>
          </p:cNvPr>
          <p:cNvSpPr/>
          <p:nvPr/>
        </p:nvSpPr>
        <p:spPr>
          <a:xfrm>
            <a:off x="7436950"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246809"/>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continued (Days 5-9 of therapy)</a:t>
            </a:r>
          </a:p>
        </p:txBody>
      </p:sp>
      <p:sp>
        <p:nvSpPr>
          <p:cNvPr id="3" name="Content Placeholder 2"/>
          <p:cNvSpPr>
            <a:spLocks noGrp="1"/>
          </p:cNvSpPr>
          <p:nvPr>
            <p:ph idx="1"/>
          </p:nvPr>
        </p:nvSpPr>
        <p:spPr/>
        <p:txBody>
          <a:bodyPr>
            <a:normAutofit/>
          </a:bodyPr>
          <a:lstStyle/>
          <a:p>
            <a:r>
              <a:rPr lang="en-US" dirty="0"/>
              <a:t>Renal function declines and GFR is now 40 (had been &gt;60)</a:t>
            </a:r>
          </a:p>
          <a:p>
            <a:r>
              <a:rPr lang="en-US" dirty="0"/>
              <a:t>ANC is still &lt;100</a:t>
            </a:r>
          </a:p>
          <a:p>
            <a:pPr marL="0" indent="0">
              <a:buNone/>
            </a:pPr>
            <a:r>
              <a:rPr lang="en-US" dirty="0"/>
              <a:t>NEXT STEPS?</a:t>
            </a:r>
          </a:p>
          <a:p>
            <a:pPr marL="514350" indent="-514350">
              <a:buFont typeface="+mj-lt"/>
              <a:buAutoNum type="arabicPeriod"/>
            </a:pPr>
            <a:r>
              <a:rPr lang="en-US" dirty="0">
                <a:hlinkClick r:id="rId2" action="ppaction://hlinksldjump"/>
              </a:rPr>
              <a:t>Stop liposomal amphotericin B and start posaconazole</a:t>
            </a:r>
            <a:endParaRPr lang="en-US" dirty="0"/>
          </a:p>
          <a:p>
            <a:pPr marL="514350" indent="-514350">
              <a:buFont typeface="+mj-lt"/>
              <a:buAutoNum type="arabicPeriod"/>
            </a:pPr>
            <a:r>
              <a:rPr lang="en-US" dirty="0">
                <a:hlinkClick r:id="rId3" action="ppaction://hlinksldjump"/>
              </a:rPr>
              <a:t>Stop liposomal amphotericin B and start isavuconazonium</a:t>
            </a:r>
            <a:endParaRPr lang="en-US" dirty="0"/>
          </a:p>
          <a:p>
            <a:pPr marL="514350" indent="-514350">
              <a:buFont typeface="+mj-lt"/>
              <a:buAutoNum type="arabicPeriod"/>
            </a:pPr>
            <a:r>
              <a:rPr lang="en-US" dirty="0">
                <a:hlinkClick r:id="rId4" action="ppaction://hlinksldjump"/>
              </a:rPr>
              <a:t>Continue liposomal amphotericin B and ensure that he is receiving at least 500 mL of NS daily</a:t>
            </a:r>
            <a:endParaRPr lang="en-US" dirty="0"/>
          </a:p>
          <a:p>
            <a:pPr marL="0" indent="0">
              <a:buNone/>
            </a:pPr>
            <a:endParaRPr lang="en-US" dirty="0"/>
          </a:p>
          <a:p>
            <a:pPr marL="514350" indent="-514350">
              <a:buFont typeface="+mj-lt"/>
              <a:buAutoNum type="arabicPeriod"/>
            </a:pPr>
            <a:endParaRPr lang="en-US" dirty="0"/>
          </a:p>
          <a:p>
            <a:pPr marL="0" indent="0">
              <a:buNone/>
            </a:pPr>
            <a:endParaRPr lang="en-US" dirty="0"/>
          </a:p>
          <a:p>
            <a:endParaRPr lang="en-US" dirty="0"/>
          </a:p>
          <a:p>
            <a:endParaRPr lang="en-US" dirty="0"/>
          </a:p>
        </p:txBody>
      </p:sp>
      <p:grpSp>
        <p:nvGrpSpPr>
          <p:cNvPr id="6" name="Group 5"/>
          <p:cNvGrpSpPr/>
          <p:nvPr/>
        </p:nvGrpSpPr>
        <p:grpSpPr>
          <a:xfrm>
            <a:off x="642257" y="4125687"/>
            <a:ext cx="370114" cy="1164770"/>
            <a:chOff x="642257" y="4125687"/>
            <a:chExt cx="370114" cy="1164770"/>
          </a:xfrm>
        </p:grpSpPr>
        <p:sp>
          <p:nvSpPr>
            <p:cNvPr id="4" name="Oval 3"/>
            <p:cNvSpPr/>
            <p:nvPr/>
          </p:nvSpPr>
          <p:spPr bwMode="auto">
            <a:xfrm>
              <a:off x="642257" y="4931229"/>
              <a:ext cx="370114" cy="359228"/>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5" name="Oval 4"/>
            <p:cNvSpPr/>
            <p:nvPr/>
          </p:nvSpPr>
          <p:spPr bwMode="auto">
            <a:xfrm>
              <a:off x="642257" y="4125687"/>
              <a:ext cx="370114" cy="359228"/>
            </a:xfrm>
            <a:prstGeom prst="ellipse">
              <a:avLst/>
            </a:prstGeom>
            <a:noFill/>
            <a:ln w="38100" cap="flat" cmpd="sng" algn="ctr">
              <a:solidFill>
                <a:schemeClr val="hlink"/>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grpSp>
      <p:sp>
        <p:nvSpPr>
          <p:cNvPr id="7" name="Action Button: Back or Previous 6">
            <a:hlinkClick r:id="rId5" action="ppaction://hlinksldjump" highlightClick="1"/>
          </p:cNvPr>
          <p:cNvSpPr/>
          <p:nvPr/>
        </p:nvSpPr>
        <p:spPr>
          <a:xfrm rot="10800000">
            <a:off x="8039850" y="6176963"/>
            <a:ext cx="411729" cy="440134"/>
          </a:xfrm>
          <a:prstGeom prst="actionButtonBackPrevious">
            <a:avLst/>
          </a:prstGeom>
          <a:blipFill>
            <a:blip r:embed="rId6">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5572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point	</a:t>
            </a:r>
          </a:p>
        </p:txBody>
      </p:sp>
      <p:sp>
        <p:nvSpPr>
          <p:cNvPr id="3" name="Content Placeholder 2"/>
          <p:cNvSpPr>
            <a:spLocks noGrp="1"/>
          </p:cNvSpPr>
          <p:nvPr>
            <p:ph idx="1"/>
          </p:nvPr>
        </p:nvSpPr>
        <p:spPr/>
        <p:txBody>
          <a:bodyPr/>
          <a:lstStyle/>
          <a:p>
            <a:r>
              <a:rPr lang="en-US" dirty="0"/>
              <a:t>Salt loading is important for reducing amphotericin B related renal dysfunction. </a:t>
            </a:r>
          </a:p>
          <a:p>
            <a:endParaRPr lang="en-US" dirty="0"/>
          </a:p>
          <a:p>
            <a:r>
              <a:rPr lang="en-US" dirty="0"/>
              <a:t>Typically this can be achieved with 10 mL/kg (up to 500 mL) of normal saline given 1-2 hours before infusion</a:t>
            </a:r>
          </a:p>
          <a:p>
            <a:endParaRPr lang="en-US" dirty="0"/>
          </a:p>
        </p:txBody>
      </p:sp>
      <p:sp>
        <p:nvSpPr>
          <p:cNvPr id="5" name="Action Button: Back or Previous 4">
            <a:hlinkClick r:id="rId2" action="ppaction://hlinksldjump" highlightClick="1"/>
          </p:cNvPr>
          <p:cNvSpPr/>
          <p:nvPr/>
        </p:nvSpPr>
        <p:spPr>
          <a:xfrm rot="10800000">
            <a:off x="8039850"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Return 7">
            <a:hlinkClick r:id="rId4" action="ppaction://hlinksldjump" highlightClick="1"/>
            <a:extLst>
              <a:ext uri="{FF2B5EF4-FFF2-40B4-BE49-F238E27FC236}">
                <a16:creationId xmlns:a16="http://schemas.microsoft.com/office/drawing/2014/main" id="{49DCB2E4-470C-40A1-80F3-0B695B473FB9}"/>
              </a:ext>
            </a:extLst>
          </p:cNvPr>
          <p:cNvSpPr/>
          <p:nvPr/>
        </p:nvSpPr>
        <p:spPr>
          <a:xfrm>
            <a:off x="748910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therapy: Posaconazole</a:t>
            </a:r>
          </a:p>
        </p:txBody>
      </p:sp>
      <p:sp>
        <p:nvSpPr>
          <p:cNvPr id="3" name="Content Placeholder 2"/>
          <p:cNvSpPr>
            <a:spLocks noGrp="1"/>
          </p:cNvSpPr>
          <p:nvPr>
            <p:ph idx="1"/>
          </p:nvPr>
        </p:nvSpPr>
        <p:spPr/>
        <p:txBody>
          <a:bodyPr>
            <a:normAutofit/>
          </a:bodyPr>
          <a:lstStyle/>
          <a:p>
            <a:r>
              <a:rPr lang="en-US" dirty="0"/>
              <a:t>While posaconazole has activity against agents of mucormycosis, it is not FDA approved for this infection. </a:t>
            </a:r>
          </a:p>
          <a:p>
            <a:r>
              <a:rPr lang="en-US" dirty="0"/>
              <a:t>Posaconazole has also been used as salvage therapy and reported to be 60% successful in this context. </a:t>
            </a:r>
          </a:p>
          <a:p>
            <a:r>
              <a:rPr lang="en-US" dirty="0"/>
              <a:t>Most of the experience with posaconazole has been with the oral formulations (solution and tablets) which may take a week or longer for drug to achieve steady state.</a:t>
            </a:r>
          </a:p>
          <a:p>
            <a:endParaRPr lang="en-US" dirty="0"/>
          </a:p>
        </p:txBody>
      </p:sp>
      <p:sp>
        <p:nvSpPr>
          <p:cNvPr id="5" name="Rectangle 4"/>
          <p:cNvSpPr/>
          <p:nvPr/>
        </p:nvSpPr>
        <p:spPr>
          <a:xfrm>
            <a:off x="250370" y="6247533"/>
            <a:ext cx="8436429" cy="253916"/>
          </a:xfrm>
          <a:prstGeom prst="rect">
            <a:avLst/>
          </a:prstGeom>
        </p:spPr>
        <p:txBody>
          <a:bodyPr wrap="square">
            <a:spAutoFit/>
          </a:bodyPr>
          <a:lstStyle/>
          <a:p>
            <a:pPr lvl="0" defTabSz="457200" eaLnBrk="1" fontAlgn="auto" hangingPunct="1">
              <a:spcBef>
                <a:spcPct val="20000"/>
              </a:spcBef>
              <a:spcAft>
                <a:spcPts val="0"/>
              </a:spcAft>
            </a:pPr>
            <a:r>
              <a:rPr lang="en-US" sz="1050" dirty="0">
                <a:solidFill>
                  <a:prstClr val="black"/>
                </a:solidFill>
                <a:effectLst/>
                <a:latin typeface="+mn-lt"/>
                <a:hlinkClick r:id="rId2"/>
              </a:rPr>
              <a:t>van </a:t>
            </a:r>
            <a:r>
              <a:rPr lang="en-US" sz="1050" dirty="0" err="1">
                <a:solidFill>
                  <a:prstClr val="black"/>
                </a:solidFill>
                <a:effectLst/>
                <a:latin typeface="+mn-lt"/>
                <a:hlinkClick r:id="rId2"/>
              </a:rPr>
              <a:t>Burik</a:t>
            </a:r>
            <a:r>
              <a:rPr lang="en-US" sz="1050" dirty="0">
                <a:solidFill>
                  <a:prstClr val="black"/>
                </a:solidFill>
                <a:effectLst/>
                <a:latin typeface="+mn-lt"/>
                <a:hlinkClick r:id="rId2"/>
              </a:rPr>
              <a:t> JA, et al. </a:t>
            </a:r>
            <a:r>
              <a:rPr lang="en-US" sz="1050" dirty="0" err="1">
                <a:solidFill>
                  <a:prstClr val="black"/>
                </a:solidFill>
                <a:effectLst/>
                <a:latin typeface="+mn-lt"/>
                <a:hlinkClick r:id="rId2"/>
              </a:rPr>
              <a:t>Clin</a:t>
            </a:r>
            <a:r>
              <a:rPr lang="en-US" sz="1050" dirty="0">
                <a:solidFill>
                  <a:prstClr val="black"/>
                </a:solidFill>
                <a:effectLst/>
                <a:latin typeface="+mn-lt"/>
                <a:hlinkClick r:id="rId2"/>
              </a:rPr>
              <a:t> Infect Dis 2006;42:e61-5</a:t>
            </a:r>
            <a:r>
              <a:rPr lang="en-US" sz="1050" dirty="0">
                <a:solidFill>
                  <a:prstClr val="black"/>
                </a:solidFill>
                <a:effectLst/>
                <a:latin typeface="+mn-lt"/>
              </a:rPr>
              <a:t>.</a:t>
            </a:r>
          </a:p>
        </p:txBody>
      </p:sp>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therapy: Posaconazole</a:t>
            </a:r>
          </a:p>
        </p:txBody>
      </p:sp>
      <p:sp>
        <p:nvSpPr>
          <p:cNvPr id="3" name="Content Placeholder 2"/>
          <p:cNvSpPr>
            <a:spLocks noGrp="1"/>
          </p:cNvSpPr>
          <p:nvPr>
            <p:ph idx="1"/>
          </p:nvPr>
        </p:nvSpPr>
        <p:spPr/>
        <p:txBody>
          <a:bodyPr>
            <a:normAutofit/>
          </a:bodyPr>
          <a:lstStyle/>
          <a:p>
            <a:r>
              <a:rPr lang="en-US" dirty="0"/>
              <a:t>Rapidly attaining therapeutic level should not be a problem with the parenteral formulation, but experience is extremely limited. </a:t>
            </a:r>
          </a:p>
          <a:p>
            <a:r>
              <a:rPr lang="en-US" dirty="0"/>
              <a:t>We cannot recommend IV posaconazole for active mucormycosis at this time. </a:t>
            </a:r>
          </a:p>
          <a:p>
            <a:r>
              <a:rPr lang="en-US" dirty="0"/>
              <a:t>Once the infection is controlled, patients are often transitioned to posaconazole for maintenance therapy. </a:t>
            </a:r>
          </a:p>
          <a:p>
            <a:r>
              <a:rPr lang="en-US" dirty="0"/>
              <a:t>Use of the extended release capsules requires less fatty intake for adequate absorption</a:t>
            </a:r>
          </a:p>
          <a:p>
            <a:endParaRPr lang="en-US" dirty="0"/>
          </a:p>
          <a:p>
            <a:endParaRPr lang="en-US" dirty="0"/>
          </a:p>
        </p:txBody>
      </p:sp>
      <p:sp>
        <p:nvSpPr>
          <p:cNvPr id="5" name="Rectangle 4"/>
          <p:cNvSpPr/>
          <p:nvPr/>
        </p:nvSpPr>
        <p:spPr>
          <a:xfrm>
            <a:off x="250370" y="6247533"/>
            <a:ext cx="8436429" cy="253916"/>
          </a:xfrm>
          <a:prstGeom prst="rect">
            <a:avLst/>
          </a:prstGeom>
        </p:spPr>
        <p:txBody>
          <a:bodyPr wrap="square">
            <a:spAutoFit/>
          </a:bodyPr>
          <a:lstStyle/>
          <a:p>
            <a:pPr lvl="0" defTabSz="457200" eaLnBrk="1" fontAlgn="auto" hangingPunct="1">
              <a:spcBef>
                <a:spcPct val="20000"/>
              </a:spcBef>
              <a:spcAft>
                <a:spcPts val="0"/>
              </a:spcAft>
            </a:pPr>
            <a:r>
              <a:rPr lang="en-US" sz="1050" dirty="0">
                <a:solidFill>
                  <a:prstClr val="black"/>
                </a:solidFill>
                <a:effectLst/>
                <a:latin typeface="+mn-lt"/>
                <a:hlinkClick r:id="rId2"/>
              </a:rPr>
              <a:t>van </a:t>
            </a:r>
            <a:r>
              <a:rPr lang="en-US" sz="1050" dirty="0" err="1">
                <a:solidFill>
                  <a:prstClr val="black"/>
                </a:solidFill>
                <a:effectLst/>
                <a:latin typeface="+mn-lt"/>
                <a:hlinkClick r:id="rId2"/>
              </a:rPr>
              <a:t>Burik</a:t>
            </a:r>
            <a:r>
              <a:rPr lang="en-US" sz="1050" dirty="0">
                <a:solidFill>
                  <a:prstClr val="black"/>
                </a:solidFill>
                <a:effectLst/>
                <a:latin typeface="+mn-lt"/>
                <a:hlinkClick r:id="rId2"/>
              </a:rPr>
              <a:t> JA, et al. </a:t>
            </a:r>
            <a:r>
              <a:rPr lang="en-US" sz="1050" dirty="0" err="1">
                <a:solidFill>
                  <a:prstClr val="black"/>
                </a:solidFill>
                <a:effectLst/>
                <a:latin typeface="+mn-lt"/>
                <a:hlinkClick r:id="rId2"/>
              </a:rPr>
              <a:t>Clin</a:t>
            </a:r>
            <a:r>
              <a:rPr lang="en-US" sz="1050" dirty="0">
                <a:solidFill>
                  <a:prstClr val="black"/>
                </a:solidFill>
                <a:effectLst/>
                <a:latin typeface="+mn-lt"/>
                <a:hlinkClick r:id="rId2"/>
              </a:rPr>
              <a:t> Infect Dis 2006;42:e61-5.</a:t>
            </a:r>
            <a:endParaRPr lang="en-US" sz="1050" dirty="0">
              <a:solidFill>
                <a:prstClr val="black"/>
              </a:solidFill>
              <a:effectLst/>
              <a:latin typeface="+mn-lt"/>
            </a:endParaRPr>
          </a:p>
        </p:txBody>
      </p:sp>
      <p:sp>
        <p:nvSpPr>
          <p:cNvPr id="7" name="Action Button: Return 6">
            <a:hlinkClick r:id="rId3"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251356"/>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818960" y="3107531"/>
            <a:ext cx="184731" cy="369332"/>
          </a:xfrm>
          <a:prstGeom prst="rect">
            <a:avLst/>
          </a:prstGeom>
          <a:noFill/>
        </p:spPr>
        <p:txBody>
          <a:bodyPr wrap="none" rtlCol="0">
            <a:spAutoFit/>
          </a:bodyPr>
          <a:lstStyle/>
          <a:p>
            <a:endParaRPr lang="en-US" sz="1800" dirty="0"/>
          </a:p>
        </p:txBody>
      </p:sp>
      <p:sp>
        <p:nvSpPr>
          <p:cNvPr id="13" name="Title 12"/>
          <p:cNvSpPr>
            <a:spLocks noGrp="1"/>
          </p:cNvSpPr>
          <p:nvPr>
            <p:ph type="title"/>
          </p:nvPr>
        </p:nvSpPr>
        <p:spPr>
          <a:xfrm>
            <a:off x="628650" y="1379409"/>
            <a:ext cx="7886700" cy="3911901"/>
          </a:xfrm>
        </p:spPr>
        <p:txBody>
          <a:bodyPr>
            <a:normAutofit/>
          </a:bodyPr>
          <a:lstStyle/>
          <a:p>
            <a:r>
              <a:rPr lang="en-US" i="1" dirty="0"/>
              <a:t>To </a:t>
            </a:r>
            <a:r>
              <a:rPr lang="en-US" i="1" u="sng" dirty="0"/>
              <a:t>Navigate</a:t>
            </a:r>
            <a:r>
              <a:rPr lang="en-US" i="1" dirty="0"/>
              <a:t> module, please use BACK and NEXT buttons or master navigation slide at the end of the module</a:t>
            </a:r>
            <a:br>
              <a:rPr lang="en-US" i="1" dirty="0"/>
            </a:br>
            <a:r>
              <a:rPr lang="en-US" dirty="0"/>
              <a:t/>
            </a:r>
            <a:br>
              <a:rPr lang="en-US" dirty="0"/>
            </a:br>
            <a:r>
              <a:rPr lang="en-US" i="1" u="sng" dirty="0"/>
              <a:t>Top Left corner</a:t>
            </a:r>
            <a:r>
              <a:rPr lang="en-US" i="1" dirty="0"/>
              <a:t>: correlates to the American Board of Pediatrics, Pediatric ID content reference</a:t>
            </a:r>
          </a:p>
        </p:txBody>
      </p:sp>
      <p:sp>
        <p:nvSpPr>
          <p:cNvPr id="2" name="TextBox 1"/>
          <p:cNvSpPr txBox="1"/>
          <p:nvPr/>
        </p:nvSpPr>
        <p:spPr>
          <a:xfrm>
            <a:off x="874987" y="5279486"/>
            <a:ext cx="7295492" cy="369332"/>
          </a:xfrm>
          <a:prstGeom prst="rect">
            <a:avLst/>
          </a:prstGeom>
          <a:noFill/>
        </p:spPr>
        <p:txBody>
          <a:bodyPr wrap="square" rtlCol="0">
            <a:spAutoFit/>
          </a:bodyPr>
          <a:lstStyle/>
          <a:p>
            <a:pPr algn="ctr"/>
            <a:r>
              <a:rPr lang="en-US" sz="1800" b="1" dirty="0">
                <a:solidFill>
                  <a:srgbClr val="FF0000"/>
                </a:solidFill>
              </a:rPr>
              <a:t>This slide is NOT part of case presentation. Provided for reference only. </a:t>
            </a:r>
          </a:p>
        </p:txBody>
      </p:sp>
      <p:sp>
        <p:nvSpPr>
          <p:cNvPr id="5" name="Action Button: Back or Previous 4">
            <a:hlinkClick r:id="" action="ppaction://hlinkshowjump?jump=nextslide" highlightClick="1"/>
          </p:cNvPr>
          <p:cNvSpPr/>
          <p:nvPr/>
        </p:nvSpPr>
        <p:spPr>
          <a:xfrm rot="10800000">
            <a:off x="80545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previousslide" highlightClick="1"/>
          </p:cNvPr>
          <p:cNvSpPr/>
          <p:nvPr/>
        </p:nvSpPr>
        <p:spPr>
          <a:xfrm rot="10800000">
            <a:off x="69568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447031"/>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therapy: Isavuconazonium</a:t>
            </a:r>
          </a:p>
        </p:txBody>
      </p:sp>
      <p:sp>
        <p:nvSpPr>
          <p:cNvPr id="3" name="Content Placeholder 2"/>
          <p:cNvSpPr>
            <a:spLocks noGrp="1"/>
          </p:cNvSpPr>
          <p:nvPr>
            <p:ph idx="1"/>
          </p:nvPr>
        </p:nvSpPr>
        <p:spPr/>
        <p:txBody>
          <a:bodyPr>
            <a:normAutofit/>
          </a:bodyPr>
          <a:lstStyle/>
          <a:p>
            <a:r>
              <a:rPr lang="en-US" dirty="0"/>
              <a:t>Isavuconazonium is a newly approved antifungal agent with activity against agents of mucormycosis. </a:t>
            </a:r>
          </a:p>
          <a:p>
            <a:r>
              <a:rPr lang="en-US" dirty="0"/>
              <a:t>While experience is limited, it is FDA approved for treatment of mucormycosis based on results of a phase III, open label, single arm trial for initial and salvage therapy of patients with invasive fungal disease including patients with mucormycosis (n=37) and some who were HSCT recipients.</a:t>
            </a:r>
          </a:p>
          <a:p>
            <a:r>
              <a:rPr lang="en-US" dirty="0"/>
              <a:t>Mortality rates seemed similar to historical rates with lipid formulations of amphotericin B.</a:t>
            </a:r>
          </a:p>
          <a:p>
            <a:endParaRPr lang="en-US" dirty="0"/>
          </a:p>
          <a:p>
            <a:endParaRPr lang="en-US" dirty="0"/>
          </a:p>
        </p:txBody>
      </p:sp>
      <p:sp>
        <p:nvSpPr>
          <p:cNvPr id="4" name="TextBox 3"/>
          <p:cNvSpPr txBox="1"/>
          <p:nvPr/>
        </p:nvSpPr>
        <p:spPr>
          <a:xfrm>
            <a:off x="413657" y="6331941"/>
            <a:ext cx="3664786" cy="253916"/>
          </a:xfrm>
          <a:prstGeom prst="rect">
            <a:avLst/>
          </a:prstGeom>
          <a:noFill/>
        </p:spPr>
        <p:txBody>
          <a:bodyPr wrap="none" rtlCol="0">
            <a:spAutoFit/>
          </a:bodyPr>
          <a:lstStyle/>
          <a:p>
            <a:r>
              <a:rPr lang="en-US" sz="1050" dirty="0">
                <a:solidFill>
                  <a:schemeClr val="bg2"/>
                </a:solidFill>
                <a:effectLst/>
                <a:latin typeface="+mn-lt"/>
                <a:hlinkClick r:id="rId2"/>
              </a:rPr>
              <a:t>Marty FM, et al. Lancet Infect Dis. 2016 Jul; 16(7): 828-37.</a:t>
            </a:r>
            <a:endParaRPr lang="en-US" sz="1050" dirty="0">
              <a:solidFill>
                <a:schemeClr val="bg2"/>
              </a:solidFill>
              <a:effectLst/>
              <a:latin typeface="+mn-lt"/>
            </a:endParaRPr>
          </a:p>
        </p:txBody>
      </p:sp>
      <p:sp>
        <p:nvSpPr>
          <p:cNvPr id="6" name="Action Button: Return 5">
            <a:hlinkClick r:id="rId3"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54069"/>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continued (Days 10-21 of therapy)</a:t>
            </a:r>
          </a:p>
        </p:txBody>
      </p:sp>
      <p:sp>
        <p:nvSpPr>
          <p:cNvPr id="3" name="Content Placeholder 2"/>
          <p:cNvSpPr>
            <a:spLocks noGrp="1"/>
          </p:cNvSpPr>
          <p:nvPr>
            <p:ph idx="1"/>
          </p:nvPr>
        </p:nvSpPr>
        <p:spPr/>
        <p:txBody>
          <a:bodyPr>
            <a:normAutofit/>
          </a:bodyPr>
          <a:lstStyle/>
          <a:p>
            <a:r>
              <a:rPr lang="en-US" dirty="0"/>
              <a:t>The facial pain and swelling persists and eyelid is growing duskier</a:t>
            </a:r>
          </a:p>
          <a:p>
            <a:pPr lvl="1"/>
            <a:r>
              <a:rPr lang="en-US" dirty="0"/>
              <a:t>CT scan (day +10): Progression of process, now involving frontal lobe of brain</a:t>
            </a:r>
          </a:p>
          <a:p>
            <a:pPr lvl="1"/>
            <a:r>
              <a:rPr lang="en-US" dirty="0"/>
              <a:t>MRI (days +14 and 21): stable, </a:t>
            </a:r>
            <a:r>
              <a:rPr lang="en-US" dirty="0" err="1"/>
              <a:t>rhinocerberal</a:t>
            </a:r>
            <a:r>
              <a:rPr lang="en-US" dirty="0"/>
              <a:t> and orbital infection. Soft tissue mass extending </a:t>
            </a:r>
          </a:p>
          <a:p>
            <a:pPr marL="457200" lvl="1" indent="0">
              <a:buNone/>
            </a:pPr>
            <a:endParaRPr lang="en-US" dirty="0"/>
          </a:p>
          <a:p>
            <a:pPr lvl="1"/>
            <a:endParaRPr lang="en-US"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Return 5">
            <a:hlinkClick r:id="rId3" action="ppaction://hlinksldjump" highlightClick="1"/>
          </p:cNvPr>
          <p:cNvSpPr/>
          <p:nvPr/>
        </p:nvSpPr>
        <p:spPr>
          <a:xfrm>
            <a:off x="7467074" y="6176962"/>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648669"/>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In addition to working with ENT, neurosurgery and ophthalmology to explore surgical options, which of the following adjunctive therapies would you consider? </a:t>
            </a:r>
          </a:p>
          <a:p>
            <a:pPr marL="0" indent="0">
              <a:buNone/>
            </a:pPr>
            <a:r>
              <a:rPr lang="en-US" dirty="0"/>
              <a:t>a) </a:t>
            </a:r>
            <a:r>
              <a:rPr lang="en-US" dirty="0">
                <a:hlinkClick r:id="rId2" action="ppaction://hlinksldjump"/>
              </a:rPr>
              <a:t>GM-CSF</a:t>
            </a:r>
            <a:endParaRPr lang="en-US" dirty="0"/>
          </a:p>
          <a:p>
            <a:pPr marL="0" indent="0">
              <a:buNone/>
            </a:pPr>
            <a:r>
              <a:rPr lang="en-US" dirty="0"/>
              <a:t>b) </a:t>
            </a:r>
            <a:r>
              <a:rPr lang="en-US" dirty="0">
                <a:hlinkClick r:id="rId3" action="ppaction://hlinksldjump"/>
              </a:rPr>
              <a:t>flucytosine</a:t>
            </a:r>
            <a:endParaRPr lang="en-US" dirty="0"/>
          </a:p>
          <a:p>
            <a:pPr marL="0" indent="0">
              <a:buNone/>
            </a:pPr>
            <a:r>
              <a:rPr lang="en-US" dirty="0"/>
              <a:t>c) </a:t>
            </a:r>
            <a:r>
              <a:rPr lang="en-US" dirty="0">
                <a:hlinkClick r:id="rId2" action="ppaction://hlinksldjump"/>
              </a:rPr>
              <a:t>IVIg</a:t>
            </a:r>
            <a:endParaRPr lang="en-US" dirty="0"/>
          </a:p>
          <a:p>
            <a:pPr marL="0" indent="0">
              <a:buNone/>
            </a:pPr>
            <a:r>
              <a:rPr lang="en-US" dirty="0"/>
              <a:t>d) </a:t>
            </a:r>
            <a:r>
              <a:rPr lang="en-US" dirty="0">
                <a:hlinkClick r:id="rId2" action="ppaction://hlinksldjump"/>
              </a:rPr>
              <a:t>interferon gamma</a:t>
            </a:r>
            <a:endParaRPr lang="en-US" dirty="0"/>
          </a:p>
          <a:p>
            <a:pPr marL="0" indent="0">
              <a:buNone/>
            </a:pPr>
            <a:r>
              <a:rPr lang="en-US" dirty="0"/>
              <a:t>e) </a:t>
            </a:r>
            <a:r>
              <a:rPr lang="en-US" dirty="0">
                <a:hlinkClick r:id="rId4" action="ppaction://hlinksldjump"/>
              </a:rPr>
              <a:t>Deferasirox</a:t>
            </a:r>
            <a:endParaRPr lang="en-US" dirty="0"/>
          </a:p>
          <a:p>
            <a:pPr marL="0" indent="0">
              <a:buNone/>
            </a:pPr>
            <a:r>
              <a:rPr lang="en-US" dirty="0"/>
              <a:t>f) </a:t>
            </a:r>
            <a:r>
              <a:rPr lang="en-US" dirty="0">
                <a:hlinkClick r:id="rId3" action="ppaction://hlinksldjump"/>
              </a:rPr>
              <a:t>An echinocandin</a:t>
            </a:r>
            <a:endParaRPr lang="en-US" dirty="0"/>
          </a:p>
          <a:p>
            <a:pPr marL="0" indent="0">
              <a:buNone/>
            </a:pPr>
            <a:endParaRPr lang="en-US" dirty="0"/>
          </a:p>
        </p:txBody>
      </p:sp>
      <p:grpSp>
        <p:nvGrpSpPr>
          <p:cNvPr id="6" name="Group 5"/>
          <p:cNvGrpSpPr/>
          <p:nvPr/>
        </p:nvGrpSpPr>
        <p:grpSpPr>
          <a:xfrm>
            <a:off x="653142" y="3135087"/>
            <a:ext cx="435428" cy="2558142"/>
            <a:chOff x="653142" y="3135087"/>
            <a:chExt cx="435428" cy="2558142"/>
          </a:xfrm>
        </p:grpSpPr>
        <p:sp>
          <p:nvSpPr>
            <p:cNvPr id="4" name="Oval 3"/>
            <p:cNvSpPr/>
            <p:nvPr/>
          </p:nvSpPr>
          <p:spPr bwMode="auto">
            <a:xfrm>
              <a:off x="653142" y="5334001"/>
              <a:ext cx="370114" cy="359228"/>
            </a:xfrm>
            <a:prstGeom prst="ellipse">
              <a:avLst/>
            </a:prstGeom>
            <a:noFill/>
            <a:ln w="38100" cap="flat" cmpd="sng" algn="ctr">
              <a:solidFill>
                <a:schemeClr val="hlink"/>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5" name="Oval 4"/>
            <p:cNvSpPr/>
            <p:nvPr/>
          </p:nvSpPr>
          <p:spPr bwMode="auto">
            <a:xfrm>
              <a:off x="718456" y="3135087"/>
              <a:ext cx="370114" cy="359228"/>
            </a:xfrm>
            <a:prstGeom prst="ellipse">
              <a:avLst/>
            </a:prstGeom>
            <a:noFill/>
            <a:ln w="38100" cap="flat" cmpd="sng" algn="ctr">
              <a:solidFill>
                <a:schemeClr val="hlink"/>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grpSp>
      <p:sp>
        <p:nvSpPr>
          <p:cNvPr id="7" name="Action Button: Back or Previous 6">
            <a:hlinkClick r:id="rId5" action="ppaction://hlinksldjump" highlightClick="1"/>
          </p:cNvPr>
          <p:cNvSpPr/>
          <p:nvPr/>
        </p:nvSpPr>
        <p:spPr>
          <a:xfrm rot="10800000">
            <a:off x="8039850" y="6176963"/>
            <a:ext cx="411729" cy="440134"/>
          </a:xfrm>
          <a:prstGeom prst="actionButtonBackPrevious">
            <a:avLst/>
          </a:prstGeom>
          <a:blipFill>
            <a:blip r:embed="rId6">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previousslide" highlightClick="1"/>
          </p:cNvPr>
          <p:cNvSpPr/>
          <p:nvPr/>
        </p:nvSpPr>
        <p:spPr>
          <a:xfrm rot="10800000">
            <a:off x="7460030" y="6176964"/>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6435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Teaching point: Adjunctive medications</a:t>
            </a:r>
          </a:p>
        </p:txBody>
      </p:sp>
      <p:sp>
        <p:nvSpPr>
          <p:cNvPr id="3" name="Content Placeholder 2"/>
          <p:cNvSpPr>
            <a:spLocks noGrp="1"/>
          </p:cNvSpPr>
          <p:nvPr>
            <p:ph idx="1"/>
          </p:nvPr>
        </p:nvSpPr>
        <p:spPr/>
        <p:txBody>
          <a:bodyPr>
            <a:normAutofit/>
          </a:bodyPr>
          <a:lstStyle/>
          <a:p>
            <a:r>
              <a:rPr lang="en-US" dirty="0"/>
              <a:t>Deferasirox is an iron chelator that shows in vitro activity against Rhizopus species and synergistically improves survival with liposomal amphotericin in a diabetic mouse model of disseminated mucormycosis. </a:t>
            </a:r>
          </a:p>
          <a:p>
            <a:r>
              <a:rPr lang="en-US" dirty="0"/>
              <a:t>Its use had been reported in humans with some success, but a double-blinded, randomized, placebo-controlled phase II trial of liposomal amphotericin with or without </a:t>
            </a:r>
            <a:r>
              <a:rPr lang="en-US" dirty="0" err="1"/>
              <a:t>deferasirox</a:t>
            </a:r>
            <a:r>
              <a:rPr lang="en-US" dirty="0"/>
              <a:t> showed no benefit and excess mortality in the </a:t>
            </a:r>
            <a:r>
              <a:rPr lang="en-US" dirty="0" err="1"/>
              <a:t>deferasirox</a:t>
            </a:r>
            <a:r>
              <a:rPr lang="en-US" dirty="0"/>
              <a:t> group.</a:t>
            </a:r>
          </a:p>
          <a:p>
            <a:endParaRPr lang="en-US" dirty="0"/>
          </a:p>
        </p:txBody>
      </p:sp>
      <p:sp>
        <p:nvSpPr>
          <p:cNvPr id="5" name="Rectangle 4"/>
          <p:cNvSpPr/>
          <p:nvPr/>
        </p:nvSpPr>
        <p:spPr>
          <a:xfrm>
            <a:off x="540429" y="6218585"/>
            <a:ext cx="6498771" cy="253916"/>
          </a:xfrm>
          <a:prstGeom prst="rect">
            <a:avLst/>
          </a:prstGeom>
        </p:spPr>
        <p:txBody>
          <a:bodyPr wrap="square">
            <a:spAutoFit/>
          </a:bodyPr>
          <a:lstStyle/>
          <a:p>
            <a:pPr lvl="0" defTabSz="457200" eaLnBrk="1" fontAlgn="auto" hangingPunct="1">
              <a:spcBef>
                <a:spcPct val="20000"/>
              </a:spcBef>
              <a:spcAft>
                <a:spcPts val="0"/>
              </a:spcAft>
            </a:pPr>
            <a:r>
              <a:rPr lang="en-US" sz="1050" dirty="0">
                <a:solidFill>
                  <a:prstClr val="black"/>
                </a:solidFill>
                <a:effectLst/>
                <a:latin typeface="+mn-lt"/>
                <a:hlinkClick r:id="rId2"/>
              </a:rPr>
              <a:t>Spellberg B, et al. J </a:t>
            </a:r>
            <a:r>
              <a:rPr lang="en-US" sz="1050" dirty="0" err="1">
                <a:solidFill>
                  <a:prstClr val="black"/>
                </a:solidFill>
                <a:effectLst/>
                <a:latin typeface="+mn-lt"/>
                <a:hlinkClick r:id="rId2"/>
              </a:rPr>
              <a:t>Antimicrob</a:t>
            </a:r>
            <a:r>
              <a:rPr lang="en-US" sz="1050" dirty="0">
                <a:solidFill>
                  <a:prstClr val="black"/>
                </a:solidFill>
                <a:effectLst/>
                <a:latin typeface="+mn-lt"/>
                <a:hlinkClick r:id="rId2"/>
              </a:rPr>
              <a:t> </a:t>
            </a:r>
            <a:r>
              <a:rPr lang="en-US" sz="1050" dirty="0" err="1">
                <a:solidFill>
                  <a:prstClr val="black"/>
                </a:solidFill>
                <a:effectLst/>
                <a:latin typeface="+mn-lt"/>
                <a:hlinkClick r:id="rId2"/>
              </a:rPr>
              <a:t>Chemother</a:t>
            </a:r>
            <a:r>
              <a:rPr lang="en-US" sz="1050" dirty="0">
                <a:solidFill>
                  <a:prstClr val="black"/>
                </a:solidFill>
                <a:effectLst/>
                <a:latin typeface="+mn-lt"/>
                <a:hlinkClick r:id="rId2"/>
              </a:rPr>
              <a:t> </a:t>
            </a:r>
            <a:r>
              <a:rPr lang="en-US" sz="1050" dirty="0">
                <a:solidFill>
                  <a:schemeClr val="bg2"/>
                </a:solidFill>
                <a:effectLst/>
                <a:latin typeface="+mn-lt"/>
                <a:hlinkClick r:id="rId2"/>
              </a:rPr>
              <a:t>2012 Mar;67(3):715-22.</a:t>
            </a:r>
            <a:endParaRPr lang="en-US" sz="1050" dirty="0">
              <a:solidFill>
                <a:schemeClr val="bg2"/>
              </a:solidFill>
              <a:effectLst/>
              <a:latin typeface="+mn-lt"/>
            </a:endParaRPr>
          </a:p>
        </p:txBody>
      </p:sp>
      <p:sp>
        <p:nvSpPr>
          <p:cNvPr id="7" name="Action Button: Return 6">
            <a:hlinkClick r:id="rId3"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933264"/>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Teaching point: Growth factors:</a:t>
            </a:r>
          </a:p>
        </p:txBody>
      </p:sp>
      <p:sp>
        <p:nvSpPr>
          <p:cNvPr id="3" name="Content Placeholder 2"/>
          <p:cNvSpPr>
            <a:spLocks noGrp="1"/>
          </p:cNvSpPr>
          <p:nvPr>
            <p:ph idx="1"/>
          </p:nvPr>
        </p:nvSpPr>
        <p:spPr/>
        <p:txBody>
          <a:bodyPr>
            <a:normAutofit lnSpcReduction="10000"/>
          </a:bodyPr>
          <a:lstStyle/>
          <a:p>
            <a:r>
              <a:rPr lang="en-US" dirty="0"/>
              <a:t>Patients with neutropenia who develop invasive fungal infections are often given G-CSF or GM-CSF. </a:t>
            </a:r>
          </a:p>
          <a:p>
            <a:endParaRPr lang="en-US" dirty="0"/>
          </a:p>
          <a:p>
            <a:r>
              <a:rPr lang="en-US" dirty="0"/>
              <a:t>A mouse study has shown synergistic benefit of GM-CSF with liposomal amphotericin but no added benefit of gamma interferon. </a:t>
            </a:r>
          </a:p>
          <a:p>
            <a:endParaRPr lang="en-US" dirty="0"/>
          </a:p>
          <a:p>
            <a:r>
              <a:rPr lang="en-US" dirty="0"/>
              <a:t>European treatment guidelines for mucormycosis in patients with hematologic malignancies support the use of colony-stimulating factors in neutropenic patients.</a:t>
            </a:r>
          </a:p>
          <a:p>
            <a:endParaRPr lang="en-US" dirty="0"/>
          </a:p>
          <a:p>
            <a:endParaRPr lang="en-US" dirty="0"/>
          </a:p>
        </p:txBody>
      </p:sp>
      <p:sp>
        <p:nvSpPr>
          <p:cNvPr id="4" name="Rectangle 3"/>
          <p:cNvSpPr/>
          <p:nvPr/>
        </p:nvSpPr>
        <p:spPr>
          <a:xfrm>
            <a:off x="391885" y="6215846"/>
            <a:ext cx="5138058" cy="447815"/>
          </a:xfrm>
          <a:prstGeom prst="rect">
            <a:avLst/>
          </a:prstGeom>
        </p:spPr>
        <p:txBody>
          <a:bodyPr wrap="square">
            <a:spAutoFit/>
          </a:bodyPr>
          <a:lstStyle/>
          <a:p>
            <a:pPr lvl="0" defTabSz="457200" eaLnBrk="1" fontAlgn="auto" hangingPunct="1">
              <a:spcBef>
                <a:spcPct val="20000"/>
              </a:spcBef>
              <a:spcAft>
                <a:spcPts val="0"/>
              </a:spcAft>
            </a:pPr>
            <a:r>
              <a:rPr lang="en-US" sz="1050" dirty="0">
                <a:solidFill>
                  <a:prstClr val="black"/>
                </a:solidFill>
                <a:effectLst/>
                <a:latin typeface="Arial"/>
                <a:hlinkClick r:id="rId2"/>
              </a:rPr>
              <a:t>Rodriguez MM, et al. </a:t>
            </a:r>
            <a:r>
              <a:rPr lang="en-US" sz="1050" dirty="0" err="1">
                <a:solidFill>
                  <a:prstClr val="black"/>
                </a:solidFill>
                <a:effectLst/>
                <a:latin typeface="Arial"/>
                <a:hlinkClick r:id="rId2"/>
              </a:rPr>
              <a:t>Antimicrob</a:t>
            </a:r>
            <a:r>
              <a:rPr lang="en-US" sz="1050" dirty="0">
                <a:solidFill>
                  <a:prstClr val="black"/>
                </a:solidFill>
                <a:effectLst/>
                <a:latin typeface="Arial"/>
                <a:hlinkClick r:id="rId2"/>
              </a:rPr>
              <a:t> Agents </a:t>
            </a:r>
            <a:r>
              <a:rPr lang="en-US" sz="1050" dirty="0" err="1">
                <a:solidFill>
                  <a:prstClr val="black"/>
                </a:solidFill>
                <a:effectLst/>
                <a:latin typeface="Arial"/>
                <a:hlinkClick r:id="rId2"/>
              </a:rPr>
              <a:t>Chemother</a:t>
            </a:r>
            <a:r>
              <a:rPr lang="en-US" sz="1050" dirty="0">
                <a:solidFill>
                  <a:prstClr val="black"/>
                </a:solidFill>
                <a:effectLst/>
                <a:latin typeface="Arial"/>
                <a:hlinkClick r:id="rId2"/>
              </a:rPr>
              <a:t>. 2009; 53(8): 3569-71.</a:t>
            </a:r>
            <a:endParaRPr lang="en-US" sz="1050" dirty="0">
              <a:solidFill>
                <a:prstClr val="black"/>
              </a:solidFill>
              <a:effectLst/>
              <a:latin typeface="Arial"/>
            </a:endParaRPr>
          </a:p>
          <a:p>
            <a:pPr lvl="0" defTabSz="457200" eaLnBrk="1" fontAlgn="auto" hangingPunct="1">
              <a:spcBef>
                <a:spcPct val="20000"/>
              </a:spcBef>
              <a:spcAft>
                <a:spcPts val="0"/>
              </a:spcAft>
            </a:pPr>
            <a:r>
              <a:rPr lang="en-US" sz="1050" dirty="0">
                <a:solidFill>
                  <a:prstClr val="black"/>
                </a:solidFill>
                <a:effectLst/>
                <a:latin typeface="Arial"/>
                <a:hlinkClick r:id="rId3"/>
              </a:rPr>
              <a:t>Skiada A, et al. </a:t>
            </a:r>
            <a:r>
              <a:rPr lang="en-US" sz="1050" dirty="0" err="1">
                <a:solidFill>
                  <a:prstClr val="black"/>
                </a:solidFill>
                <a:effectLst/>
                <a:latin typeface="Arial"/>
                <a:hlinkClick r:id="rId3"/>
              </a:rPr>
              <a:t>Hematologica</a:t>
            </a:r>
            <a:r>
              <a:rPr lang="en-US" sz="1050" dirty="0">
                <a:solidFill>
                  <a:prstClr val="black"/>
                </a:solidFill>
                <a:effectLst/>
                <a:latin typeface="Arial"/>
                <a:hlinkClick r:id="rId3"/>
              </a:rPr>
              <a:t>. 2013; 98: 492-504.</a:t>
            </a:r>
            <a:endParaRPr lang="en-US" sz="1050" dirty="0">
              <a:solidFill>
                <a:prstClr val="black"/>
              </a:solidFill>
              <a:effectLst/>
              <a:latin typeface="Arial"/>
            </a:endParaRPr>
          </a:p>
        </p:txBody>
      </p:sp>
      <p:sp>
        <p:nvSpPr>
          <p:cNvPr id="6" name="Action Button: Return 5">
            <a:hlinkClick r:id="rId4"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426315"/>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Teaching </a:t>
            </a:r>
            <a:r>
              <a:rPr lang="en-US" sz="3100" dirty="0"/>
              <a:t>point</a:t>
            </a:r>
            <a:r>
              <a:rPr lang="en-US" dirty="0"/>
              <a:t>: Combination therapy: </a:t>
            </a:r>
          </a:p>
        </p:txBody>
      </p:sp>
      <p:sp>
        <p:nvSpPr>
          <p:cNvPr id="3" name="Content Placeholder 2"/>
          <p:cNvSpPr>
            <a:spLocks noGrp="1"/>
          </p:cNvSpPr>
          <p:nvPr>
            <p:ph idx="1"/>
          </p:nvPr>
        </p:nvSpPr>
        <p:spPr/>
        <p:txBody>
          <a:bodyPr>
            <a:normAutofit/>
          </a:bodyPr>
          <a:lstStyle/>
          <a:p>
            <a:r>
              <a:rPr lang="en-US" dirty="0"/>
              <a:t>Amphotericin B and an echinocandin: In vitro, animal studies and limited clinical experience suggests a role for this combination</a:t>
            </a:r>
          </a:p>
          <a:p>
            <a:endParaRPr lang="en-US" dirty="0"/>
          </a:p>
          <a:p>
            <a:r>
              <a:rPr lang="en-US" dirty="0"/>
              <a:t>The role of combination therapy with an azole (e.g. posaconazole or isavuconazonium) is as yet unclear</a:t>
            </a:r>
          </a:p>
          <a:p>
            <a:endParaRPr lang="en-US" dirty="0"/>
          </a:p>
        </p:txBody>
      </p:sp>
      <p:sp>
        <p:nvSpPr>
          <p:cNvPr id="5" name="TextBox 4"/>
          <p:cNvSpPr txBox="1"/>
          <p:nvPr/>
        </p:nvSpPr>
        <p:spPr>
          <a:xfrm>
            <a:off x="765173" y="6186629"/>
            <a:ext cx="3714478" cy="253916"/>
          </a:xfrm>
          <a:prstGeom prst="rect">
            <a:avLst/>
          </a:prstGeom>
          <a:noFill/>
        </p:spPr>
        <p:txBody>
          <a:bodyPr wrap="none" rtlCol="0">
            <a:spAutoFit/>
          </a:bodyPr>
          <a:lstStyle/>
          <a:p>
            <a:r>
              <a:rPr lang="en-US" sz="1050" dirty="0">
                <a:solidFill>
                  <a:schemeClr val="bg2"/>
                </a:solidFill>
                <a:effectLst/>
                <a:latin typeface="+mn-lt"/>
                <a:hlinkClick r:id="rId2"/>
              </a:rPr>
              <a:t>Spellberg B, et al. </a:t>
            </a:r>
            <a:r>
              <a:rPr lang="en-US" sz="1050" dirty="0" err="1">
                <a:solidFill>
                  <a:schemeClr val="bg2"/>
                </a:solidFill>
                <a:effectLst/>
                <a:latin typeface="+mn-lt"/>
                <a:hlinkClick r:id="rId2"/>
              </a:rPr>
              <a:t>Clin</a:t>
            </a:r>
            <a:r>
              <a:rPr lang="en-US" sz="1050" dirty="0">
                <a:solidFill>
                  <a:schemeClr val="bg2"/>
                </a:solidFill>
                <a:effectLst/>
                <a:latin typeface="+mn-lt"/>
                <a:hlinkClick r:id="rId2"/>
              </a:rPr>
              <a:t> Infect Dis. 2012; 54(</a:t>
            </a:r>
            <a:r>
              <a:rPr lang="en-US" sz="1050" dirty="0" err="1">
                <a:solidFill>
                  <a:schemeClr val="bg2"/>
                </a:solidFill>
                <a:effectLst/>
                <a:latin typeface="+mn-lt"/>
                <a:hlinkClick r:id="rId2"/>
              </a:rPr>
              <a:t>suppl</a:t>
            </a:r>
            <a:r>
              <a:rPr lang="en-US" sz="1050" dirty="0">
                <a:solidFill>
                  <a:schemeClr val="bg2"/>
                </a:solidFill>
                <a:effectLst/>
                <a:latin typeface="+mn-lt"/>
                <a:hlinkClick r:id="rId2"/>
              </a:rPr>
              <a:t> 1): S73-8</a:t>
            </a:r>
            <a:r>
              <a:rPr lang="en-US" sz="1050" dirty="0">
                <a:solidFill>
                  <a:schemeClr val="bg2"/>
                </a:solidFill>
                <a:latin typeface="+mn-lt"/>
                <a:hlinkClick r:id="rId2"/>
              </a:rPr>
              <a:t>.</a:t>
            </a:r>
            <a:endParaRPr lang="en-US" sz="1050" dirty="0">
              <a:solidFill>
                <a:schemeClr val="bg2"/>
              </a:solidFill>
              <a:latin typeface="+mn-lt"/>
            </a:endParaRPr>
          </a:p>
        </p:txBody>
      </p:sp>
      <p:sp>
        <p:nvSpPr>
          <p:cNvPr id="10" name="Action Button: Return 9">
            <a:hlinkClick r:id="rId3"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045633"/>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point: Surgery</a:t>
            </a:r>
          </a:p>
        </p:txBody>
      </p:sp>
      <p:sp>
        <p:nvSpPr>
          <p:cNvPr id="3" name="Content Placeholder 2"/>
          <p:cNvSpPr>
            <a:spLocks noGrp="1"/>
          </p:cNvSpPr>
          <p:nvPr>
            <p:ph idx="1"/>
          </p:nvPr>
        </p:nvSpPr>
        <p:spPr/>
        <p:txBody>
          <a:bodyPr>
            <a:normAutofit fontScale="92500" lnSpcReduction="10000"/>
          </a:bodyPr>
          <a:lstStyle/>
          <a:p>
            <a:r>
              <a:rPr lang="en-US" dirty="0"/>
              <a:t>In addition to antifungal therapy, surgical management can be a critical component of the treatment plan</a:t>
            </a:r>
          </a:p>
          <a:p>
            <a:pPr lvl="1"/>
            <a:r>
              <a:rPr lang="en-US" dirty="0"/>
              <a:t>Large reviews of mucormycosis treatment have associated surgery with decreased mortality, particularly when done in association with antifungal treatment.</a:t>
            </a:r>
          </a:p>
          <a:p>
            <a:pPr lvl="1"/>
            <a:r>
              <a:rPr lang="en-US" dirty="0"/>
              <a:t>This association of surgery with survival has also been noted in reviews on pediatric </a:t>
            </a:r>
            <a:r>
              <a:rPr lang="en-US" dirty="0" err="1"/>
              <a:t>mucormycosis</a:t>
            </a:r>
            <a:r>
              <a:rPr lang="en-US" dirty="0"/>
              <a:t>.</a:t>
            </a:r>
          </a:p>
          <a:p>
            <a:pPr lvl="1"/>
            <a:r>
              <a:rPr lang="en-US" dirty="0"/>
              <a:t>These associations have prompted guidelines to recommend surgery as part of the therapeutic approach to </a:t>
            </a:r>
            <a:r>
              <a:rPr lang="en-US" dirty="0" err="1"/>
              <a:t>mucormycosis</a:t>
            </a:r>
            <a:r>
              <a:rPr lang="en-US" dirty="0"/>
              <a:t> in patients with hematologic malignancies.</a:t>
            </a:r>
          </a:p>
          <a:p>
            <a:endParaRPr lang="en-US" dirty="0"/>
          </a:p>
          <a:p>
            <a:endParaRPr lang="en-US" dirty="0"/>
          </a:p>
        </p:txBody>
      </p:sp>
      <p:sp>
        <p:nvSpPr>
          <p:cNvPr id="5" name="Rectangle 4"/>
          <p:cNvSpPr/>
          <p:nvPr/>
        </p:nvSpPr>
        <p:spPr>
          <a:xfrm>
            <a:off x="685800" y="6172331"/>
            <a:ext cx="6662057" cy="641714"/>
          </a:xfrm>
          <a:prstGeom prst="rect">
            <a:avLst/>
          </a:prstGeom>
        </p:spPr>
        <p:txBody>
          <a:bodyPr wrap="square">
            <a:spAutoFit/>
          </a:bodyPr>
          <a:lstStyle/>
          <a:p>
            <a:pPr lvl="0" defTabSz="457200" eaLnBrk="1" fontAlgn="auto" hangingPunct="1">
              <a:spcBef>
                <a:spcPct val="20000"/>
              </a:spcBef>
              <a:spcAft>
                <a:spcPts val="0"/>
              </a:spcAft>
            </a:pPr>
            <a:r>
              <a:rPr lang="en-US" sz="1050" dirty="0">
                <a:solidFill>
                  <a:prstClr val="black"/>
                </a:solidFill>
                <a:effectLst/>
                <a:latin typeface="+mn-lt"/>
                <a:hlinkClick r:id="rId2"/>
              </a:rPr>
              <a:t>Roden MM, et al. </a:t>
            </a:r>
            <a:r>
              <a:rPr lang="en-US" sz="1050" dirty="0" err="1">
                <a:solidFill>
                  <a:prstClr val="black"/>
                </a:solidFill>
                <a:effectLst/>
                <a:latin typeface="+mn-lt"/>
                <a:hlinkClick r:id="rId2"/>
              </a:rPr>
              <a:t>Clin</a:t>
            </a:r>
            <a:r>
              <a:rPr lang="en-US" sz="1050" dirty="0">
                <a:solidFill>
                  <a:prstClr val="black"/>
                </a:solidFill>
                <a:effectLst/>
                <a:latin typeface="+mn-lt"/>
                <a:hlinkClick r:id="rId2"/>
              </a:rPr>
              <a:t> Infect Dis. 2005; 41(5): 634-53</a:t>
            </a:r>
            <a:r>
              <a:rPr lang="en-US" sz="1050" dirty="0">
                <a:solidFill>
                  <a:prstClr val="black"/>
                </a:solidFill>
                <a:effectLst/>
                <a:latin typeface="+mn-lt"/>
              </a:rPr>
              <a:t>.</a:t>
            </a:r>
          </a:p>
          <a:p>
            <a:pPr lvl="0" defTabSz="457200" eaLnBrk="1" fontAlgn="auto" hangingPunct="1">
              <a:spcBef>
                <a:spcPct val="20000"/>
              </a:spcBef>
              <a:spcAft>
                <a:spcPts val="0"/>
              </a:spcAft>
            </a:pPr>
            <a:r>
              <a:rPr lang="en-US" sz="1050" dirty="0">
                <a:solidFill>
                  <a:prstClr val="black"/>
                </a:solidFill>
                <a:effectLst/>
                <a:latin typeface="+mn-lt"/>
                <a:hlinkClick r:id="rId3"/>
              </a:rPr>
              <a:t>Zaoutis TE, et al. </a:t>
            </a:r>
            <a:r>
              <a:rPr lang="en-US" sz="1050" dirty="0" err="1">
                <a:solidFill>
                  <a:prstClr val="black"/>
                </a:solidFill>
                <a:effectLst/>
                <a:latin typeface="+mn-lt"/>
                <a:hlinkClick r:id="rId3"/>
              </a:rPr>
              <a:t>Ped</a:t>
            </a:r>
            <a:r>
              <a:rPr lang="en-US" sz="1050" dirty="0">
                <a:solidFill>
                  <a:prstClr val="black"/>
                </a:solidFill>
                <a:effectLst/>
                <a:latin typeface="+mn-lt"/>
                <a:hlinkClick r:id="rId3"/>
              </a:rPr>
              <a:t> Infect Dis J. 2007; 26(8): 723-7.</a:t>
            </a:r>
            <a:endParaRPr lang="en-US" sz="1050" dirty="0">
              <a:solidFill>
                <a:prstClr val="black"/>
              </a:solidFill>
              <a:effectLst/>
              <a:latin typeface="+mn-lt"/>
            </a:endParaRPr>
          </a:p>
          <a:p>
            <a:pPr lvl="0" defTabSz="457200" eaLnBrk="1" fontAlgn="auto" hangingPunct="1">
              <a:spcBef>
                <a:spcPct val="20000"/>
              </a:spcBef>
              <a:spcAft>
                <a:spcPts val="0"/>
              </a:spcAft>
            </a:pPr>
            <a:r>
              <a:rPr lang="en-US" sz="1050" dirty="0">
                <a:solidFill>
                  <a:prstClr val="black"/>
                </a:solidFill>
                <a:effectLst/>
                <a:latin typeface="+mn-lt"/>
                <a:hlinkClick r:id="rId4"/>
              </a:rPr>
              <a:t>Skiada A, et al. </a:t>
            </a:r>
            <a:r>
              <a:rPr lang="en-US" sz="1050" dirty="0" err="1">
                <a:solidFill>
                  <a:prstClr val="black"/>
                </a:solidFill>
                <a:effectLst/>
                <a:latin typeface="+mn-lt"/>
                <a:hlinkClick r:id="rId4"/>
              </a:rPr>
              <a:t>Hematologica</a:t>
            </a:r>
            <a:r>
              <a:rPr lang="en-US" sz="1050" dirty="0">
                <a:solidFill>
                  <a:prstClr val="black"/>
                </a:solidFill>
                <a:effectLst/>
                <a:latin typeface="+mn-lt"/>
                <a:hlinkClick r:id="rId4"/>
              </a:rPr>
              <a:t>. 2013; 98: 492-504.</a:t>
            </a:r>
            <a:endParaRPr lang="en-US" sz="1050" dirty="0">
              <a:solidFill>
                <a:prstClr val="black"/>
              </a:solidFill>
              <a:effectLst/>
              <a:latin typeface="+mn-lt"/>
            </a:endParaRPr>
          </a:p>
        </p:txBody>
      </p:sp>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5">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Return 7">
            <a:hlinkClick r:id="rId6" action="ppaction://hlinksldjump" highlightClick="1"/>
          </p:cNvPr>
          <p:cNvSpPr/>
          <p:nvPr/>
        </p:nvSpPr>
        <p:spPr>
          <a:xfrm>
            <a:off x="7480493"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997234"/>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Course</a:t>
            </a:r>
          </a:p>
        </p:txBody>
      </p:sp>
      <p:sp>
        <p:nvSpPr>
          <p:cNvPr id="3" name="Content Placeholder 2"/>
          <p:cNvSpPr>
            <a:spLocks noGrp="1"/>
          </p:cNvSpPr>
          <p:nvPr>
            <p:ph idx="1"/>
          </p:nvPr>
        </p:nvSpPr>
        <p:spPr/>
        <p:txBody>
          <a:bodyPr/>
          <a:lstStyle/>
          <a:p>
            <a:r>
              <a:rPr lang="en-US" dirty="0"/>
              <a:t>His ANC recovers and his creatinine stabilizes and falls to a plateau of 1.7. His HEENT exam stabilizes.</a:t>
            </a:r>
          </a:p>
          <a:p>
            <a:r>
              <a:rPr lang="en-US" dirty="0"/>
              <a:t>How long do you continue treatment and with what? What follow up do you wish to have?</a:t>
            </a:r>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628738"/>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Imaging</a:t>
            </a:r>
            <a:endParaRPr lang="en-US" dirty="0"/>
          </a:p>
        </p:txBody>
      </p:sp>
      <p:sp>
        <p:nvSpPr>
          <p:cNvPr id="3" name="Content Placeholder 2"/>
          <p:cNvSpPr>
            <a:spLocks noGrp="1"/>
          </p:cNvSpPr>
          <p:nvPr>
            <p:ph idx="1"/>
          </p:nvPr>
        </p:nvSpPr>
        <p:spPr/>
        <p:txBody>
          <a:bodyPr/>
          <a:lstStyle/>
          <a:p>
            <a:pPr lvl="1"/>
            <a:r>
              <a:rPr lang="en-US" dirty="0"/>
              <a:t>MRI (days +33, 52, 66): Progression of sinusitis and frontal brain region edema</a:t>
            </a:r>
          </a:p>
          <a:p>
            <a:pPr lvl="1"/>
            <a:r>
              <a:rPr lang="en-US" dirty="0"/>
              <a:t>MRI (day +77): Improvement in sinusitis and brain edema</a:t>
            </a:r>
          </a:p>
          <a:p>
            <a:pPr lvl="1"/>
            <a:endParaRPr lang="en-US" dirty="0"/>
          </a:p>
          <a:p>
            <a:pPr lvl="1"/>
            <a:endParaRPr lang="en-US" dirty="0"/>
          </a:p>
          <a:p>
            <a:pPr lvl="1"/>
            <a:r>
              <a:rPr lang="en-US" dirty="0"/>
              <a:t>He completed many months of treatment with liposomal amphotericin with full recovery</a:t>
            </a:r>
          </a:p>
          <a:p>
            <a:pPr lvl="1"/>
            <a:endParaRPr lang="en-US" dirty="0"/>
          </a:p>
          <a:p>
            <a:pPr lvl="1"/>
            <a:endParaRPr lang="en-US"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420530"/>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 of Therapy</a:t>
            </a:r>
          </a:p>
        </p:txBody>
      </p:sp>
      <p:sp>
        <p:nvSpPr>
          <p:cNvPr id="3" name="Content Placeholder 2"/>
          <p:cNvSpPr>
            <a:spLocks noGrp="1"/>
          </p:cNvSpPr>
          <p:nvPr>
            <p:ph idx="1"/>
          </p:nvPr>
        </p:nvSpPr>
        <p:spPr/>
        <p:txBody>
          <a:bodyPr/>
          <a:lstStyle/>
          <a:p>
            <a:r>
              <a:rPr lang="en-US" dirty="0"/>
              <a:t>There have been no studies to define the optimum length of therapy for </a:t>
            </a:r>
            <a:r>
              <a:rPr lang="en-US" dirty="0" err="1"/>
              <a:t>mucormycosis</a:t>
            </a:r>
            <a:r>
              <a:rPr lang="en-US" dirty="0"/>
              <a:t>.</a:t>
            </a:r>
          </a:p>
          <a:p>
            <a:r>
              <a:rPr lang="en-US" dirty="0"/>
              <a:t>Very few studies have reported the duration of treatment patients received.</a:t>
            </a:r>
          </a:p>
          <a:p>
            <a:r>
              <a:rPr lang="en-US" dirty="0"/>
              <a:t>Guidelines suggest that treatment be continued until all symptoms and radiographic evidence of disease has resolved and underlying immunosuppression is improved.</a:t>
            </a:r>
          </a:p>
          <a:p>
            <a:endParaRPr lang="en-US" dirty="0"/>
          </a:p>
          <a:p>
            <a:endParaRPr lang="en-US" dirty="0"/>
          </a:p>
        </p:txBody>
      </p:sp>
      <p:sp>
        <p:nvSpPr>
          <p:cNvPr id="5" name="TextBox 4"/>
          <p:cNvSpPr txBox="1"/>
          <p:nvPr/>
        </p:nvSpPr>
        <p:spPr>
          <a:xfrm>
            <a:off x="610829" y="6260930"/>
            <a:ext cx="7451388" cy="253916"/>
          </a:xfrm>
          <a:prstGeom prst="rect">
            <a:avLst/>
          </a:prstGeom>
          <a:noFill/>
        </p:spPr>
        <p:txBody>
          <a:bodyPr wrap="square" rtlCol="0">
            <a:spAutoFit/>
          </a:bodyPr>
          <a:lstStyle/>
          <a:p>
            <a:r>
              <a:rPr lang="en-US" sz="1050" b="1" kern="0" dirty="0">
                <a:solidFill>
                  <a:srgbClr val="000000"/>
                </a:solidFill>
                <a:effectLst/>
                <a:latin typeface="Arial"/>
                <a:ea typeface="ＭＳ Ｐゴシック" pitchFamily="-105" charset="-128"/>
                <a:hlinkClick r:id="rId2"/>
              </a:rPr>
              <a:t>Skiada A, et al. </a:t>
            </a:r>
            <a:r>
              <a:rPr lang="en-US" sz="1050" b="1" kern="0" dirty="0" err="1">
                <a:solidFill>
                  <a:srgbClr val="000000"/>
                </a:solidFill>
                <a:effectLst/>
                <a:latin typeface="Arial"/>
                <a:ea typeface="ＭＳ Ｐゴシック" pitchFamily="-105" charset="-128"/>
                <a:hlinkClick r:id="rId2"/>
              </a:rPr>
              <a:t>Hematologica</a:t>
            </a:r>
            <a:r>
              <a:rPr lang="en-US" sz="1050" b="1" kern="0" dirty="0">
                <a:solidFill>
                  <a:srgbClr val="000000"/>
                </a:solidFill>
                <a:effectLst/>
                <a:latin typeface="Arial"/>
                <a:ea typeface="ＭＳ Ｐゴシック" pitchFamily="-105" charset="-128"/>
                <a:hlinkClick r:id="rId2"/>
              </a:rPr>
              <a:t>. 2013; 98: 492-504</a:t>
            </a:r>
            <a:endParaRPr lang="en-US" sz="1050" dirty="0"/>
          </a:p>
        </p:txBody>
      </p:sp>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929134"/>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t>Case presentation: </a:t>
            </a:r>
            <a:br>
              <a:rPr lang="en-US" sz="2400" dirty="0"/>
            </a:br>
            <a:endParaRPr lang="en-US" sz="2400" b="0" dirty="0"/>
          </a:p>
        </p:txBody>
      </p:sp>
      <p:sp>
        <p:nvSpPr>
          <p:cNvPr id="5" name="Content Placeholder 4"/>
          <p:cNvSpPr>
            <a:spLocks noGrp="1"/>
          </p:cNvSpPr>
          <p:nvPr>
            <p:ph idx="1"/>
          </p:nvPr>
        </p:nvSpPr>
        <p:spPr/>
        <p:txBody>
          <a:bodyPr>
            <a:normAutofit/>
          </a:bodyPr>
          <a:lstStyle/>
          <a:p>
            <a:r>
              <a:rPr lang="en-US" b="0" dirty="0"/>
              <a:t>The patient is a 17 year old boy who is one week s/p allogeneic matched related peripheral blood stem cell transplant for severe aplastic anemia. He has left facial pain and swelling.</a:t>
            </a:r>
          </a:p>
          <a:p>
            <a:endParaRPr lang="en-US" b="0" dirty="0"/>
          </a:p>
          <a:p>
            <a:r>
              <a:rPr lang="en-US" b="0" dirty="0"/>
              <a:t>The conditioning regimen consisted of fludarabine and cyclophosphamide (FLU-CY) and antithymocyte globulin. </a:t>
            </a:r>
          </a:p>
          <a:p>
            <a:endParaRPr lang="en-US" b="0" dirty="0"/>
          </a:p>
          <a:p>
            <a:r>
              <a:rPr lang="en-US" b="0" dirty="0"/>
              <a:t>At the time of presentation he was neutropenic</a:t>
            </a:r>
          </a:p>
          <a:p>
            <a:endParaRPr lang="en-US" dirty="0"/>
          </a:p>
        </p:txBody>
      </p:sp>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previousslide" highlightClick="1"/>
          </p:cNvPr>
          <p:cNvSpPr/>
          <p:nvPr/>
        </p:nvSpPr>
        <p:spPr>
          <a:xfrm rot="10800000">
            <a:off x="6942238"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425524818"/>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of mucormycosis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The term mucormycosis refers to infection due to one of a collection of filamentous fungi within the subphylum </a:t>
            </a:r>
            <a:r>
              <a:rPr lang="en-US" dirty="0" err="1"/>
              <a:t>Mucormycotina</a:t>
            </a:r>
            <a:r>
              <a:rPr lang="en-US" dirty="0"/>
              <a:t>. An older term is </a:t>
            </a:r>
            <a:r>
              <a:rPr lang="en-US" dirty="0" err="1"/>
              <a:t>zygomycosis</a:t>
            </a:r>
            <a:endParaRPr lang="en-US" dirty="0"/>
          </a:p>
          <a:p>
            <a:endParaRPr lang="en-US" dirty="0"/>
          </a:p>
          <a:p>
            <a:endParaRPr lang="en-US"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681844"/>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of mucormycosis</a:t>
            </a:r>
          </a:p>
        </p:txBody>
      </p:sp>
      <p:sp>
        <p:nvSpPr>
          <p:cNvPr id="3" name="Content Placeholder 2"/>
          <p:cNvSpPr>
            <a:spLocks noGrp="1"/>
          </p:cNvSpPr>
          <p:nvPr>
            <p:ph idx="1"/>
          </p:nvPr>
        </p:nvSpPr>
        <p:spPr/>
        <p:txBody>
          <a:bodyPr>
            <a:normAutofit/>
          </a:bodyPr>
          <a:lstStyle/>
          <a:p>
            <a:r>
              <a:rPr lang="en-US" dirty="0"/>
              <a:t>Typical sites of primary infection are the lungs, sinuses, skin and GI tract. Infection may progress via direct extension and/or disseminate to distant sites. </a:t>
            </a:r>
          </a:p>
          <a:p>
            <a:endParaRPr lang="en-US" dirty="0"/>
          </a:p>
          <a:p>
            <a:r>
              <a:rPr lang="en-US" dirty="0"/>
              <a:t>Effective treatment requires antifungal therapy, improvement of host defenses and typically surgical debridement in cases where there is tissue necrosis.   </a:t>
            </a:r>
          </a:p>
          <a:p>
            <a:endParaRPr lang="en-US" dirty="0"/>
          </a:p>
          <a:p>
            <a:endParaRPr lang="en-US" dirty="0"/>
          </a:p>
        </p:txBody>
      </p:sp>
      <p:sp>
        <p:nvSpPr>
          <p:cNvPr id="6" name="Rectangle 5"/>
          <p:cNvSpPr/>
          <p:nvPr/>
        </p:nvSpPr>
        <p:spPr>
          <a:xfrm>
            <a:off x="534017" y="6172742"/>
            <a:ext cx="4572000" cy="641714"/>
          </a:xfrm>
          <a:prstGeom prst="rect">
            <a:avLst/>
          </a:prstGeom>
        </p:spPr>
        <p:txBody>
          <a:bodyPr>
            <a:spAutoFit/>
          </a:bodyPr>
          <a:lstStyle/>
          <a:p>
            <a:pPr defTabSz="457200" eaLnBrk="1" fontAlgn="auto" hangingPunct="1">
              <a:spcBef>
                <a:spcPct val="20000"/>
              </a:spcBef>
              <a:spcAft>
                <a:spcPts val="0"/>
              </a:spcAft>
            </a:pPr>
            <a:r>
              <a:rPr lang="en-US" sz="1050" dirty="0">
                <a:solidFill>
                  <a:prstClr val="black"/>
                </a:solidFill>
                <a:effectLst/>
                <a:latin typeface="Arial"/>
                <a:hlinkClick r:id="rId2"/>
              </a:rPr>
              <a:t>Roden MM, et al. </a:t>
            </a:r>
            <a:r>
              <a:rPr lang="en-US" sz="1050" dirty="0" err="1">
                <a:solidFill>
                  <a:prstClr val="black"/>
                </a:solidFill>
                <a:effectLst/>
                <a:latin typeface="Arial"/>
                <a:hlinkClick r:id="rId2"/>
              </a:rPr>
              <a:t>Clin</a:t>
            </a:r>
            <a:r>
              <a:rPr lang="en-US" sz="1050" dirty="0">
                <a:solidFill>
                  <a:prstClr val="black"/>
                </a:solidFill>
                <a:effectLst/>
                <a:latin typeface="Arial"/>
                <a:hlinkClick r:id="rId2"/>
              </a:rPr>
              <a:t> Infect Dis. 2005; 41(5): 634-53.</a:t>
            </a:r>
            <a:endParaRPr lang="en-US" sz="1050" dirty="0">
              <a:solidFill>
                <a:prstClr val="black"/>
              </a:solidFill>
              <a:effectLst/>
              <a:latin typeface="Arial"/>
            </a:endParaRPr>
          </a:p>
          <a:p>
            <a:pPr defTabSz="457200" eaLnBrk="1" fontAlgn="auto" hangingPunct="1">
              <a:spcBef>
                <a:spcPct val="20000"/>
              </a:spcBef>
              <a:spcAft>
                <a:spcPts val="0"/>
              </a:spcAft>
            </a:pPr>
            <a:r>
              <a:rPr lang="en-US" sz="1050" dirty="0">
                <a:solidFill>
                  <a:prstClr val="black"/>
                </a:solidFill>
                <a:effectLst/>
                <a:latin typeface="Arial"/>
                <a:hlinkClick r:id="rId3"/>
              </a:rPr>
              <a:t>Zaoutis TE, et al. </a:t>
            </a:r>
            <a:r>
              <a:rPr lang="en-US" sz="1050" dirty="0" err="1">
                <a:solidFill>
                  <a:prstClr val="black"/>
                </a:solidFill>
                <a:effectLst/>
                <a:latin typeface="Arial"/>
                <a:hlinkClick r:id="rId3"/>
              </a:rPr>
              <a:t>Ped</a:t>
            </a:r>
            <a:r>
              <a:rPr lang="en-US" sz="1050" dirty="0">
                <a:solidFill>
                  <a:prstClr val="black"/>
                </a:solidFill>
                <a:effectLst/>
                <a:latin typeface="Arial"/>
                <a:hlinkClick r:id="rId3"/>
              </a:rPr>
              <a:t> Infect Dis J. 2007; 26(8): 723-7</a:t>
            </a:r>
            <a:r>
              <a:rPr lang="en-US" sz="1050" dirty="0">
                <a:solidFill>
                  <a:prstClr val="black"/>
                </a:solidFill>
                <a:effectLst/>
                <a:latin typeface="Arial"/>
              </a:rPr>
              <a:t>.</a:t>
            </a:r>
          </a:p>
          <a:p>
            <a:pPr defTabSz="457200" eaLnBrk="1" fontAlgn="auto" hangingPunct="1">
              <a:spcBef>
                <a:spcPct val="20000"/>
              </a:spcBef>
              <a:spcAft>
                <a:spcPts val="0"/>
              </a:spcAft>
            </a:pPr>
            <a:r>
              <a:rPr lang="en-US" sz="1050" dirty="0">
                <a:solidFill>
                  <a:prstClr val="black"/>
                </a:solidFill>
                <a:effectLst/>
                <a:latin typeface="Arial"/>
                <a:hlinkClick r:id="rId4"/>
              </a:rPr>
              <a:t>Skiada A, et al. </a:t>
            </a:r>
            <a:r>
              <a:rPr lang="en-US" sz="1050" dirty="0" err="1">
                <a:solidFill>
                  <a:prstClr val="black"/>
                </a:solidFill>
                <a:effectLst/>
                <a:latin typeface="Arial"/>
                <a:hlinkClick r:id="rId4"/>
              </a:rPr>
              <a:t>Hematologica</a:t>
            </a:r>
            <a:r>
              <a:rPr lang="en-US" sz="1050" dirty="0">
                <a:solidFill>
                  <a:prstClr val="black"/>
                </a:solidFill>
                <a:effectLst/>
                <a:latin typeface="Arial"/>
                <a:hlinkClick r:id="rId4"/>
              </a:rPr>
              <a:t>. 2013; 98: 492-504.</a:t>
            </a:r>
            <a:endParaRPr lang="en-US" sz="1050" dirty="0">
              <a:solidFill>
                <a:prstClr val="black"/>
              </a:solidFill>
              <a:effectLst/>
              <a:latin typeface="Arial"/>
            </a:endParaRPr>
          </a:p>
        </p:txBody>
      </p:sp>
      <p:sp>
        <p:nvSpPr>
          <p:cNvPr id="7" name="Action Button: Back or Previous 6">
            <a:hlinkClick r:id="" action="ppaction://hlinkshowjump?jump=nextslide" highlightClick="1"/>
          </p:cNvPr>
          <p:cNvSpPr/>
          <p:nvPr/>
        </p:nvSpPr>
        <p:spPr>
          <a:xfrm rot="10800000">
            <a:off x="8039850" y="6176963"/>
            <a:ext cx="411729" cy="440134"/>
          </a:xfrm>
          <a:prstGeom prst="actionButtonBackPrevious">
            <a:avLst/>
          </a:prstGeom>
          <a:blipFill>
            <a:blip r:embed="rId5">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82552"/>
      </p:ext>
    </p:ext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Epidemiology</a:t>
            </a:r>
          </a:p>
        </p:txBody>
      </p:sp>
      <p:sp>
        <p:nvSpPr>
          <p:cNvPr id="3" name="Content Placeholder 2"/>
          <p:cNvSpPr>
            <a:spLocks noGrp="1"/>
          </p:cNvSpPr>
          <p:nvPr>
            <p:ph idx="1"/>
          </p:nvPr>
        </p:nvSpPr>
        <p:spPr/>
        <p:txBody>
          <a:bodyPr>
            <a:normAutofit/>
          </a:bodyPr>
          <a:lstStyle/>
          <a:p>
            <a:r>
              <a:rPr lang="en-US" dirty="0"/>
              <a:t>Pl</a:t>
            </a:r>
            <a:r>
              <a:rPr lang="en-US" b="1" dirty="0"/>
              <a:t>ace/time/gender: </a:t>
            </a:r>
          </a:p>
          <a:p>
            <a:pPr lvl="1"/>
            <a:r>
              <a:rPr lang="en-US" dirty="0"/>
              <a:t>The relative frequency of mucormycosis in general and by the various species differs by geographic locale. </a:t>
            </a:r>
          </a:p>
          <a:p>
            <a:pPr lvl="1"/>
            <a:r>
              <a:rPr lang="en-US" dirty="0"/>
              <a:t>There may be an increased predilection for infections to occur in the autumn</a:t>
            </a:r>
          </a:p>
          <a:p>
            <a:pPr lvl="1"/>
            <a:r>
              <a:rPr lang="en-US" dirty="0"/>
              <a:t>Males appear to be disproportionately affected. </a:t>
            </a:r>
          </a:p>
          <a:p>
            <a:endParaRPr lang="en-US" dirty="0"/>
          </a:p>
        </p:txBody>
      </p:sp>
      <p:sp>
        <p:nvSpPr>
          <p:cNvPr id="4" name="Rectangle 3"/>
          <p:cNvSpPr/>
          <p:nvPr/>
        </p:nvSpPr>
        <p:spPr>
          <a:xfrm>
            <a:off x="370115" y="6266060"/>
            <a:ext cx="4572000" cy="253916"/>
          </a:xfrm>
          <a:prstGeom prst="rect">
            <a:avLst/>
          </a:prstGeom>
        </p:spPr>
        <p:txBody>
          <a:bodyPr>
            <a:spAutoFit/>
          </a:bodyPr>
          <a:lstStyle/>
          <a:p>
            <a:pPr marL="0" lvl="1" eaLnBrk="1" hangingPunct="1">
              <a:spcBef>
                <a:spcPct val="20000"/>
              </a:spcBef>
              <a:buClr>
                <a:srgbClr val="FF0000"/>
              </a:buClr>
              <a:buSzPct val="80000"/>
            </a:pPr>
            <a:r>
              <a:rPr lang="en-US" sz="1050" kern="0" dirty="0">
                <a:solidFill>
                  <a:srgbClr val="000000"/>
                </a:solidFill>
                <a:effectLst/>
                <a:latin typeface="Arial"/>
                <a:ea typeface="ＭＳ Ｐゴシック" pitchFamily="-105" charset="-128"/>
                <a:hlinkClick r:id="rId2"/>
              </a:rPr>
              <a:t>Petrikkos et al. </a:t>
            </a:r>
            <a:r>
              <a:rPr lang="en-US" sz="1050" kern="0" dirty="0" err="1">
                <a:solidFill>
                  <a:srgbClr val="000000"/>
                </a:solidFill>
                <a:effectLst/>
                <a:latin typeface="Arial"/>
                <a:ea typeface="ＭＳ Ｐゴシック" pitchFamily="-105" charset="-128"/>
                <a:hlinkClick r:id="rId2"/>
              </a:rPr>
              <a:t>Clin</a:t>
            </a:r>
            <a:r>
              <a:rPr lang="en-US" sz="1050" kern="0" dirty="0">
                <a:solidFill>
                  <a:srgbClr val="000000"/>
                </a:solidFill>
                <a:effectLst/>
                <a:latin typeface="Arial"/>
                <a:ea typeface="ＭＳ Ｐゴシック" pitchFamily="-105" charset="-128"/>
                <a:hlinkClick r:id="rId2"/>
              </a:rPr>
              <a:t> Infect Dis. 2012; 54 (</a:t>
            </a:r>
            <a:r>
              <a:rPr lang="en-US" sz="1050" kern="0" dirty="0" err="1">
                <a:solidFill>
                  <a:srgbClr val="000000"/>
                </a:solidFill>
                <a:effectLst/>
                <a:latin typeface="Arial"/>
                <a:ea typeface="ＭＳ Ｐゴシック" pitchFamily="-105" charset="-128"/>
                <a:hlinkClick r:id="rId2"/>
              </a:rPr>
              <a:t>suppl</a:t>
            </a:r>
            <a:r>
              <a:rPr lang="en-US" sz="1050" kern="0" dirty="0">
                <a:solidFill>
                  <a:srgbClr val="000000"/>
                </a:solidFill>
                <a:effectLst/>
                <a:latin typeface="Arial"/>
                <a:ea typeface="ＭＳ Ｐゴシック" pitchFamily="-105" charset="-128"/>
                <a:hlinkClick r:id="rId2"/>
              </a:rPr>
              <a:t> 1): S23-4.</a:t>
            </a:r>
            <a:endParaRPr lang="en-US" sz="1050" kern="0" dirty="0">
              <a:solidFill>
                <a:srgbClr val="000000"/>
              </a:solidFill>
              <a:effectLst/>
              <a:latin typeface="Arial"/>
              <a:ea typeface="ＭＳ Ｐゴシック" pitchFamily="-105" charset="-128"/>
            </a:endParaRPr>
          </a:p>
        </p:txBody>
      </p:sp>
      <p:sp>
        <p:nvSpPr>
          <p:cNvPr id="5" name="Action Button: Back or Previous 4">
            <a:hlinkClick r:id="" action="ppaction://hlinkshowjump?jump=nextslide" highlightClick="1"/>
          </p:cNvPr>
          <p:cNvSpPr/>
          <p:nvPr/>
        </p:nvSpPr>
        <p:spPr>
          <a:xfrm rot="10800000">
            <a:off x="8039850"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095941"/>
      </p:ext>
    </p:extLst>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Microbiology and pathogenesis</a:t>
            </a:r>
          </a:p>
        </p:txBody>
      </p:sp>
      <p:sp>
        <p:nvSpPr>
          <p:cNvPr id="3" name="Content Placeholder 2"/>
          <p:cNvSpPr>
            <a:spLocks noGrp="1"/>
          </p:cNvSpPr>
          <p:nvPr>
            <p:ph idx="1"/>
          </p:nvPr>
        </p:nvSpPr>
        <p:spPr/>
        <p:txBody>
          <a:bodyPr>
            <a:normAutofit/>
          </a:bodyPr>
          <a:lstStyle/>
          <a:p>
            <a:pPr marL="0" indent="0">
              <a:buNone/>
            </a:pPr>
            <a:endParaRPr lang="en-US" b="1" dirty="0"/>
          </a:p>
          <a:p>
            <a:pPr marL="0" indent="0">
              <a:buNone/>
            </a:pPr>
            <a:r>
              <a:rPr lang="en-US" b="1" dirty="0"/>
              <a:t>Infecting species: </a:t>
            </a:r>
            <a:r>
              <a:rPr lang="en-US" i="1" dirty="0"/>
              <a:t>Rhizopus</a:t>
            </a:r>
            <a:r>
              <a:rPr lang="en-US" dirty="0"/>
              <a:t> species are most commonly reported species in nearly all publications. Others include species of </a:t>
            </a:r>
            <a:r>
              <a:rPr lang="en-US" i="1" dirty="0"/>
              <a:t>Mucor,</a:t>
            </a:r>
            <a:r>
              <a:rPr lang="en-US" dirty="0"/>
              <a:t> </a:t>
            </a:r>
            <a:r>
              <a:rPr lang="en-US" i="1" dirty="0" err="1"/>
              <a:t>Apophysomyces</a:t>
            </a:r>
            <a:r>
              <a:rPr lang="en-US" i="1" dirty="0"/>
              <a:t>, Cunninghamella, </a:t>
            </a:r>
            <a:r>
              <a:rPr lang="en-US" i="1" dirty="0" err="1"/>
              <a:t>Lichtheimia</a:t>
            </a:r>
            <a:r>
              <a:rPr lang="en-US" dirty="0"/>
              <a:t>, </a:t>
            </a:r>
            <a:r>
              <a:rPr lang="en-US" i="1" dirty="0" err="1"/>
              <a:t>Rhizomucor</a:t>
            </a:r>
            <a:r>
              <a:rPr lang="en-US" i="1" dirty="0"/>
              <a:t> and </a:t>
            </a:r>
            <a:r>
              <a:rPr lang="en-US" i="1" dirty="0" err="1"/>
              <a:t>Saksenaea</a:t>
            </a:r>
            <a:r>
              <a:rPr lang="en-US" i="1" dirty="0"/>
              <a:t>. </a:t>
            </a:r>
            <a:endParaRPr lang="en-US" dirty="0"/>
          </a:p>
        </p:txBody>
      </p:sp>
      <p:sp>
        <p:nvSpPr>
          <p:cNvPr id="5" name="Rectangle 4"/>
          <p:cNvSpPr/>
          <p:nvPr/>
        </p:nvSpPr>
        <p:spPr>
          <a:xfrm>
            <a:off x="544286" y="6392224"/>
            <a:ext cx="4572000" cy="253916"/>
          </a:xfrm>
          <a:prstGeom prst="rect">
            <a:avLst/>
          </a:prstGeom>
        </p:spPr>
        <p:txBody>
          <a:bodyPr>
            <a:spAutoFit/>
          </a:bodyPr>
          <a:lstStyle/>
          <a:p>
            <a:pPr defTabSz="457200" eaLnBrk="1" fontAlgn="auto" hangingPunct="1">
              <a:spcBef>
                <a:spcPct val="20000"/>
              </a:spcBef>
              <a:spcAft>
                <a:spcPts val="0"/>
              </a:spcAft>
            </a:pPr>
            <a:r>
              <a:rPr lang="en-US" sz="1050" dirty="0">
                <a:solidFill>
                  <a:prstClr val="black"/>
                </a:solidFill>
                <a:effectLst/>
                <a:latin typeface="Arial"/>
                <a:hlinkClick r:id="rId2"/>
              </a:rPr>
              <a:t>Roden MM, et al. </a:t>
            </a:r>
            <a:r>
              <a:rPr lang="en-US" sz="1050" dirty="0" err="1">
                <a:solidFill>
                  <a:prstClr val="black"/>
                </a:solidFill>
                <a:effectLst/>
                <a:latin typeface="Arial"/>
                <a:hlinkClick r:id="rId2"/>
              </a:rPr>
              <a:t>Clin</a:t>
            </a:r>
            <a:r>
              <a:rPr lang="en-US" sz="1050" dirty="0">
                <a:solidFill>
                  <a:prstClr val="black"/>
                </a:solidFill>
                <a:effectLst/>
                <a:latin typeface="Arial"/>
                <a:hlinkClick r:id="rId2"/>
              </a:rPr>
              <a:t> Infect Dis. 2005; 41(5): 634-53</a:t>
            </a:r>
            <a:r>
              <a:rPr lang="en-US" sz="1050" dirty="0">
                <a:solidFill>
                  <a:prstClr val="black"/>
                </a:solidFill>
                <a:effectLst/>
                <a:latin typeface="Arial"/>
              </a:rPr>
              <a:t>.</a:t>
            </a:r>
          </a:p>
        </p:txBody>
      </p:sp>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605674"/>
      </p:ext>
    </p:ext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Microbiology and pathogenesis</a:t>
            </a:r>
          </a:p>
        </p:txBody>
      </p:sp>
      <p:sp>
        <p:nvSpPr>
          <p:cNvPr id="3" name="Content Placeholder 2"/>
          <p:cNvSpPr>
            <a:spLocks noGrp="1"/>
          </p:cNvSpPr>
          <p:nvPr>
            <p:ph idx="1"/>
          </p:nvPr>
        </p:nvSpPr>
        <p:spPr/>
        <p:txBody>
          <a:bodyPr>
            <a:normAutofit/>
          </a:bodyPr>
          <a:lstStyle/>
          <a:p>
            <a:pPr marL="0" indent="0">
              <a:buNone/>
            </a:pPr>
            <a:r>
              <a:rPr lang="en-US" b="1" dirty="0"/>
              <a:t>Pathogenesis: </a:t>
            </a:r>
            <a:r>
              <a:rPr lang="en-US" dirty="0"/>
              <a:t>The fungal spores are found in soil, water or as airborne propagules  and exposure occurs following their inhalation, ingestion or via direct skin inoculation following trauma. The site of infection depends upon where the spores settle and germinate (e.g. alveoli, sinuses, skin, GI tract) and extent of subsequent dissemination.</a:t>
            </a:r>
          </a:p>
          <a:p>
            <a:endParaRPr lang="en-US"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987170"/>
      </p:ext>
    </p:extLst>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of Disease: Pulmonary </a:t>
            </a:r>
            <a:r>
              <a:rPr lang="en-US" dirty="0" err="1"/>
              <a:t>mucormycosis</a:t>
            </a:r>
            <a:endParaRPr lang="en-US" dirty="0"/>
          </a:p>
        </p:txBody>
      </p:sp>
      <p:sp>
        <p:nvSpPr>
          <p:cNvPr id="3" name="Content Placeholder 2"/>
          <p:cNvSpPr>
            <a:spLocks noGrp="1"/>
          </p:cNvSpPr>
          <p:nvPr>
            <p:ph idx="1"/>
          </p:nvPr>
        </p:nvSpPr>
        <p:spPr/>
        <p:txBody>
          <a:bodyPr>
            <a:normAutofit/>
          </a:bodyPr>
          <a:lstStyle/>
          <a:p>
            <a:r>
              <a:rPr lang="en-US" dirty="0"/>
              <a:t>Pulmonary disease: Most common site of infection in patients with hematological malignancy and/or HSCT. </a:t>
            </a:r>
          </a:p>
          <a:p>
            <a:r>
              <a:rPr lang="en-US" dirty="0"/>
              <a:t>May be radiographically indistinguishable from other filamentous fungal infection. </a:t>
            </a:r>
          </a:p>
          <a:p>
            <a:pPr lvl="2">
              <a:buNone/>
            </a:pPr>
            <a:endParaRPr lang="en-US" dirty="0"/>
          </a:p>
          <a:p>
            <a:pPr lvl="2"/>
            <a:endParaRPr lang="en-US" dirty="0"/>
          </a:p>
          <a:p>
            <a:pPr>
              <a:buNone/>
            </a:pPr>
            <a:endParaRPr lang="en-US" dirty="0"/>
          </a:p>
          <a:p>
            <a:endParaRPr lang="en-US" dirty="0"/>
          </a:p>
        </p:txBody>
      </p:sp>
      <p:sp>
        <p:nvSpPr>
          <p:cNvPr id="4" name="Rectangle 3"/>
          <p:cNvSpPr/>
          <p:nvPr/>
        </p:nvSpPr>
        <p:spPr>
          <a:xfrm>
            <a:off x="424543" y="6219351"/>
            <a:ext cx="4572000" cy="447815"/>
          </a:xfrm>
          <a:prstGeom prst="rect">
            <a:avLst/>
          </a:prstGeom>
        </p:spPr>
        <p:txBody>
          <a:bodyPr>
            <a:spAutoFit/>
          </a:bodyPr>
          <a:lstStyle/>
          <a:p>
            <a:pPr defTabSz="457200" eaLnBrk="1" fontAlgn="auto" hangingPunct="1">
              <a:spcBef>
                <a:spcPct val="20000"/>
              </a:spcBef>
              <a:spcAft>
                <a:spcPts val="0"/>
              </a:spcAft>
            </a:pPr>
            <a:r>
              <a:rPr lang="en-US" sz="1050" dirty="0">
                <a:solidFill>
                  <a:prstClr val="black"/>
                </a:solidFill>
                <a:effectLst/>
                <a:latin typeface="Arial"/>
                <a:hlinkClick r:id="rId2"/>
              </a:rPr>
              <a:t>Park BJ, et al. </a:t>
            </a:r>
            <a:r>
              <a:rPr lang="en-US" sz="1050" dirty="0" err="1">
                <a:solidFill>
                  <a:prstClr val="black"/>
                </a:solidFill>
                <a:effectLst/>
                <a:latin typeface="Arial"/>
                <a:hlinkClick r:id="rId2"/>
              </a:rPr>
              <a:t>Emerg</a:t>
            </a:r>
            <a:r>
              <a:rPr lang="en-US" sz="1050" dirty="0">
                <a:solidFill>
                  <a:prstClr val="black"/>
                </a:solidFill>
                <a:effectLst/>
                <a:latin typeface="Arial"/>
                <a:hlinkClick r:id="rId2"/>
              </a:rPr>
              <a:t> Infect Dis. 2011; 17: 1855-64</a:t>
            </a:r>
            <a:r>
              <a:rPr lang="en-US" sz="1050" dirty="0">
                <a:solidFill>
                  <a:prstClr val="black"/>
                </a:solidFill>
                <a:effectLst/>
                <a:latin typeface="Arial"/>
              </a:rPr>
              <a:t>.</a:t>
            </a:r>
          </a:p>
          <a:p>
            <a:pPr defTabSz="457200" eaLnBrk="1" fontAlgn="auto" hangingPunct="1">
              <a:spcBef>
                <a:spcPct val="20000"/>
              </a:spcBef>
              <a:spcAft>
                <a:spcPts val="0"/>
              </a:spcAft>
            </a:pPr>
            <a:r>
              <a:rPr lang="en-US" sz="1050" dirty="0">
                <a:solidFill>
                  <a:prstClr val="black"/>
                </a:solidFill>
                <a:effectLst/>
                <a:latin typeface="Arial"/>
                <a:hlinkClick r:id="rId3"/>
              </a:rPr>
              <a:t>Xhaard A, et al. </a:t>
            </a:r>
            <a:r>
              <a:rPr lang="en-US" sz="1050" dirty="0" err="1">
                <a:solidFill>
                  <a:prstClr val="black"/>
                </a:solidFill>
                <a:effectLst/>
                <a:latin typeface="Arial"/>
                <a:hlinkClick r:id="rId3"/>
              </a:rPr>
              <a:t>Clin</a:t>
            </a:r>
            <a:r>
              <a:rPr lang="en-US" sz="1050" dirty="0">
                <a:solidFill>
                  <a:prstClr val="black"/>
                </a:solidFill>
                <a:effectLst/>
                <a:latin typeface="Arial"/>
                <a:hlinkClick r:id="rId3"/>
              </a:rPr>
              <a:t> </a:t>
            </a:r>
            <a:r>
              <a:rPr lang="en-US" sz="1050" dirty="0" err="1">
                <a:solidFill>
                  <a:prstClr val="black"/>
                </a:solidFill>
                <a:effectLst/>
                <a:latin typeface="Arial"/>
                <a:hlinkClick r:id="rId3"/>
              </a:rPr>
              <a:t>Microbiol</a:t>
            </a:r>
            <a:r>
              <a:rPr lang="en-US" sz="1050" dirty="0">
                <a:solidFill>
                  <a:prstClr val="black"/>
                </a:solidFill>
                <a:effectLst/>
                <a:latin typeface="Arial"/>
                <a:hlinkClick r:id="rId3"/>
              </a:rPr>
              <a:t> Infect. 2012; 18(10): E936-400</a:t>
            </a:r>
            <a:r>
              <a:rPr lang="en-US" sz="1050" dirty="0">
                <a:solidFill>
                  <a:prstClr val="black"/>
                </a:solidFill>
                <a:effectLst/>
                <a:latin typeface="Arial"/>
              </a:rPr>
              <a:t>.</a:t>
            </a:r>
          </a:p>
        </p:txBody>
      </p:sp>
      <p:sp>
        <p:nvSpPr>
          <p:cNvPr id="5" name="Action Button: Back or Previous 4">
            <a:hlinkClick r:id="" action="ppaction://hlinkshowjump?jump=nextslide" highlightClick="1"/>
          </p:cNvPr>
          <p:cNvSpPr/>
          <p:nvPr/>
        </p:nvSpPr>
        <p:spPr>
          <a:xfrm rot="10800000">
            <a:off x="8039850" y="6176963"/>
            <a:ext cx="411729" cy="440134"/>
          </a:xfrm>
          <a:prstGeom prst="actionButtonBackPrevious">
            <a:avLst/>
          </a:prstGeom>
          <a:blipFill>
            <a:blip r:embed="rId4">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176972"/>
      </p:ext>
    </p:ext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of Disease: Clues to pulmonary </a:t>
            </a:r>
            <a:r>
              <a:rPr lang="en-US" dirty="0" err="1"/>
              <a:t>mucormycosis</a:t>
            </a:r>
            <a:endParaRPr lang="en-US" dirty="0"/>
          </a:p>
        </p:txBody>
      </p:sp>
      <p:sp>
        <p:nvSpPr>
          <p:cNvPr id="3" name="Content Placeholder 2"/>
          <p:cNvSpPr>
            <a:spLocks noGrp="1"/>
          </p:cNvSpPr>
          <p:nvPr>
            <p:ph idx="1"/>
          </p:nvPr>
        </p:nvSpPr>
        <p:spPr/>
        <p:txBody>
          <a:bodyPr>
            <a:normAutofit/>
          </a:bodyPr>
          <a:lstStyle/>
          <a:p>
            <a:r>
              <a:rPr lang="en-US" dirty="0"/>
              <a:t>Extensive necrosis, pulmonary infarcts and lack of response to voriconazole </a:t>
            </a:r>
          </a:p>
          <a:p>
            <a:endParaRPr lang="en-US" dirty="0"/>
          </a:p>
          <a:p>
            <a:r>
              <a:rPr lang="en-US" dirty="0"/>
              <a:t>“Reverse halo sign”: ring of consolidation around a ground glass nodule seen with infracted tissue with a surrounding area of hemorrhage prior to progression to cavitation in many cases.</a:t>
            </a:r>
          </a:p>
          <a:p>
            <a:endParaRPr lang="en-US" dirty="0"/>
          </a:p>
          <a:p>
            <a:r>
              <a:rPr lang="en-US" dirty="0"/>
              <a:t>Concomitant pulmonary and sinus involvement.</a:t>
            </a:r>
          </a:p>
          <a:p>
            <a:endParaRPr lang="en-US" dirty="0"/>
          </a:p>
          <a:p>
            <a:r>
              <a:rPr lang="en-US" dirty="0"/>
              <a:t>≥ 10 nodules</a:t>
            </a:r>
          </a:p>
          <a:p>
            <a:pPr>
              <a:buNone/>
            </a:pPr>
            <a:endParaRPr lang="en-US" dirty="0"/>
          </a:p>
          <a:p>
            <a:endParaRPr lang="en-US" dirty="0"/>
          </a:p>
        </p:txBody>
      </p:sp>
      <p:sp>
        <p:nvSpPr>
          <p:cNvPr id="4" name="Rectangle 3"/>
          <p:cNvSpPr/>
          <p:nvPr/>
        </p:nvSpPr>
        <p:spPr>
          <a:xfrm>
            <a:off x="402771" y="6183628"/>
            <a:ext cx="8088086" cy="641714"/>
          </a:xfrm>
          <a:prstGeom prst="rect">
            <a:avLst/>
          </a:prstGeom>
        </p:spPr>
        <p:txBody>
          <a:bodyPr wrap="square">
            <a:spAutoFit/>
          </a:bodyPr>
          <a:lstStyle/>
          <a:p>
            <a:pPr defTabSz="457200" eaLnBrk="1" fontAlgn="auto" hangingPunct="1">
              <a:spcBef>
                <a:spcPct val="20000"/>
              </a:spcBef>
              <a:spcAft>
                <a:spcPts val="0"/>
              </a:spcAft>
            </a:pPr>
            <a:r>
              <a:rPr lang="en-US" sz="1050" dirty="0">
                <a:solidFill>
                  <a:prstClr val="black"/>
                </a:solidFill>
                <a:effectLst/>
                <a:latin typeface="Arial"/>
                <a:hlinkClick r:id="rId2"/>
              </a:rPr>
              <a:t>Chamilos G, et al. </a:t>
            </a:r>
            <a:r>
              <a:rPr lang="en-US" sz="1050" dirty="0" err="1">
                <a:solidFill>
                  <a:prstClr val="black"/>
                </a:solidFill>
                <a:effectLst/>
                <a:latin typeface="Arial"/>
                <a:hlinkClick r:id="rId2"/>
              </a:rPr>
              <a:t>Clin</a:t>
            </a:r>
            <a:r>
              <a:rPr lang="en-US" sz="1050" dirty="0">
                <a:solidFill>
                  <a:prstClr val="black"/>
                </a:solidFill>
                <a:effectLst/>
                <a:latin typeface="Arial"/>
                <a:hlinkClick r:id="rId2"/>
              </a:rPr>
              <a:t> Infect Dis. 2005; 41: 60-6</a:t>
            </a:r>
            <a:endParaRPr lang="en-US" sz="1050" dirty="0">
              <a:solidFill>
                <a:prstClr val="black"/>
              </a:solidFill>
              <a:effectLst/>
              <a:latin typeface="Arial"/>
            </a:endParaRPr>
          </a:p>
          <a:p>
            <a:pPr defTabSz="457200" eaLnBrk="1" fontAlgn="auto" hangingPunct="1">
              <a:spcBef>
                <a:spcPct val="20000"/>
              </a:spcBef>
              <a:spcAft>
                <a:spcPts val="0"/>
              </a:spcAft>
            </a:pPr>
            <a:r>
              <a:rPr lang="en-US" sz="1050" dirty="0">
                <a:solidFill>
                  <a:prstClr val="black"/>
                </a:solidFill>
                <a:effectLst/>
                <a:latin typeface="Arial"/>
                <a:hlinkClick r:id="rId3"/>
              </a:rPr>
              <a:t>Georgiadou SP, et al. </a:t>
            </a:r>
            <a:r>
              <a:rPr lang="en-US" sz="1050" dirty="0" err="1">
                <a:solidFill>
                  <a:prstClr val="black"/>
                </a:solidFill>
                <a:effectLst/>
                <a:latin typeface="Arial"/>
                <a:hlinkClick r:id="rId3"/>
              </a:rPr>
              <a:t>Clin</a:t>
            </a:r>
            <a:r>
              <a:rPr lang="en-US" sz="1050" dirty="0">
                <a:solidFill>
                  <a:prstClr val="black"/>
                </a:solidFill>
                <a:effectLst/>
                <a:latin typeface="Arial"/>
                <a:hlinkClick r:id="rId3"/>
              </a:rPr>
              <a:t> Infect Dis. 2011; 52: 1144-5.</a:t>
            </a:r>
            <a:endParaRPr lang="en-US" sz="1050" dirty="0">
              <a:solidFill>
                <a:prstClr val="black"/>
              </a:solidFill>
              <a:effectLst/>
              <a:latin typeface="Arial"/>
            </a:endParaRPr>
          </a:p>
          <a:p>
            <a:pPr defTabSz="457200" eaLnBrk="1" fontAlgn="auto" hangingPunct="1">
              <a:spcBef>
                <a:spcPct val="20000"/>
              </a:spcBef>
              <a:spcAft>
                <a:spcPts val="0"/>
              </a:spcAft>
            </a:pPr>
            <a:r>
              <a:rPr lang="en-US" sz="1050" dirty="0">
                <a:solidFill>
                  <a:prstClr val="black"/>
                </a:solidFill>
                <a:effectLst/>
                <a:latin typeface="Arial"/>
                <a:hlinkClick r:id="rId4"/>
              </a:rPr>
              <a:t>Legouge C, et al. </a:t>
            </a:r>
            <a:r>
              <a:rPr lang="en-US" sz="1050" dirty="0" err="1">
                <a:solidFill>
                  <a:prstClr val="black"/>
                </a:solidFill>
                <a:effectLst/>
                <a:latin typeface="Arial"/>
                <a:hlinkClick r:id="rId4"/>
              </a:rPr>
              <a:t>Clin</a:t>
            </a:r>
            <a:r>
              <a:rPr lang="en-US" sz="1050" dirty="0">
                <a:solidFill>
                  <a:prstClr val="black"/>
                </a:solidFill>
                <a:effectLst/>
                <a:latin typeface="Arial"/>
                <a:hlinkClick r:id="rId4"/>
              </a:rPr>
              <a:t> Infect Dis. 2014; 58(5): 672-8.</a:t>
            </a:r>
            <a:endParaRPr lang="en-US" sz="1050" dirty="0">
              <a:solidFill>
                <a:prstClr val="black"/>
              </a:solidFill>
              <a:effectLst/>
              <a:latin typeface="Arial"/>
            </a:endParaRPr>
          </a:p>
        </p:txBody>
      </p:sp>
      <p:sp>
        <p:nvSpPr>
          <p:cNvPr id="5" name="Action Button: Back or Previous 4">
            <a:hlinkClick r:id="" action="ppaction://hlinkshowjump?jump=nextslide" highlightClick="1"/>
          </p:cNvPr>
          <p:cNvSpPr/>
          <p:nvPr/>
        </p:nvSpPr>
        <p:spPr>
          <a:xfrm rot="10800000">
            <a:off x="8039850" y="6176963"/>
            <a:ext cx="411729" cy="440134"/>
          </a:xfrm>
          <a:prstGeom prst="actionButtonBackPrevious">
            <a:avLst/>
          </a:prstGeom>
          <a:blipFill>
            <a:blip r:embed="rId5">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978133"/>
      </p:ext>
    </p:extLst>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effectLst/>
                <a:latin typeface="Arial" charset="0"/>
              </a:rPr>
              <a:t>Evolution of computed tomographic (CT) images and macroscopic aspect of mucormycosis in a 32-year-old man with acute </a:t>
            </a:r>
            <a:r>
              <a:rPr lang="en-GB" sz="1500" b="1" dirty="0" err="1">
                <a:effectLst/>
                <a:latin typeface="Arial" charset="0"/>
              </a:rPr>
              <a:t>myeloblastic</a:t>
            </a:r>
            <a:r>
              <a:rPr lang="en-GB" sz="1500" b="1" dirty="0">
                <a:effectLst/>
                <a:latin typeface="Arial" charset="0"/>
              </a:rPr>
              <a:t> </a:t>
            </a:r>
            <a:r>
              <a:rPr lang="en-GB" sz="1500" b="1" dirty="0" err="1">
                <a:effectLst/>
                <a:latin typeface="Arial" charset="0"/>
              </a:rPr>
              <a:t>leukemia</a:t>
            </a:r>
            <a:r>
              <a:rPr lang="en-GB" sz="1500" b="1" dirty="0">
                <a:effectLst/>
                <a:latin typeface="Arial" charset="0"/>
              </a:rPr>
              <a:t> and fever during bone marrow aplasia.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756" y="5431456"/>
            <a:ext cx="2534400" cy="50549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2337366"/>
            <a:ext cx="7804800" cy="217606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756100" y="5568271"/>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hlinkClick r:id="rId5"/>
              </a:rPr>
              <a:t>C. </a:t>
            </a:r>
            <a:r>
              <a:rPr lang="en-GB" sz="1100" b="1" dirty="0" err="1">
                <a:latin typeface="Arial" charset="0"/>
                <a:hlinkClick r:id="rId5"/>
              </a:rPr>
              <a:t>Legouge</a:t>
            </a:r>
            <a:r>
              <a:rPr lang="en-GB" sz="1100" b="1" dirty="0">
                <a:latin typeface="Arial" charset="0"/>
                <a:hlinkClick r:id="rId5"/>
              </a:rPr>
              <a:t> et al. Clin Infect Dis. 2014;58:672-678</a:t>
            </a:r>
            <a:endParaRPr lang="en-GB" sz="1100" b="1" dirty="0">
              <a:latin typeface="Arial" charset="0"/>
            </a:endParaRP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The Author 2013. Published by Oxford University Press on behalf of the Infectious Diseases Society of America. All rights reserved. For Permissions, please e-mail: journals.permissions@oup.com.</a:t>
            </a:r>
          </a:p>
        </p:txBody>
      </p:sp>
      <p:sp>
        <p:nvSpPr>
          <p:cNvPr id="7" name="Action Button: Back or Previous 6">
            <a:hlinkClick r:id="" action="ppaction://hlinkshowjump?jump=nextslide" highlightClick="1"/>
          </p:cNvPr>
          <p:cNvSpPr/>
          <p:nvPr/>
        </p:nvSpPr>
        <p:spPr>
          <a:xfrm rot="10800000">
            <a:off x="8039850" y="6176963"/>
            <a:ext cx="411729" cy="440134"/>
          </a:xfrm>
          <a:prstGeom prst="actionButtonBackPrevious">
            <a:avLst/>
          </a:prstGeom>
          <a:blipFill>
            <a:blip r:embed="rId6">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9823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patterns of Disease</a:t>
            </a:r>
          </a:p>
        </p:txBody>
      </p:sp>
      <p:sp>
        <p:nvSpPr>
          <p:cNvPr id="3" name="Content Placeholder 2"/>
          <p:cNvSpPr>
            <a:spLocks noGrp="1"/>
          </p:cNvSpPr>
          <p:nvPr>
            <p:ph idx="1"/>
          </p:nvPr>
        </p:nvSpPr>
        <p:spPr/>
        <p:txBody>
          <a:bodyPr>
            <a:normAutofit/>
          </a:bodyPr>
          <a:lstStyle/>
          <a:p>
            <a:r>
              <a:rPr lang="en-US" dirty="0"/>
              <a:t>Cutaneous involvement: Typically due to direct invasion at sites of even minor trauma (e.g. in association with contaminated IV sites or tape) or as a result of widely disseminated infection. Can present as necrotic nodules or ulcers. </a:t>
            </a:r>
          </a:p>
          <a:p>
            <a:endParaRPr lang="en-US" dirty="0"/>
          </a:p>
          <a:p>
            <a:r>
              <a:rPr lang="en-US" dirty="0"/>
              <a:t>Gastrointestinal disease is reported more frequently in pediatric than adult patients, but this pattern of disease is seen most characteristically in neonates. Can present as extensive necrosis</a:t>
            </a:r>
          </a:p>
          <a:p>
            <a:endParaRPr lang="en-US" dirty="0"/>
          </a:p>
          <a:p>
            <a:endParaRPr lang="en-US" dirty="0"/>
          </a:p>
        </p:txBody>
      </p:sp>
      <p:sp>
        <p:nvSpPr>
          <p:cNvPr id="4" name="Rectangle 3"/>
          <p:cNvSpPr/>
          <p:nvPr/>
        </p:nvSpPr>
        <p:spPr>
          <a:xfrm>
            <a:off x="489856" y="6209475"/>
            <a:ext cx="7859486" cy="447815"/>
          </a:xfrm>
          <a:prstGeom prst="rect">
            <a:avLst/>
          </a:prstGeom>
        </p:spPr>
        <p:txBody>
          <a:bodyPr wrap="square">
            <a:spAutoFit/>
          </a:bodyPr>
          <a:lstStyle/>
          <a:p>
            <a:pPr defTabSz="457200" eaLnBrk="1" fontAlgn="auto" hangingPunct="1">
              <a:spcBef>
                <a:spcPct val="20000"/>
              </a:spcBef>
              <a:spcAft>
                <a:spcPts val="0"/>
              </a:spcAft>
            </a:pPr>
            <a:r>
              <a:rPr lang="en-US" sz="1050" dirty="0">
                <a:solidFill>
                  <a:prstClr val="black"/>
                </a:solidFill>
                <a:effectLst/>
                <a:latin typeface="Arial"/>
                <a:hlinkClick r:id="rId2"/>
              </a:rPr>
              <a:t>Zaoutis TE, et al. </a:t>
            </a:r>
            <a:r>
              <a:rPr lang="en-US" sz="1050" dirty="0" err="1">
                <a:solidFill>
                  <a:prstClr val="black"/>
                </a:solidFill>
                <a:effectLst/>
                <a:latin typeface="Arial"/>
                <a:hlinkClick r:id="rId2"/>
              </a:rPr>
              <a:t>Ped</a:t>
            </a:r>
            <a:r>
              <a:rPr lang="en-US" sz="1050" dirty="0">
                <a:solidFill>
                  <a:prstClr val="black"/>
                </a:solidFill>
                <a:effectLst/>
                <a:latin typeface="Arial"/>
                <a:hlinkClick r:id="rId2"/>
              </a:rPr>
              <a:t> Infect Dis J. 2007; 26(8): 723-7.</a:t>
            </a:r>
            <a:endParaRPr lang="en-US" sz="1050" dirty="0">
              <a:solidFill>
                <a:prstClr val="black"/>
              </a:solidFill>
              <a:effectLst/>
              <a:latin typeface="Arial"/>
            </a:endParaRPr>
          </a:p>
          <a:p>
            <a:pPr defTabSz="457200" eaLnBrk="1" fontAlgn="auto" hangingPunct="1">
              <a:spcBef>
                <a:spcPct val="20000"/>
              </a:spcBef>
              <a:spcAft>
                <a:spcPts val="0"/>
              </a:spcAft>
            </a:pPr>
            <a:r>
              <a:rPr lang="en-US" sz="1050" kern="0" dirty="0">
                <a:solidFill>
                  <a:srgbClr val="000000"/>
                </a:solidFill>
                <a:effectLst/>
                <a:latin typeface="Arial"/>
                <a:ea typeface="ＭＳ Ｐゴシック" pitchFamily="-105" charset="-128"/>
                <a:hlinkClick r:id="rId3"/>
              </a:rPr>
              <a:t>Lanternier F, et al. </a:t>
            </a:r>
            <a:r>
              <a:rPr lang="en-US" sz="1050" kern="0" dirty="0" err="1">
                <a:solidFill>
                  <a:srgbClr val="000000"/>
                </a:solidFill>
                <a:effectLst/>
                <a:latin typeface="Arial"/>
                <a:ea typeface="ＭＳ Ｐゴシック" pitchFamily="-105" charset="-128"/>
                <a:hlinkClick r:id="rId3"/>
              </a:rPr>
              <a:t>Clin</a:t>
            </a:r>
            <a:r>
              <a:rPr lang="en-US" sz="1050" kern="0" dirty="0">
                <a:solidFill>
                  <a:srgbClr val="000000"/>
                </a:solidFill>
                <a:effectLst/>
                <a:latin typeface="Arial"/>
                <a:ea typeface="ＭＳ Ｐゴシック" pitchFamily="-105" charset="-128"/>
                <a:hlinkClick r:id="rId3"/>
              </a:rPr>
              <a:t> Infect Dis. 2012; 54 (</a:t>
            </a:r>
            <a:r>
              <a:rPr lang="en-US" sz="1050" kern="0" dirty="0" err="1">
                <a:solidFill>
                  <a:srgbClr val="000000"/>
                </a:solidFill>
                <a:effectLst/>
                <a:latin typeface="Arial"/>
                <a:ea typeface="ＭＳ Ｐゴシック" pitchFamily="-105" charset="-128"/>
                <a:hlinkClick r:id="rId3"/>
              </a:rPr>
              <a:t>suppl</a:t>
            </a:r>
            <a:r>
              <a:rPr lang="en-US" sz="1050" kern="0" dirty="0">
                <a:solidFill>
                  <a:srgbClr val="000000"/>
                </a:solidFill>
                <a:effectLst/>
                <a:latin typeface="Arial"/>
                <a:ea typeface="ＭＳ Ｐゴシック" pitchFamily="-105" charset="-128"/>
                <a:hlinkClick r:id="rId3"/>
              </a:rPr>
              <a:t> 1): S35-43.</a:t>
            </a:r>
            <a:endParaRPr lang="en-US" sz="1050" dirty="0">
              <a:solidFill>
                <a:prstClr val="black"/>
              </a:solidFill>
              <a:effectLst/>
              <a:latin typeface="Arial"/>
            </a:endParaRPr>
          </a:p>
        </p:txBody>
      </p:sp>
      <p:sp>
        <p:nvSpPr>
          <p:cNvPr id="5" name="Action Button: Back or Previous 4">
            <a:hlinkClick r:id="" action="ppaction://hlinkshowjump?jump=nextslide" highlightClick="1"/>
          </p:cNvPr>
          <p:cNvSpPr/>
          <p:nvPr/>
        </p:nvSpPr>
        <p:spPr>
          <a:xfrm rot="10800000">
            <a:off x="8039850" y="6176963"/>
            <a:ext cx="411729" cy="440134"/>
          </a:xfrm>
          <a:prstGeom prst="actionButtonBackPrevious">
            <a:avLst/>
          </a:prstGeom>
          <a:blipFill>
            <a:blip r:embed="rId4">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245513"/>
      </p:ext>
    </p:extLst>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mucormycosis in HSCT</a:t>
            </a:r>
          </a:p>
        </p:txBody>
      </p:sp>
      <p:sp>
        <p:nvSpPr>
          <p:cNvPr id="3" name="Content Placeholder 2"/>
          <p:cNvSpPr>
            <a:spLocks noGrp="1"/>
          </p:cNvSpPr>
          <p:nvPr>
            <p:ph idx="1"/>
          </p:nvPr>
        </p:nvSpPr>
        <p:spPr/>
        <p:txBody>
          <a:bodyPr>
            <a:normAutofit/>
          </a:bodyPr>
          <a:lstStyle/>
          <a:p>
            <a:r>
              <a:rPr lang="en-US" dirty="0"/>
              <a:t>Mucormycosis is a rare, but potentially devastating invasive fungal infection in HSCT recipients. </a:t>
            </a:r>
          </a:p>
          <a:p>
            <a:endParaRPr lang="en-US" dirty="0"/>
          </a:p>
          <a:p>
            <a:r>
              <a:rPr lang="en-US" dirty="0"/>
              <a:t>Risk factors: recent neutropenia, acute and chronic GVHD, higher-risk transplant types, and concomitant diabetes mellitus</a:t>
            </a:r>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137115"/>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presentation</a:t>
            </a:r>
          </a:p>
        </p:txBody>
      </p:sp>
      <p:sp>
        <p:nvSpPr>
          <p:cNvPr id="5" name="Content Placeholder 4"/>
          <p:cNvSpPr>
            <a:spLocks noGrp="1"/>
          </p:cNvSpPr>
          <p:nvPr>
            <p:ph idx="1"/>
          </p:nvPr>
        </p:nvSpPr>
        <p:spPr/>
        <p:txBody>
          <a:bodyPr>
            <a:normAutofit/>
          </a:bodyPr>
          <a:lstStyle/>
          <a:p>
            <a:r>
              <a:rPr lang="en-US" b="0" dirty="0"/>
              <a:t>The immediate pre-transplant course was significant for presumed bacterial sinusitis that was treated with oral antibiotics.</a:t>
            </a:r>
          </a:p>
          <a:p>
            <a:r>
              <a:rPr lang="en-US" b="0" dirty="0"/>
              <a:t>In the time since, his symptoms have progressed to the point where he has severe pain on the left side of his face, especially around the sinuses and eye. </a:t>
            </a:r>
          </a:p>
          <a:p>
            <a:endParaRPr lang="en-US" dirty="0"/>
          </a:p>
        </p:txBody>
      </p:sp>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previousslide" highlightClick="1"/>
          </p:cNvPr>
          <p:cNvSpPr/>
          <p:nvPr/>
        </p:nvSpPr>
        <p:spPr>
          <a:xfrm rot="10800000">
            <a:off x="6942238"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329248"/>
      </p:ext>
    </p:extLst>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mucormycosis in HSCT</a:t>
            </a:r>
          </a:p>
        </p:txBody>
      </p:sp>
      <p:sp>
        <p:nvSpPr>
          <p:cNvPr id="3" name="Content Placeholder 2"/>
          <p:cNvSpPr>
            <a:spLocks noGrp="1"/>
          </p:cNvSpPr>
          <p:nvPr>
            <p:ph idx="1"/>
          </p:nvPr>
        </p:nvSpPr>
        <p:spPr/>
        <p:txBody>
          <a:bodyPr>
            <a:normAutofit/>
          </a:bodyPr>
          <a:lstStyle/>
          <a:p>
            <a:r>
              <a:rPr lang="en-US" dirty="0"/>
              <a:t>Timing: It tends to occur later after transplantation but can occur at any time in the course of treatment for hematologic malignancy.</a:t>
            </a:r>
          </a:p>
          <a:p>
            <a:endParaRPr lang="en-US" dirty="0"/>
          </a:p>
          <a:p>
            <a:r>
              <a:rPr lang="en-US" dirty="0"/>
              <a:t>Mucormycosis in HSCT recipients typically involves the lungs and/or the sinuses in a pattern similar to invasive aspergillosis, but can be disseminated and involve any organ system.</a:t>
            </a:r>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620597"/>
      </p:ext>
    </p:extLst>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mucormycosis in HSCT</a:t>
            </a:r>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Differentiation of mucormycosis and aspergillosis is important in terms of treatment and prognosis and there are some clinical and radiographic features which can suggest mucormycosis.</a:t>
            </a:r>
          </a:p>
          <a:p>
            <a:endParaRPr lang="en-US" dirty="0"/>
          </a:p>
          <a:p>
            <a:r>
              <a:rPr lang="en-US" dirty="0"/>
              <a:t>Timely treatment with antifungal therapy, particularly lipid formulations of amphotericin B, and aggressive surgical treatment seem the most effective therapeutic approach. </a:t>
            </a:r>
          </a:p>
          <a:p>
            <a:endParaRPr lang="en-US" dirty="0"/>
          </a:p>
          <a:p>
            <a:r>
              <a:rPr lang="en-US" dirty="0"/>
              <a:t>Transition to posaconazole or isavuconazole therapy is commonly used after obtaining control of the infection and seems effective.</a:t>
            </a:r>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Return 6">
            <a:hlinkClick r:id="rId3" action="ppaction://hlinksldjump" highlightClick="1"/>
            <a:extLst>
              <a:ext uri="{FF2B5EF4-FFF2-40B4-BE49-F238E27FC236}">
                <a16:creationId xmlns:a16="http://schemas.microsoft.com/office/drawing/2014/main" id="{225006D1-78C1-4F64-B9F5-6CC67A2107FA}"/>
              </a:ext>
            </a:extLst>
          </p:cNvPr>
          <p:cNvSpPr/>
          <p:nvPr/>
        </p:nvSpPr>
        <p:spPr>
          <a:xfrm>
            <a:off x="7480493"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767544"/>
      </p:ext>
    </p:extLst>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Suggested Reading and References </a:t>
            </a:r>
          </a:p>
        </p:txBody>
      </p:sp>
      <p:sp>
        <p:nvSpPr>
          <p:cNvPr id="6" name="Content Placeholder 5"/>
          <p:cNvSpPr>
            <a:spLocks noGrp="1"/>
          </p:cNvSpPr>
          <p:nvPr>
            <p:ph idx="1"/>
          </p:nvPr>
        </p:nvSpPr>
        <p:spPr>
          <a:xfrm>
            <a:off x="457200" y="1295400"/>
            <a:ext cx="8483600" cy="4525963"/>
          </a:xfrm>
        </p:spPr>
        <p:txBody>
          <a:bodyPr>
            <a:noAutofit/>
          </a:bodyPr>
          <a:lstStyle/>
          <a:p>
            <a:r>
              <a:rPr lang="en-US" sz="1600" dirty="0"/>
              <a:t>Chamilos G, et al. Delaying amphotericin B-based frontline therapy significantly increases mortality among patients with hematologic malignancy and </a:t>
            </a:r>
            <a:r>
              <a:rPr lang="en-US" sz="1600" dirty="0" err="1"/>
              <a:t>zygomycosis</a:t>
            </a:r>
            <a:r>
              <a:rPr lang="en-US" sz="1600" dirty="0"/>
              <a:t>. Clin Infect Dis. 2008; 47: 503-9.</a:t>
            </a:r>
          </a:p>
          <a:p>
            <a:r>
              <a:rPr lang="en-US" sz="1600" dirty="0"/>
              <a:t>Jung J, et al. Using </a:t>
            </a:r>
            <a:r>
              <a:rPr lang="en-US" sz="1600" dirty="0" err="1"/>
              <a:t>immunohistochemistry</a:t>
            </a:r>
            <a:r>
              <a:rPr lang="en-US" sz="1600" dirty="0"/>
              <a:t> to assess the accuracy of </a:t>
            </a:r>
            <a:r>
              <a:rPr lang="en-US" sz="1600" dirty="0" err="1"/>
              <a:t>histomorphologic</a:t>
            </a:r>
            <a:r>
              <a:rPr lang="en-US" sz="1600" dirty="0"/>
              <a:t> diagnosis of aspergillosis and mucormycosis. Clin Infect Dis. 2015; 61: 1664-70</a:t>
            </a:r>
          </a:p>
          <a:p>
            <a:pPr marL="342900" lvl="1" indent="-342900">
              <a:buFont typeface="Arial"/>
              <a:buChar char="•"/>
            </a:pPr>
            <a:r>
              <a:rPr lang="en-US" sz="1600" dirty="0"/>
              <a:t>Lanternier F, et al. A global analysis of mucormycosis in France: The </a:t>
            </a:r>
            <a:r>
              <a:rPr lang="en-US" sz="1600" dirty="0" err="1"/>
              <a:t>RetroZygo</a:t>
            </a:r>
            <a:r>
              <a:rPr lang="en-US" sz="1600" dirty="0"/>
              <a:t> Study (2005-2007). Clin Infect Dis. 2012; 54 (</a:t>
            </a:r>
            <a:r>
              <a:rPr lang="en-US" sz="1600" dirty="0" err="1"/>
              <a:t>suppl</a:t>
            </a:r>
            <a:r>
              <a:rPr lang="en-US" sz="1600" dirty="0"/>
              <a:t> 1): S35-43.</a:t>
            </a:r>
          </a:p>
          <a:p>
            <a:pPr marL="342900" lvl="1" indent="-342900">
              <a:buFont typeface="Arial"/>
              <a:buChar char="•"/>
            </a:pPr>
            <a:r>
              <a:rPr lang="en-US" sz="1600" dirty="0"/>
              <a:t>Lanternier F, et al. Mucormycosis in organ and stem cell transplant recipients. Clin Infect Dis. 2012; 54(11): 1-8.</a:t>
            </a:r>
          </a:p>
          <a:p>
            <a:pPr marL="342900" lvl="1" indent="-342900">
              <a:buFont typeface="Arial"/>
              <a:buChar char="•"/>
            </a:pPr>
            <a:r>
              <a:rPr lang="en-US" sz="1600" dirty="0"/>
              <a:t>Lewis RE, et al. How does antifungal pharmacology differ for mucormycosis versus aspergillosis? Clin Infect Dis. 2012; 54(suppl 1): S67-72.</a:t>
            </a:r>
          </a:p>
          <a:p>
            <a:pPr marL="342900" lvl="1" indent="-342900">
              <a:buFont typeface="Arial"/>
              <a:buChar char="•"/>
            </a:pPr>
            <a:r>
              <a:rPr lang="en-US" sz="1600" dirty="0"/>
              <a:t>Park BJ, et al. Invasive non-Aspergillus mold infections in transplant recipients, United States, 2001-2006. </a:t>
            </a:r>
            <a:r>
              <a:rPr lang="en-US" sz="1600" dirty="0" err="1"/>
              <a:t>Emerg</a:t>
            </a:r>
            <a:r>
              <a:rPr lang="en-US" sz="1600" dirty="0"/>
              <a:t> Infect Dis. 2011; 17: 1855-64.</a:t>
            </a:r>
          </a:p>
          <a:p>
            <a:pPr marL="342900" lvl="1" indent="-342900">
              <a:buFont typeface="Arial"/>
              <a:buChar char="•"/>
            </a:pPr>
            <a:r>
              <a:rPr lang="en-US" sz="1600" dirty="0"/>
              <a:t>Petrikkos et al Epidemiology and clinical manifestations of mucormycosis. Clin Infect Dis. (2012) 54 (</a:t>
            </a:r>
            <a:r>
              <a:rPr lang="en-US" sz="1600" dirty="0" err="1"/>
              <a:t>suppl</a:t>
            </a:r>
            <a:r>
              <a:rPr lang="en-US" sz="1600" dirty="0"/>
              <a:t> 1): S23-S34</a:t>
            </a:r>
          </a:p>
          <a:p>
            <a:r>
              <a:rPr lang="en-US" sz="1600" dirty="0"/>
              <a:t>Roden MM, et al. Epidemiology and outcome of </a:t>
            </a:r>
            <a:r>
              <a:rPr lang="en-US" sz="1600" dirty="0" err="1"/>
              <a:t>zygomycosis</a:t>
            </a:r>
            <a:r>
              <a:rPr lang="en-US" sz="1600" dirty="0"/>
              <a:t>: A review of 929 reported cases. Clin Infect Dis. 2005; 41(5): 634-53.</a:t>
            </a:r>
          </a:p>
          <a:p>
            <a:endParaRPr lang="en-US" sz="1600" dirty="0"/>
          </a:p>
          <a:p>
            <a:endParaRPr lang="en-US" sz="1600" dirty="0"/>
          </a:p>
          <a:p>
            <a:pPr marL="342900" lvl="1" indent="-342900">
              <a:buFont typeface="Arial"/>
              <a:buChar char="•"/>
            </a:pPr>
            <a:endParaRPr lang="en-US" sz="1600" dirty="0"/>
          </a:p>
          <a:p>
            <a:endParaRPr lang="en-US" sz="1600"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772400" cy="4572000"/>
          </a:xfrm>
        </p:spPr>
        <p:txBody>
          <a:bodyPr/>
          <a:lstStyle/>
          <a:p>
            <a:pPr lvl="0"/>
            <a:r>
              <a:rPr lang="en-US" sz="1400" dirty="0"/>
              <a:t>Rodriguez MM, et al. Efficacy of liposomal amphotericin B combined with gamma interferon or granulocyte-macrophage colony-stimulating factor for treatment of systemic </a:t>
            </a:r>
            <a:r>
              <a:rPr lang="en-US" sz="1400" dirty="0" err="1"/>
              <a:t>zygomycosis</a:t>
            </a:r>
            <a:r>
              <a:rPr lang="en-US" sz="1400" dirty="0"/>
              <a:t> in mice. </a:t>
            </a:r>
            <a:r>
              <a:rPr lang="en-US" sz="1400" dirty="0" err="1"/>
              <a:t>Antimicrob</a:t>
            </a:r>
            <a:r>
              <a:rPr lang="en-US" sz="1400" dirty="0"/>
              <a:t> Agents </a:t>
            </a:r>
            <a:r>
              <a:rPr lang="en-US" sz="1400" dirty="0" err="1"/>
              <a:t>Chemother</a:t>
            </a:r>
            <a:r>
              <a:rPr lang="en-US" sz="1400" dirty="0"/>
              <a:t>. 2009; 53(8): 3569-71.</a:t>
            </a:r>
          </a:p>
          <a:p>
            <a:pPr lvl="0"/>
            <a:r>
              <a:rPr lang="en-US" sz="1400" dirty="0"/>
              <a:t>Roilides E, et al. Invasive </a:t>
            </a:r>
            <a:r>
              <a:rPr lang="en-US" sz="1400" dirty="0" err="1"/>
              <a:t>zygomycosis</a:t>
            </a:r>
            <a:r>
              <a:rPr lang="en-US" sz="1400" dirty="0"/>
              <a:t> in neonates and children. </a:t>
            </a:r>
            <a:r>
              <a:rPr lang="en-US" sz="1400" dirty="0" err="1"/>
              <a:t>Clin</a:t>
            </a:r>
            <a:r>
              <a:rPr lang="en-US" sz="1400" dirty="0"/>
              <a:t> </a:t>
            </a:r>
            <a:r>
              <a:rPr lang="en-US" sz="1400" dirty="0" err="1"/>
              <a:t>Microbiol</a:t>
            </a:r>
            <a:r>
              <a:rPr lang="en-US" sz="1400" dirty="0"/>
              <a:t> Infect. 2009; 15 </a:t>
            </a:r>
            <a:r>
              <a:rPr lang="en-US" sz="1400" dirty="0" err="1"/>
              <a:t>suppl</a:t>
            </a:r>
            <a:r>
              <a:rPr lang="en-US" sz="1400" dirty="0"/>
              <a:t> 5: 50-4.</a:t>
            </a:r>
          </a:p>
          <a:p>
            <a:pPr lvl="0"/>
            <a:r>
              <a:rPr lang="en-US" sz="1400" dirty="0" err="1"/>
              <a:t>Skiada</a:t>
            </a:r>
            <a:r>
              <a:rPr lang="en-US" sz="1400" dirty="0"/>
              <a:t> A, et al. </a:t>
            </a:r>
            <a:r>
              <a:rPr lang="en-US" sz="1400" dirty="0" err="1"/>
              <a:t>Diagnosts</a:t>
            </a:r>
            <a:r>
              <a:rPr lang="en-US" sz="1400" dirty="0"/>
              <a:t> and treatment of </a:t>
            </a:r>
            <a:r>
              <a:rPr lang="en-US" sz="1400" dirty="0" err="1"/>
              <a:t>mucormycosis</a:t>
            </a:r>
            <a:r>
              <a:rPr lang="en-US" sz="1400" dirty="0"/>
              <a:t> in patients with hematological malignancies: Guidelines from the 3</a:t>
            </a:r>
            <a:r>
              <a:rPr lang="en-US" sz="1400" baseline="30000" dirty="0"/>
              <a:t>rd</a:t>
            </a:r>
            <a:r>
              <a:rPr lang="en-US" sz="1400" dirty="0"/>
              <a:t> European Conference on Infections in Leukemia (ECIL 3). </a:t>
            </a:r>
            <a:r>
              <a:rPr lang="en-US" sz="1400" dirty="0" err="1"/>
              <a:t>Hematologica</a:t>
            </a:r>
            <a:r>
              <a:rPr lang="en-US" sz="1400" dirty="0"/>
              <a:t>. 2013; 98: 492-504.</a:t>
            </a:r>
          </a:p>
          <a:p>
            <a:pPr lvl="0"/>
            <a:r>
              <a:rPr lang="en-US" sz="1400" dirty="0"/>
              <a:t>Spellberg B, et al. The </a:t>
            </a:r>
            <a:r>
              <a:rPr lang="en-US" sz="1400" dirty="0" err="1"/>
              <a:t>Deferasirox-AmBisome</a:t>
            </a:r>
            <a:r>
              <a:rPr lang="en-US" sz="1400" dirty="0"/>
              <a:t> Therapy for </a:t>
            </a:r>
            <a:r>
              <a:rPr lang="en-US" sz="1400" dirty="0" err="1"/>
              <a:t>Mucormycosis</a:t>
            </a:r>
            <a:r>
              <a:rPr lang="en-US" sz="1400" dirty="0"/>
              <a:t> (DEFEAT </a:t>
            </a:r>
            <a:r>
              <a:rPr lang="en-US" sz="1400" dirty="0" err="1"/>
              <a:t>Mucor</a:t>
            </a:r>
            <a:r>
              <a:rPr lang="en-US" sz="1400" dirty="0"/>
              <a:t>) Study: a randomized, double-blinded, placebo-controlled trial. J </a:t>
            </a:r>
            <a:r>
              <a:rPr lang="en-US" sz="1400" dirty="0" err="1"/>
              <a:t>Antimicrob</a:t>
            </a:r>
            <a:r>
              <a:rPr lang="en-US" sz="1400" dirty="0"/>
              <a:t> </a:t>
            </a:r>
            <a:r>
              <a:rPr lang="en-US" sz="1400" dirty="0" err="1"/>
              <a:t>Chemother</a:t>
            </a:r>
            <a:r>
              <a:rPr lang="en-US" sz="1400" dirty="0"/>
              <a:t> 2011. </a:t>
            </a:r>
          </a:p>
          <a:p>
            <a:pPr lvl="0"/>
            <a:r>
              <a:rPr lang="en-US" sz="1400" dirty="0"/>
              <a:t>Spellberg B. et al, Combination Therapy for </a:t>
            </a:r>
            <a:r>
              <a:rPr lang="en-US" sz="1400" dirty="0" err="1"/>
              <a:t>Mucormycosis</a:t>
            </a:r>
            <a:r>
              <a:rPr lang="en-US" sz="1400" dirty="0"/>
              <a:t>: Why, What, and How? </a:t>
            </a:r>
            <a:r>
              <a:rPr lang="en-US" sz="1400" dirty="0" err="1"/>
              <a:t>Clin</a:t>
            </a:r>
            <a:r>
              <a:rPr lang="en-US" sz="1400" dirty="0"/>
              <a:t> Infect Dis. (2012) 54 (</a:t>
            </a:r>
            <a:r>
              <a:rPr lang="en-US" sz="1400" dirty="0" err="1"/>
              <a:t>suppl</a:t>
            </a:r>
            <a:r>
              <a:rPr lang="en-US" sz="1400" dirty="0"/>
              <a:t> 1): S73-S78.</a:t>
            </a:r>
          </a:p>
          <a:p>
            <a:pPr lvl="0"/>
            <a:r>
              <a:rPr lang="en-US" sz="1400" dirty="0"/>
              <a:t>Van </a:t>
            </a:r>
            <a:r>
              <a:rPr lang="en-US" sz="1400" dirty="0" err="1"/>
              <a:t>Burik</a:t>
            </a:r>
            <a:r>
              <a:rPr lang="en-US" sz="1400" dirty="0"/>
              <a:t> JA, et al. </a:t>
            </a:r>
            <a:r>
              <a:rPr lang="en-US" sz="1400" dirty="0" err="1"/>
              <a:t>Posaconazole</a:t>
            </a:r>
            <a:r>
              <a:rPr lang="en-US" sz="1400" dirty="0"/>
              <a:t> is effective as salvage therapy in </a:t>
            </a:r>
            <a:r>
              <a:rPr lang="en-US" sz="1400" dirty="0" err="1"/>
              <a:t>zygomycosis</a:t>
            </a:r>
            <a:r>
              <a:rPr lang="en-US" sz="1400" dirty="0"/>
              <a:t>: a retrospective summary of 91 cases. </a:t>
            </a:r>
            <a:r>
              <a:rPr lang="en-US" sz="1400" dirty="0" err="1"/>
              <a:t>Clin</a:t>
            </a:r>
            <a:r>
              <a:rPr lang="en-US" sz="1400" dirty="0"/>
              <a:t> Infect Dis 2006;42:e61-5.</a:t>
            </a:r>
          </a:p>
          <a:p>
            <a:pPr lvl="0"/>
            <a:r>
              <a:rPr lang="en-US" sz="1400" dirty="0"/>
              <a:t>Xhaard A, et al. </a:t>
            </a:r>
            <a:r>
              <a:rPr lang="en-US" sz="1400" dirty="0" err="1"/>
              <a:t>Mucormycosis</a:t>
            </a:r>
            <a:r>
              <a:rPr lang="en-US" sz="1400" dirty="0"/>
              <a:t> after allogeneic </a:t>
            </a:r>
            <a:r>
              <a:rPr lang="en-US" sz="1400" dirty="0" err="1"/>
              <a:t>haematopoietic</a:t>
            </a:r>
            <a:r>
              <a:rPr lang="en-US" sz="1400" dirty="0"/>
              <a:t> stem cell transplantation: a French </a:t>
            </a:r>
            <a:r>
              <a:rPr lang="en-US" sz="1400" dirty="0" err="1"/>
              <a:t>Multicentre</a:t>
            </a:r>
            <a:r>
              <a:rPr lang="en-US" sz="1400" dirty="0"/>
              <a:t> Cohort Study (2003-2008). </a:t>
            </a:r>
            <a:r>
              <a:rPr lang="en-US" sz="1400" dirty="0" err="1"/>
              <a:t>Clin</a:t>
            </a:r>
            <a:r>
              <a:rPr lang="en-US" sz="1400" dirty="0"/>
              <a:t> </a:t>
            </a:r>
            <a:r>
              <a:rPr lang="en-US" sz="1400" dirty="0" err="1"/>
              <a:t>Microbiol</a:t>
            </a:r>
            <a:r>
              <a:rPr lang="en-US" sz="1400" dirty="0"/>
              <a:t> Infect. 2012; 18(10): E936-400.</a:t>
            </a:r>
          </a:p>
          <a:p>
            <a:pPr lvl="0"/>
            <a:r>
              <a:rPr lang="en-US" sz="1400" dirty="0"/>
              <a:t>Zaoutis TE, et al. </a:t>
            </a:r>
            <a:r>
              <a:rPr lang="en-US" sz="1400" dirty="0" err="1"/>
              <a:t>Zygomycosis</a:t>
            </a:r>
            <a:r>
              <a:rPr lang="en-US" sz="1400" dirty="0"/>
              <a:t> in children:  A systematic review and analysis of reported cases. Ped Infect Dis J. 2007; 26(8): 723-7.</a:t>
            </a:r>
          </a:p>
        </p:txBody>
      </p:sp>
      <p:sp>
        <p:nvSpPr>
          <p:cNvPr id="5" name="Title 4"/>
          <p:cNvSpPr>
            <a:spLocks noGrp="1"/>
          </p:cNvSpPr>
          <p:nvPr>
            <p:ph type="title"/>
          </p:nvPr>
        </p:nvSpPr>
        <p:spPr/>
        <p:txBody>
          <a:bodyPr>
            <a:normAutofit/>
          </a:bodyPr>
          <a:lstStyle/>
          <a:p>
            <a:r>
              <a:rPr lang="en-US" dirty="0"/>
              <a:t>Suggested Reading and References </a:t>
            </a:r>
          </a:p>
        </p:txBody>
      </p:sp>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865596"/>
      </p:ext>
    </p:extLst>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This module was developed by:</a:t>
            </a:r>
          </a:p>
          <a:p>
            <a:r>
              <a:rPr lang="en-US" dirty="0">
                <a:solidFill>
                  <a:schemeClr val="bg2"/>
                </a:solidFill>
              </a:rPr>
              <a:t>J. Aaron Grubbs, MD, University of Alabama at Birmingham School of Medicine</a:t>
            </a:r>
          </a:p>
          <a:p>
            <a:r>
              <a:rPr lang="en-US" dirty="0">
                <a:solidFill>
                  <a:schemeClr val="bg2"/>
                </a:solidFill>
              </a:rPr>
              <a:t>Shmuel </a:t>
            </a:r>
            <a:r>
              <a:rPr lang="en-US" dirty="0" err="1">
                <a:solidFill>
                  <a:schemeClr val="bg2"/>
                </a:solidFill>
              </a:rPr>
              <a:t>Shoham</a:t>
            </a:r>
            <a:r>
              <a:rPr lang="en-US" dirty="0">
                <a:solidFill>
                  <a:schemeClr val="bg2"/>
                </a:solidFill>
              </a:rPr>
              <a:t>, MD, Johns Hopkins University School of Medicine</a:t>
            </a:r>
          </a:p>
          <a:p>
            <a:endParaRPr lang="en-US" dirty="0"/>
          </a:p>
          <a:p>
            <a:pPr marL="0" indent="0">
              <a:buNone/>
            </a:pPr>
            <a:r>
              <a:rPr lang="en-US" dirty="0"/>
              <a:t>Original Version Date: </a:t>
            </a:r>
          </a:p>
          <a:p>
            <a:pPr marL="0" indent="0">
              <a:buNone/>
            </a:pPr>
            <a:r>
              <a:rPr lang="en-US" dirty="0"/>
              <a:t>Revised on: </a:t>
            </a:r>
          </a:p>
          <a:p>
            <a:pPr marL="0" indent="0">
              <a:buNone/>
            </a:pPr>
            <a:endParaRPr lang="en-US" dirty="0"/>
          </a:p>
          <a:p>
            <a:pPr marL="0" indent="0">
              <a:buNone/>
            </a:pPr>
            <a:r>
              <a:rPr lang="en-US" dirty="0"/>
              <a:t>Part of an educational effort through the PIDS Transplant Infectious Disease working group and the AST ID Community of Practice</a:t>
            </a:r>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previousslide" highlightClick="1"/>
          </p:cNvPr>
          <p:cNvSpPr/>
          <p:nvPr/>
        </p:nvSpPr>
        <p:spPr>
          <a:xfrm rot="10800000">
            <a:off x="6942238"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832299587"/>
      </p:ext>
    </p:extLst>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a:rPr>
              <a:t>Feedback on the Modules</a:t>
            </a:r>
            <a:endParaRPr lang="en-US" dirty="0"/>
          </a:p>
        </p:txBody>
      </p:sp>
      <p:sp>
        <p:nvSpPr>
          <p:cNvPr id="3" name="Content Placeholder 2"/>
          <p:cNvSpPr>
            <a:spLocks noGrp="1"/>
          </p:cNvSpPr>
          <p:nvPr>
            <p:ph idx="1"/>
          </p:nvPr>
        </p:nvSpPr>
        <p:spPr>
          <a:xfrm>
            <a:off x="685800" y="2044700"/>
            <a:ext cx="7772400" cy="4051300"/>
          </a:xfrm>
        </p:spPr>
        <p:txBody>
          <a:bodyPr>
            <a:normAutofit/>
          </a:bodyPr>
          <a:lstStyle/>
          <a:p>
            <a:r>
              <a:rPr lang="en-US" b="0" dirty="0">
                <a:ea typeface="ＭＳ Ｐゴシック"/>
              </a:rPr>
              <a:t>PLEASE help to provide us with feedback on the content of these modules! </a:t>
            </a:r>
          </a:p>
          <a:p>
            <a:pPr lvl="1"/>
            <a:r>
              <a:rPr lang="en-US" b="0" dirty="0">
                <a:ea typeface="ＭＳ Ｐゴシック"/>
              </a:rPr>
              <a:t>Let us know what you learned and what we can do better</a:t>
            </a:r>
          </a:p>
          <a:p>
            <a:pPr lvl="1"/>
            <a:r>
              <a:rPr lang="en-US" b="0" dirty="0">
                <a:ea typeface="ＭＳ Ｐゴシック"/>
              </a:rPr>
              <a:t>Your feedback will help us to improve this work and design future modules</a:t>
            </a:r>
            <a:endParaRPr lang="en-US" b="0" dirty="0">
              <a:ea typeface="ＭＳ Ｐゴシック"/>
              <a:cs typeface="Arial"/>
            </a:endParaRPr>
          </a:p>
          <a:p>
            <a:endParaRPr lang="en-US" b="0" dirty="0">
              <a:ea typeface="ＭＳ Ｐゴシック"/>
            </a:endParaRPr>
          </a:p>
          <a:p>
            <a:r>
              <a:rPr lang="en-US" b="0" dirty="0">
                <a:ea typeface="ＭＳ Ｐゴシック"/>
              </a:rPr>
              <a:t>For any questions or concerns, please contact Tanvi Sharma </a:t>
            </a:r>
            <a:r>
              <a:rPr lang="en-US" b="0" dirty="0">
                <a:ea typeface="ＭＳ Ｐゴシック"/>
                <a:hlinkClick r:id="rId3"/>
              </a:rPr>
              <a:t>tanvi.sharma@childrens.harvard.edu</a:t>
            </a:r>
            <a:r>
              <a:rPr lang="en-US" b="0" dirty="0">
                <a:ea typeface="ＭＳ Ｐゴシック"/>
              </a:rPr>
              <a:t>  </a:t>
            </a:r>
            <a:endParaRPr lang="en-US" b="0" dirty="0"/>
          </a:p>
        </p:txBody>
      </p:sp>
      <p:sp>
        <p:nvSpPr>
          <p:cNvPr id="5" name="Action Button: Forward or Next 4">
            <a:hlinkClick r:id="" action="ppaction://hlinkshowjump?jump=previousslide" highlightClick="1"/>
          </p:cNvPr>
          <p:cNvSpPr/>
          <p:nvPr/>
        </p:nvSpPr>
        <p:spPr>
          <a:xfrm rot="10800000">
            <a:off x="7303030" y="6220786"/>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p:cNvPr>
          <p:cNvSpPr/>
          <p:nvPr/>
        </p:nvSpPr>
        <p:spPr>
          <a:xfrm>
            <a:off x="7813369" y="6207036"/>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2623367009"/>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PMHx</a:t>
            </a:r>
            <a:r>
              <a:rPr lang="en-US" dirty="0"/>
              <a:t>, </a:t>
            </a:r>
            <a:r>
              <a:rPr lang="en-US" dirty="0" err="1"/>
              <a:t>SurgHx</a:t>
            </a:r>
            <a:r>
              <a:rPr lang="en-US" dirty="0"/>
              <a:t>, Medications, </a:t>
            </a:r>
            <a:r>
              <a:rPr lang="en-US" dirty="0" err="1"/>
              <a:t>SocHx</a:t>
            </a:r>
            <a:r>
              <a:rPr lang="en-US" dirty="0"/>
              <a:t>, </a:t>
            </a:r>
            <a:r>
              <a:rPr lang="en-US" dirty="0" err="1"/>
              <a:t>FamHx</a:t>
            </a:r>
            <a:endParaRPr lang="en-US" dirty="0"/>
          </a:p>
        </p:txBody>
      </p:sp>
      <p:sp>
        <p:nvSpPr>
          <p:cNvPr id="3" name="Content Placeholder 2"/>
          <p:cNvSpPr>
            <a:spLocks noGrp="1"/>
          </p:cNvSpPr>
          <p:nvPr>
            <p:ph idx="1"/>
          </p:nvPr>
        </p:nvSpPr>
        <p:spPr/>
        <p:txBody>
          <a:bodyPr>
            <a:normAutofit/>
          </a:bodyPr>
          <a:lstStyle/>
          <a:p>
            <a:r>
              <a:rPr lang="en-US" b="0" dirty="0"/>
              <a:t>PMH: Acquired aplastic anemia, discovered several months previously</a:t>
            </a:r>
          </a:p>
          <a:p>
            <a:r>
              <a:rPr lang="en-US" b="0" dirty="0"/>
              <a:t>Antimicrobials: fluconazole prophylaxis, acyclovir prophylaxis, and moxifloxacin. </a:t>
            </a:r>
          </a:p>
          <a:p>
            <a:r>
              <a:rPr lang="en-US" b="0" dirty="0"/>
              <a:t>Social history: student, no tobacco or alcohol or drugs</a:t>
            </a:r>
          </a:p>
          <a:p>
            <a:r>
              <a:rPr lang="en-US" b="0" dirty="0"/>
              <a:t>Family history: none related to his current situation</a:t>
            </a:r>
          </a:p>
          <a:p>
            <a:pPr lvl="1"/>
            <a:endParaRPr lang="en-US" dirty="0"/>
          </a:p>
          <a:p>
            <a:pPr lvl="1"/>
            <a:endParaRPr lang="en-US"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previousslide" highlightClick="1"/>
          </p:cNvPr>
          <p:cNvSpPr/>
          <p:nvPr/>
        </p:nvSpPr>
        <p:spPr>
          <a:xfrm rot="10800000">
            <a:off x="6942238"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Return 6">
            <a:hlinkClick r:id="rId3" action="ppaction://hlinksldjump" highlightClick="1"/>
            <a:extLst>
              <a:ext uri="{FF2B5EF4-FFF2-40B4-BE49-F238E27FC236}">
                <a16:creationId xmlns:a16="http://schemas.microsoft.com/office/drawing/2014/main" id="{9DC528DE-B1F6-445D-8532-B598EB011452}"/>
              </a:ext>
            </a:extLst>
          </p:cNvPr>
          <p:cNvSpPr/>
          <p:nvPr/>
        </p:nvSpPr>
        <p:spPr>
          <a:xfrm>
            <a:off x="7500281" y="6176963"/>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560795"/>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sp>
        <p:nvSpPr>
          <p:cNvPr id="3" name="Content Placeholder 2"/>
          <p:cNvSpPr>
            <a:spLocks noGrp="1"/>
          </p:cNvSpPr>
          <p:nvPr>
            <p:ph idx="1"/>
          </p:nvPr>
        </p:nvSpPr>
        <p:spPr/>
        <p:txBody>
          <a:bodyPr>
            <a:normAutofit/>
          </a:bodyPr>
          <a:lstStyle/>
          <a:p>
            <a:pPr>
              <a:buNone/>
            </a:pPr>
            <a:r>
              <a:rPr lang="en-US" dirty="0"/>
              <a:t>Tall and thin adolescent boy</a:t>
            </a:r>
          </a:p>
          <a:p>
            <a:pPr>
              <a:buNone/>
            </a:pPr>
            <a:r>
              <a:rPr lang="en-US" dirty="0"/>
              <a:t>HR 108/min, BP 110/60, RR 14/min, temp 38°C </a:t>
            </a:r>
          </a:p>
          <a:p>
            <a:pPr>
              <a:buNone/>
            </a:pPr>
            <a:r>
              <a:rPr lang="en-US" dirty="0"/>
              <a:t>HEENT:</a:t>
            </a:r>
          </a:p>
          <a:p>
            <a:pPr>
              <a:buNone/>
            </a:pPr>
            <a:r>
              <a:rPr lang="en-US" dirty="0"/>
              <a:t>	Periorbital edema on the left side with associated swelling of eyelid. Ocular movement is restricted on the left; exquisite tenderness over the left maxillary and ethmoid sinuses</a:t>
            </a:r>
          </a:p>
          <a:p>
            <a:pPr>
              <a:buNone/>
            </a:pPr>
            <a:r>
              <a:rPr lang="en-US" dirty="0"/>
              <a:t>The rest of the exam is unremarkable</a:t>
            </a:r>
          </a:p>
          <a:p>
            <a:pPr>
              <a:buNone/>
            </a:pPr>
            <a:endParaRPr lang="en-US"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previousslide" highlightClick="1"/>
          </p:cNvPr>
          <p:cNvSpPr/>
          <p:nvPr/>
        </p:nvSpPr>
        <p:spPr>
          <a:xfrm rot="10800000">
            <a:off x="6942238"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Return 6">
            <a:hlinkClick r:id="rId3" action="ppaction://hlinksldjump" highlightClick="1"/>
            <a:extLst>
              <a:ext uri="{FF2B5EF4-FFF2-40B4-BE49-F238E27FC236}">
                <a16:creationId xmlns:a16="http://schemas.microsoft.com/office/drawing/2014/main" id="{1B249CAD-EFB7-4457-A612-A9A8196D30D6}"/>
              </a:ext>
            </a:extLst>
          </p:cNvPr>
          <p:cNvSpPr/>
          <p:nvPr/>
        </p:nvSpPr>
        <p:spPr>
          <a:xfrm>
            <a:off x="7483548" y="6175549"/>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303156"/>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sp>
        <p:nvSpPr>
          <p:cNvPr id="3" name="Content Placeholder 2"/>
          <p:cNvSpPr>
            <a:spLocks noGrp="1"/>
          </p:cNvSpPr>
          <p:nvPr>
            <p:ph idx="1"/>
          </p:nvPr>
        </p:nvSpPr>
        <p:spPr/>
        <p:txBody>
          <a:bodyPr/>
          <a:lstStyle/>
          <a:p>
            <a:r>
              <a:rPr lang="en-US" dirty="0"/>
              <a:t>White blood cell count: 0</a:t>
            </a:r>
          </a:p>
          <a:p>
            <a:r>
              <a:rPr lang="en-US" dirty="0"/>
              <a:t>HCT 20.4%</a:t>
            </a:r>
          </a:p>
          <a:p>
            <a:r>
              <a:rPr lang="en-US" dirty="0"/>
              <a:t>Platelets 24,500 </a:t>
            </a:r>
          </a:p>
          <a:p>
            <a:r>
              <a:rPr lang="en-US" dirty="0"/>
              <a:t>Estimated GFR: &gt;60</a:t>
            </a:r>
          </a:p>
          <a:p>
            <a:r>
              <a:rPr lang="en-US" dirty="0"/>
              <a:t>Liver function: </a:t>
            </a:r>
            <a:r>
              <a:rPr lang="en-US" dirty="0" err="1"/>
              <a:t>Alk</a:t>
            </a:r>
            <a:r>
              <a:rPr lang="en-US" dirty="0"/>
              <a:t> </a:t>
            </a:r>
            <a:r>
              <a:rPr lang="en-US" dirty="0" err="1"/>
              <a:t>phos</a:t>
            </a:r>
            <a:r>
              <a:rPr lang="en-US" dirty="0"/>
              <a:t>: 63, AST 12, ALT 28</a:t>
            </a:r>
          </a:p>
          <a:p>
            <a:endParaRPr lang="en-US" dirty="0"/>
          </a:p>
          <a:p>
            <a:endParaRPr lang="en-US" dirty="0"/>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previousslide" highlightClick="1"/>
          </p:cNvPr>
          <p:cNvSpPr/>
          <p:nvPr/>
        </p:nvSpPr>
        <p:spPr>
          <a:xfrm rot="10800000">
            <a:off x="6942238"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Return 6">
            <a:hlinkClick r:id="rId3" action="ppaction://hlinksldjump" highlightClick="1"/>
            <a:extLst>
              <a:ext uri="{FF2B5EF4-FFF2-40B4-BE49-F238E27FC236}">
                <a16:creationId xmlns:a16="http://schemas.microsoft.com/office/drawing/2014/main" id="{491A0EE2-C579-4365-81D5-57E49F3514CB}"/>
              </a:ext>
            </a:extLst>
          </p:cNvPr>
          <p:cNvSpPr/>
          <p:nvPr/>
        </p:nvSpPr>
        <p:spPr>
          <a:xfrm>
            <a:off x="7483548" y="6151850"/>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963116"/>
      </p:ext>
    </p:extLst>
  </p:cSld>
  <p:clrMapOvr>
    <a:masterClrMapping/>
  </p:clrMapOvr>
  <p:transition>
    <p:zoom/>
  </p:transition>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GSM STANDARD UofL TEMPLATE">
  <a:themeElements>
    <a:clrScheme name="Custom 1">
      <a:dk1>
        <a:srgbClr val="000000"/>
      </a:dk1>
      <a:lt1>
        <a:srgbClr val="FFFFFF"/>
      </a:lt1>
      <a:dk2>
        <a:srgbClr val="004080"/>
      </a:dk2>
      <a:lt2>
        <a:srgbClr val="E6E6E6"/>
      </a:lt2>
      <a:accent1>
        <a:srgbClr val="0080FF"/>
      </a:accent1>
      <a:accent2>
        <a:srgbClr val="800000"/>
      </a:accent2>
      <a:accent3>
        <a:srgbClr val="408000"/>
      </a:accent3>
      <a:accent4>
        <a:srgbClr val="CC66FF"/>
      </a:accent4>
      <a:accent5>
        <a:srgbClr val="008080"/>
      </a:accent5>
      <a:accent6>
        <a:srgbClr val="E78A2D"/>
      </a:accent6>
      <a:hlink>
        <a:srgbClr val="0000FF"/>
      </a:hlink>
      <a:folHlink>
        <a:srgbClr val="800080"/>
      </a:folHlink>
    </a:clrScheme>
    <a:fontScheme name="Gary'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defRPr>
        </a:defPPr>
      </a:lstStyle>
    </a:lnDef>
  </a:objectDefaults>
  <a:extraClrSchemeLst>
    <a:extraClrScheme>
      <a:clrScheme name="Gary's Design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clrMap bg1="dk2" tx1="lt1" bg2="dk1" tx2="lt2" accent1="accent1" accent2="accent2" accent3="accent3" accent4="accent4" accent5="accent5" accent6="accent6" hlink="hlink" folHlink="folHlink"/>
    </a:extraClrScheme>
    <a:extraClrScheme>
      <a:clrScheme name="Gary's Design 2">
        <a:dk1>
          <a:srgbClr val="000000"/>
        </a:dk1>
        <a:lt1>
          <a:srgbClr val="CCCCFF"/>
        </a:lt1>
        <a:dk2>
          <a:srgbClr val="003399"/>
        </a:dk2>
        <a:lt2>
          <a:srgbClr val="76E0E6"/>
        </a:lt2>
        <a:accent1>
          <a:srgbClr val="66CCFF"/>
        </a:accent1>
        <a:accent2>
          <a:srgbClr val="6666FF"/>
        </a:accent2>
        <a:accent3>
          <a:srgbClr val="E2E2FF"/>
        </a:accent3>
        <a:accent4>
          <a:srgbClr val="000000"/>
        </a:accent4>
        <a:accent5>
          <a:srgbClr val="B8E2FF"/>
        </a:accent5>
        <a:accent6>
          <a:srgbClr val="5C5CE7"/>
        </a:accent6>
        <a:hlink>
          <a:srgbClr val="00CCCC"/>
        </a:hlink>
        <a:folHlink>
          <a:srgbClr val="9999FF"/>
        </a:folHlink>
      </a:clrScheme>
      <a:clrMap bg1="lt1" tx1="dk1" bg2="lt2" tx2="dk2" accent1="accent1" accent2="accent2" accent3="accent3" accent4="accent4" accent5="accent5" accent6="accent6" hlink="hlink" folHlink="folHlink"/>
    </a:extraClrScheme>
    <a:extraClrScheme>
      <a:clrScheme name="Gary's Design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GSM STANDARD UofL TEMPLATE.potx</Template>
  <TotalTime>12282</TotalTime>
  <Words>4583</Words>
  <Application>Microsoft Office PowerPoint</Application>
  <PresentationFormat>Letter Paper (8.5x11 in)</PresentationFormat>
  <Paragraphs>387</Paragraphs>
  <Slides>65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ＭＳ Ｐゴシック</vt:lpstr>
      <vt:lpstr>Arial</vt:lpstr>
      <vt:lpstr>Calibri</vt:lpstr>
      <vt:lpstr>Monotype Sorts</vt:lpstr>
      <vt:lpstr>msgothic</vt:lpstr>
      <vt:lpstr>Symbol</vt:lpstr>
      <vt:lpstr>Times New Roman</vt:lpstr>
      <vt:lpstr>Wingdings</vt:lpstr>
      <vt:lpstr>GSM STANDARD UofL TEMPLATE</vt:lpstr>
      <vt:lpstr>Mucorales infection in HSCT</vt:lpstr>
      <vt:lpstr>Using the Modules</vt:lpstr>
      <vt:lpstr>Navigating the Modules</vt:lpstr>
      <vt:lpstr>To Navigate module, please use BACK and NEXT buttons or master navigation slide at the end of the module  Top Left corner: correlates to the American Board of Pediatrics, Pediatric ID content reference</vt:lpstr>
      <vt:lpstr>Case presentation:  </vt:lpstr>
      <vt:lpstr>Case presentation</vt:lpstr>
      <vt:lpstr>PMHx, SurgHx, Medications, SocHx, FamHx</vt:lpstr>
      <vt:lpstr>Physical Exam</vt:lpstr>
      <vt:lpstr>Labs</vt:lpstr>
      <vt:lpstr>Imaging</vt:lpstr>
      <vt:lpstr>Which of the following would you do next (choose all that apply)?</vt:lpstr>
      <vt:lpstr>Teaching point: Additional imaging</vt:lpstr>
      <vt:lpstr>Teaching point: Additional imaging</vt:lpstr>
      <vt:lpstr>Teaching point: The patient’s antimicrobial regimen must be adjusted.  </vt:lpstr>
      <vt:lpstr>Which of the following antifungal agents would you add to his regimen?</vt:lpstr>
      <vt:lpstr>Teaching point</vt:lpstr>
      <vt:lpstr>Teaching point</vt:lpstr>
      <vt:lpstr>PowerPoint Presentation</vt:lpstr>
      <vt:lpstr>Teaching Point</vt:lpstr>
      <vt:lpstr>Presumptive diagnosis: ?</vt:lpstr>
      <vt:lpstr>Tissues: (Hematoxylin and eosin staining)</vt:lpstr>
      <vt:lpstr>Mucormycosis: Hyphal appearance</vt:lpstr>
      <vt:lpstr>Growth in culture</vt:lpstr>
      <vt:lpstr>Non-culture diagnostic tests</vt:lpstr>
      <vt:lpstr>Teaching point: Mucormycosis in HSCT patient</vt:lpstr>
      <vt:lpstr>Teaching point: Mucormycosis in HSCT patient</vt:lpstr>
      <vt:lpstr>Teaching point: Risk factors for mucormycosis in HSCT</vt:lpstr>
      <vt:lpstr>PowerPoint Presentation</vt:lpstr>
      <vt:lpstr>Teaching point: pathogenesis of rhino-sinus-orbital-cerebral mucormycosis</vt:lpstr>
      <vt:lpstr>Teaching point: pathogenesis of rhino-sinus-orbital-cerebral mucormycosis</vt:lpstr>
      <vt:lpstr>Teaching point: pathogenesis of rhino-sinus-orbital-cerebral mucormycosis</vt:lpstr>
      <vt:lpstr>Clinical clues to rhino-sinus-orbital-cerebral mucormycosis</vt:lpstr>
      <vt:lpstr>Clinical clues to rhino-sinus-orbital-cerebral mucormycosis</vt:lpstr>
      <vt:lpstr>Teaching point</vt:lpstr>
      <vt:lpstr>Teaching point</vt:lpstr>
      <vt:lpstr>Case continued (Days 5-9 of therapy)</vt:lpstr>
      <vt:lpstr>Teaching point </vt:lpstr>
      <vt:lpstr>Other therapy: Posaconazole</vt:lpstr>
      <vt:lpstr>Other therapy: Posaconazole</vt:lpstr>
      <vt:lpstr>Other therapy: Isavuconazonium</vt:lpstr>
      <vt:lpstr>Case continued (Days 10-21 of therapy)</vt:lpstr>
      <vt:lpstr>PowerPoint Presentation</vt:lpstr>
      <vt:lpstr>Teaching point: Adjunctive medications</vt:lpstr>
      <vt:lpstr>Teaching point: Growth factors:</vt:lpstr>
      <vt:lpstr>Teaching point: Combination therapy: </vt:lpstr>
      <vt:lpstr>Teaching point: Surgery</vt:lpstr>
      <vt:lpstr>Clinical Course</vt:lpstr>
      <vt:lpstr>Imaging</vt:lpstr>
      <vt:lpstr>Length of Therapy</vt:lpstr>
      <vt:lpstr>Overview of mucormycosis</vt:lpstr>
      <vt:lpstr>Overview of mucormycosis</vt:lpstr>
      <vt:lpstr>Epidemiology</vt:lpstr>
      <vt:lpstr>Microbiology and pathogenesis</vt:lpstr>
      <vt:lpstr>Microbiology and pathogenesis</vt:lpstr>
      <vt:lpstr>Patterns of Disease: Pulmonary mucormycosis</vt:lpstr>
      <vt:lpstr>Patterns of Disease: Clues to pulmonary mucormycosis</vt:lpstr>
      <vt:lpstr>PowerPoint Presentation</vt:lpstr>
      <vt:lpstr>Other patterns of Disease</vt:lpstr>
      <vt:lpstr>Summary of mucormycosis in HSCT</vt:lpstr>
      <vt:lpstr>Summary of mucormycosis in HSCT</vt:lpstr>
      <vt:lpstr>Summary of mucormycosis in HSCT</vt:lpstr>
      <vt:lpstr>Suggested Reading and References </vt:lpstr>
      <vt:lpstr>Suggested Reading and References </vt:lpstr>
      <vt:lpstr>PowerPoint Presentation</vt:lpstr>
      <vt:lpstr>Feedback on the Modules</vt:lpstr>
    </vt:vector>
  </TitlesOfParts>
  <Company>University of Louisville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Marshall</dc:creator>
  <cp:lastModifiedBy>Sharma, Tanvi</cp:lastModifiedBy>
  <cp:revision>1123</cp:revision>
  <cp:lastPrinted>2013-08-07T14:59:21Z</cp:lastPrinted>
  <dcterms:created xsi:type="dcterms:W3CDTF">2010-08-20T20:04:39Z</dcterms:created>
  <dcterms:modified xsi:type="dcterms:W3CDTF">2020-07-14T17:19:49Z</dcterms:modified>
</cp:coreProperties>
</file>