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54"/>
  </p:notesMasterIdLst>
  <p:handoutMasterIdLst>
    <p:handoutMasterId r:id="rId55"/>
  </p:handoutMasterIdLst>
  <p:sldIdLst>
    <p:sldId id="1203" r:id="rId2"/>
    <p:sldId id="1201" r:id="rId3"/>
    <p:sldId id="1202" r:id="rId4"/>
    <p:sldId id="1084" r:id="rId5"/>
    <p:sldId id="1138" r:id="rId6"/>
    <p:sldId id="1171" r:id="rId7"/>
    <p:sldId id="1140" r:id="rId8"/>
    <p:sldId id="1172" r:id="rId9"/>
    <p:sldId id="1173" r:id="rId10"/>
    <p:sldId id="1174" r:id="rId11"/>
    <p:sldId id="1175" r:id="rId12"/>
    <p:sldId id="1170" r:id="rId13"/>
    <p:sldId id="1148" r:id="rId14"/>
    <p:sldId id="1147" r:id="rId15"/>
    <p:sldId id="1150" r:id="rId16"/>
    <p:sldId id="1151" r:id="rId17"/>
    <p:sldId id="1139" r:id="rId18"/>
    <p:sldId id="1152" r:id="rId19"/>
    <p:sldId id="1153" r:id="rId20"/>
    <p:sldId id="1154" r:id="rId21"/>
    <p:sldId id="1155" r:id="rId22"/>
    <p:sldId id="1196" r:id="rId23"/>
    <p:sldId id="1158" r:id="rId24"/>
    <p:sldId id="1159" r:id="rId25"/>
    <p:sldId id="1156" r:id="rId26"/>
    <p:sldId id="1157" r:id="rId27"/>
    <p:sldId id="1160" r:id="rId28"/>
    <p:sldId id="1180" r:id="rId29"/>
    <p:sldId id="1181" r:id="rId30"/>
    <p:sldId id="1189" r:id="rId31"/>
    <p:sldId id="1162" r:id="rId32"/>
    <p:sldId id="1182" r:id="rId33"/>
    <p:sldId id="1184" r:id="rId34"/>
    <p:sldId id="1186" r:id="rId35"/>
    <p:sldId id="1185" r:id="rId36"/>
    <p:sldId id="1165" r:id="rId37"/>
    <p:sldId id="1167" r:id="rId38"/>
    <p:sldId id="1168" r:id="rId39"/>
    <p:sldId id="1166" r:id="rId40"/>
    <p:sldId id="1169" r:id="rId41"/>
    <p:sldId id="1187" r:id="rId42"/>
    <p:sldId id="1188" r:id="rId43"/>
    <p:sldId id="1204" r:id="rId44"/>
    <p:sldId id="1191" r:id="rId45"/>
    <p:sldId id="1192" r:id="rId46"/>
    <p:sldId id="1193" r:id="rId47"/>
    <p:sldId id="1190" r:id="rId48"/>
    <p:sldId id="1195" r:id="rId49"/>
    <p:sldId id="1198" r:id="rId50"/>
    <p:sldId id="1200" r:id="rId51"/>
    <p:sldId id="1199" r:id="rId52"/>
    <p:sldId id="1205" r:id="rId53"/>
  </p:sldIdLst>
  <p:sldSz cx="9144000" cy="6858000" type="letter"/>
  <p:notesSz cx="7023100" cy="9309100"/>
  <p:defaultTextStyle>
    <a:defPPr>
      <a:defRPr lang="en-US"/>
    </a:defPPr>
    <a:lvl1pPr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1pPr>
    <a:lvl2pPr marL="4572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2pPr>
    <a:lvl3pPr marL="9144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3pPr>
    <a:lvl4pPr marL="13716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4pPr>
    <a:lvl5pPr marL="1828800" algn="l" rtl="0" eaLnBrk="0" fontAlgn="base" hangingPunct="0">
      <a:spcBef>
        <a:spcPct val="0"/>
      </a:spcBef>
      <a:spcAft>
        <a:spcPct val="0"/>
      </a:spcAft>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5pPr>
    <a:lvl6pPr marL="22860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6pPr>
    <a:lvl7pPr marL="27432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7pPr>
    <a:lvl8pPr marL="32004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8pPr>
    <a:lvl9pPr marL="3657600" algn="l" defTabSz="457200" rtl="0" eaLnBrk="1" latinLnBrk="0" hangingPunct="1">
      <a:defRPr sz="2400" kern="1200">
        <a:solidFill>
          <a:srgbClr val="FFCC00"/>
        </a:solidFill>
        <a:effectLst>
          <a:outerShdw blurRad="38100" dist="38100" dir="2700000" algn="tl">
            <a:srgbClr val="000000">
              <a:alpha val="43137"/>
            </a:srgbClr>
          </a:outerShdw>
        </a:effectLst>
        <a:latin typeface="Times New Roman"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y Marshall" initials="" lastIdx="5" clrIdx="0"/>
  <p:cmAuthor id="1" name="Gary Marshall" initials="GM" lastIdx="15" clrIdx="1"/>
  <p:cmAuthor id="2" name="Victoria Statler"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CD"/>
    <a:srgbClr val="FFC4C1"/>
    <a:srgbClr val="FFC0BD"/>
    <a:srgbClr val="FFB7B3"/>
    <a:srgbClr val="EBD2D8"/>
    <a:srgbClr val="FFFEF3"/>
    <a:srgbClr val="EEF5E8"/>
    <a:srgbClr val="FCFFDF"/>
    <a:srgbClr val="FEA7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04" autoAdjust="0"/>
    <p:restoredTop sz="77093" autoAdjust="0"/>
  </p:normalViewPr>
  <p:slideViewPr>
    <p:cSldViewPr snapToGrid="0">
      <p:cViewPr varScale="1">
        <p:scale>
          <a:sx n="50" d="100"/>
          <a:sy n="50" d="100"/>
        </p:scale>
        <p:origin x="1452" y="28"/>
      </p:cViewPr>
      <p:guideLst>
        <p:guide orient="horz"/>
        <p:guide pos="5759"/>
      </p:guideLst>
    </p:cSldViewPr>
  </p:slideViewPr>
  <p:outlineViewPr>
    <p:cViewPr>
      <p:scale>
        <a:sx n="33" d="100"/>
        <a:sy n="33" d="100"/>
      </p:scale>
      <p:origin x="0" y="33408"/>
    </p:cViewPr>
  </p:outlineViewPr>
  <p:notesTextViewPr>
    <p:cViewPr>
      <p:scale>
        <a:sx n="100" d="100"/>
        <a:sy n="100" d="100"/>
      </p:scale>
      <p:origin x="0" y="0"/>
    </p:cViewPr>
  </p:notesTextViewPr>
  <p:sorterViewPr>
    <p:cViewPr>
      <p:scale>
        <a:sx n="150" d="100"/>
        <a:sy n="150" d="100"/>
      </p:scale>
      <p:origin x="0" y="31800"/>
    </p:cViewPr>
  </p:sorterViewPr>
  <p:notesViewPr>
    <p:cSldViewPr>
      <p:cViewPr varScale="1">
        <p:scale>
          <a:sx n="88" d="100"/>
          <a:sy n="88" d="100"/>
        </p:scale>
        <p:origin x="-1968"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26EF989E-29BE-FF4C-BA66-4F9E1C61D61D}" type="datetimeFigureOut">
              <a:rPr lang="en-US" smtClean="0"/>
              <a:t>7/14/2020</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7DB5AE3-AB24-614F-B9A5-28B08309E3A7}" type="slidenum">
              <a:rPr lang="en-US" smtClean="0"/>
              <a:t>‹#›</a:t>
            </a:fld>
            <a:endParaRPr lang="en-US"/>
          </a:p>
        </p:txBody>
      </p:sp>
    </p:spTree>
    <p:extLst>
      <p:ext uri="{BB962C8B-B14F-4D97-AF65-F5344CB8AC3E}">
        <p14:creationId xmlns:p14="http://schemas.microsoft.com/office/powerpoint/2010/main" val="8826292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i="1">
                <a:effectLst>
                  <a:outerShdw blurRad="38100" dist="38100" dir="2700000" algn="tl">
                    <a:srgbClr val="DDDDDD"/>
                  </a:outerShdw>
                </a:effectLst>
                <a:latin typeface="Times New Roman" pitchFamily="-105" charset="0"/>
              </a:defRPr>
            </a:lvl1pPr>
          </a:lstStyle>
          <a:p>
            <a:pPr>
              <a:defRPr/>
            </a:pPr>
            <a:endParaRPr lang="en-US"/>
          </a:p>
        </p:txBody>
      </p:sp>
      <p:sp>
        <p:nvSpPr>
          <p:cNvPr id="8195" name="Rectangle 3"/>
          <p:cNvSpPr>
            <a:spLocks noGrp="1" noChangeArrowheads="1"/>
          </p:cNvSpPr>
          <p:nvPr>
            <p:ph type="dt" idx="1"/>
          </p:nvPr>
        </p:nvSpPr>
        <p:spPr bwMode="auto">
          <a:xfrm>
            <a:off x="3979757"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i="1">
                <a:effectLst>
                  <a:outerShdw blurRad="38100" dist="38100" dir="2700000" algn="tl">
                    <a:srgbClr val="DDDDDD"/>
                  </a:outerShdw>
                </a:effectLst>
                <a:latin typeface="Times New Roman" pitchFamily="-105"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6414" y="4421823"/>
            <a:ext cx="5150273"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43645"/>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i="1">
                <a:effectLst>
                  <a:outerShdw blurRad="38100" dist="38100" dir="2700000" algn="tl">
                    <a:srgbClr val="DDDDDD"/>
                  </a:outerShdw>
                </a:effectLst>
                <a:latin typeface="Times New Roman" pitchFamily="-105" charset="0"/>
              </a:defRPr>
            </a:lvl1pPr>
          </a:lstStyle>
          <a:p>
            <a:pPr>
              <a:defRPr/>
            </a:pPr>
            <a:endParaRPr lang="en-US"/>
          </a:p>
        </p:txBody>
      </p:sp>
      <p:sp>
        <p:nvSpPr>
          <p:cNvPr id="8199" name="Rectangle 7"/>
          <p:cNvSpPr>
            <a:spLocks noGrp="1" noChangeArrowheads="1"/>
          </p:cNvSpPr>
          <p:nvPr>
            <p:ph type="sldNum" sz="quarter" idx="5"/>
          </p:nvPr>
        </p:nvSpPr>
        <p:spPr bwMode="auto">
          <a:xfrm>
            <a:off x="3979757" y="8843645"/>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i="1">
                <a:effectLst>
                  <a:outerShdw blurRad="38100" dist="38100" dir="2700000" algn="tl">
                    <a:srgbClr val="DDDDDD"/>
                  </a:outerShdw>
                </a:effectLst>
                <a:latin typeface="Times New Roman" pitchFamily="-105" charset="0"/>
              </a:defRPr>
            </a:lvl1pPr>
          </a:lstStyle>
          <a:p>
            <a:pPr>
              <a:defRPr/>
            </a:pPr>
            <a:fld id="{4B1E45D9-D277-6546-AC9C-3A5BB39C2935}" type="slidenum">
              <a:rPr lang="en-US"/>
              <a:pPr>
                <a:defRPr/>
              </a:pPr>
              <a:t>‹#›</a:t>
            </a:fld>
            <a:endParaRPr lang="en-US"/>
          </a:p>
        </p:txBody>
      </p:sp>
    </p:spTree>
    <p:extLst>
      <p:ext uri="{BB962C8B-B14F-4D97-AF65-F5344CB8AC3E}">
        <p14:creationId xmlns:p14="http://schemas.microsoft.com/office/powerpoint/2010/main" val="39414794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EBV negative</a:t>
            </a:r>
            <a:r>
              <a:rPr lang="en-US" baseline="0" dirty="0"/>
              <a:t> recipients</a:t>
            </a:r>
            <a:endParaRPr lang="en-US" dirty="0"/>
          </a:p>
        </p:txBody>
      </p:sp>
      <p:sp>
        <p:nvSpPr>
          <p:cNvPr id="4" name="Slide Number Placeholder 3"/>
          <p:cNvSpPr>
            <a:spLocks noGrp="1"/>
          </p:cNvSpPr>
          <p:nvPr>
            <p:ph type="sldNum" sz="quarter" idx="10"/>
          </p:nvPr>
        </p:nvSpPr>
        <p:spPr/>
        <p:txBody>
          <a:bodyPr/>
          <a:lstStyle/>
          <a:p>
            <a:pPr>
              <a:defRPr/>
            </a:pPr>
            <a:fld id="{4B1E45D9-D277-6546-AC9C-3A5BB39C2935}" type="slidenum">
              <a:rPr lang="en-US" smtClean="0"/>
              <a:pPr>
                <a:defRPr/>
              </a:pPr>
              <a:t>15</a:t>
            </a:fld>
            <a:endParaRPr lang="en-US"/>
          </a:p>
        </p:txBody>
      </p:sp>
    </p:spTree>
    <p:extLst>
      <p:ext uri="{BB962C8B-B14F-4D97-AF65-F5344CB8AC3E}">
        <p14:creationId xmlns:p14="http://schemas.microsoft.com/office/powerpoint/2010/main" val="11651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1E45D9-D277-6546-AC9C-3A5BB39C2935}" type="slidenum">
              <a:rPr lang="en-US" smtClean="0"/>
              <a:pPr>
                <a:defRPr/>
              </a:pPr>
              <a:t>19</a:t>
            </a:fld>
            <a:endParaRPr lang="en-US"/>
          </a:p>
        </p:txBody>
      </p:sp>
    </p:spTree>
    <p:extLst>
      <p:ext uri="{BB962C8B-B14F-4D97-AF65-F5344CB8AC3E}">
        <p14:creationId xmlns:p14="http://schemas.microsoft.com/office/powerpoint/2010/main" val="385265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1E45D9-D277-6546-AC9C-3A5BB39C2935}" type="slidenum">
              <a:rPr lang="en-US" smtClean="0"/>
              <a:pPr>
                <a:defRPr/>
              </a:pPr>
              <a:t>20</a:t>
            </a:fld>
            <a:endParaRPr lang="en-US"/>
          </a:p>
        </p:txBody>
      </p:sp>
    </p:spTree>
    <p:extLst>
      <p:ext uri="{BB962C8B-B14F-4D97-AF65-F5344CB8AC3E}">
        <p14:creationId xmlns:p14="http://schemas.microsoft.com/office/powerpoint/2010/main" val="233951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1E45D9-D277-6546-AC9C-3A5BB39C2935}" type="slidenum">
              <a:rPr lang="en-US" smtClean="0"/>
              <a:pPr>
                <a:defRPr/>
              </a:pPr>
              <a:t>21</a:t>
            </a:fld>
            <a:endParaRPr lang="en-US"/>
          </a:p>
        </p:txBody>
      </p:sp>
    </p:spTree>
    <p:extLst>
      <p:ext uri="{BB962C8B-B14F-4D97-AF65-F5344CB8AC3E}">
        <p14:creationId xmlns:p14="http://schemas.microsoft.com/office/powerpoint/2010/main" val="120119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1E45D9-D277-6546-AC9C-3A5BB39C2935}" type="slidenum">
              <a:rPr lang="en-US" smtClean="0"/>
              <a:pPr>
                <a:defRPr/>
              </a:pPr>
              <a:t>27</a:t>
            </a:fld>
            <a:endParaRPr lang="en-US"/>
          </a:p>
        </p:txBody>
      </p:sp>
    </p:spTree>
    <p:extLst>
      <p:ext uri="{BB962C8B-B14F-4D97-AF65-F5344CB8AC3E}">
        <p14:creationId xmlns:p14="http://schemas.microsoft.com/office/powerpoint/2010/main" val="182389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1E45D9-D277-6546-AC9C-3A5BB39C2935}" type="slidenum">
              <a:rPr lang="en-US" smtClean="0"/>
              <a:pPr>
                <a:defRPr/>
              </a:pPr>
              <a:t>28</a:t>
            </a:fld>
            <a:endParaRPr lang="en-US"/>
          </a:p>
        </p:txBody>
      </p:sp>
    </p:spTree>
    <p:extLst>
      <p:ext uri="{BB962C8B-B14F-4D97-AF65-F5344CB8AC3E}">
        <p14:creationId xmlns:p14="http://schemas.microsoft.com/office/powerpoint/2010/main" val="1976629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Webber</a:t>
            </a:r>
            <a:r>
              <a:rPr lang="en-US" baseline="0" dirty="0"/>
              <a:t> article?</a:t>
            </a:r>
            <a:endParaRPr lang="en-US" dirty="0"/>
          </a:p>
        </p:txBody>
      </p:sp>
      <p:sp>
        <p:nvSpPr>
          <p:cNvPr id="4" name="Slide Number Placeholder 3"/>
          <p:cNvSpPr>
            <a:spLocks noGrp="1"/>
          </p:cNvSpPr>
          <p:nvPr>
            <p:ph type="sldNum" sz="quarter" idx="10"/>
          </p:nvPr>
        </p:nvSpPr>
        <p:spPr/>
        <p:txBody>
          <a:bodyPr/>
          <a:lstStyle/>
          <a:p>
            <a:pPr>
              <a:defRPr/>
            </a:pPr>
            <a:fld id="{4B1E45D9-D277-6546-AC9C-3A5BB39C2935}" type="slidenum">
              <a:rPr lang="en-US" smtClean="0"/>
              <a:pPr>
                <a:defRPr/>
              </a:pPr>
              <a:t>39</a:t>
            </a:fld>
            <a:endParaRPr lang="en-US"/>
          </a:p>
        </p:txBody>
      </p:sp>
    </p:spTree>
    <p:extLst>
      <p:ext uri="{BB962C8B-B14F-4D97-AF65-F5344CB8AC3E}">
        <p14:creationId xmlns:p14="http://schemas.microsoft.com/office/powerpoint/2010/main" val="132499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78ABD-A0B5-4536-B35A-838AB62E8223}" type="slidenum">
              <a:rPr lang="en-US" smtClean="0"/>
              <a:t>52</a:t>
            </a:fld>
            <a:endParaRPr lang="en-US"/>
          </a:p>
        </p:txBody>
      </p:sp>
    </p:spTree>
    <p:extLst>
      <p:ext uri="{BB962C8B-B14F-4D97-AF65-F5344CB8AC3E}">
        <p14:creationId xmlns:p14="http://schemas.microsoft.com/office/powerpoint/2010/main" val="130768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2700" y="1681163"/>
            <a:ext cx="9144000" cy="1766887"/>
            <a:chOff x="-8" y="1059"/>
            <a:chExt cx="5760" cy="1113"/>
          </a:xfrm>
        </p:grpSpPr>
        <p:sp>
          <p:nvSpPr>
            <p:cNvPr id="5" name="Rectangle 3"/>
            <p:cNvSpPr>
              <a:spLocks noChangeArrowheads="1"/>
            </p:cNvSpPr>
            <p:nvPr/>
          </p:nvSpPr>
          <p:spPr bwMode="auto">
            <a:xfrm>
              <a:off x="0" y="2016"/>
              <a:ext cx="5752" cy="72"/>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prstTxWarp prst="textNoShape">
                <a:avLst/>
              </a:prstTxWarp>
            </a:bodyPr>
            <a:lstStyle/>
            <a:p>
              <a:pPr>
                <a:defRPr/>
              </a:pPr>
              <a:endParaRPr lang="en-US">
                <a:latin typeface="Times New Roman" pitchFamily="-105" charset="0"/>
              </a:endParaRPr>
            </a:p>
          </p:txBody>
        </p:sp>
        <p:sp>
          <p:nvSpPr>
            <p:cNvPr id="6" name="Rectangle 4"/>
            <p:cNvSpPr>
              <a:spLocks noChangeArrowheads="1"/>
            </p:cNvSpPr>
            <p:nvPr/>
          </p:nvSpPr>
          <p:spPr bwMode="auto">
            <a:xfrm>
              <a:off x="0" y="2148"/>
              <a:ext cx="5752" cy="24"/>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prstTxWarp prst="textNoShape">
                <a:avLst/>
              </a:prstTxWarp>
            </a:bodyPr>
            <a:lstStyle/>
            <a:p>
              <a:pPr>
                <a:defRPr/>
              </a:pPr>
              <a:endParaRPr lang="en-US">
                <a:latin typeface="Times New Roman" pitchFamily="-105" charset="0"/>
              </a:endParaRPr>
            </a:p>
          </p:txBody>
        </p:sp>
        <p:grpSp>
          <p:nvGrpSpPr>
            <p:cNvPr id="7" name="Group 5"/>
            <p:cNvGrpSpPr>
              <a:grpSpLocks/>
            </p:cNvGrpSpPr>
            <p:nvPr/>
          </p:nvGrpSpPr>
          <p:grpSpPr bwMode="auto">
            <a:xfrm>
              <a:off x="-8" y="1059"/>
              <a:ext cx="833" cy="990"/>
              <a:chOff x="-8" y="1059"/>
              <a:chExt cx="833" cy="990"/>
            </a:xfrm>
          </p:grpSpPr>
          <p:sp>
            <p:nvSpPr>
              <p:cNvPr id="8" name="Freeform 6"/>
              <p:cNvSpPr>
                <a:spLocks/>
              </p:cNvSpPr>
              <p:nvPr/>
            </p:nvSpPr>
            <p:spPr bwMode="auto">
              <a:xfrm>
                <a:off x="-8" y="1059"/>
                <a:ext cx="833" cy="990"/>
              </a:xfrm>
              <a:custGeom>
                <a:avLst/>
                <a:gdLst/>
                <a:ahLst/>
                <a:cxnLst>
                  <a:cxn ang="0">
                    <a:pos x="284" y="448"/>
                  </a:cxn>
                  <a:cxn ang="0">
                    <a:pos x="115" y="0"/>
                  </a:cxn>
                  <a:cxn ang="0">
                    <a:pos x="353" y="398"/>
                  </a:cxn>
                  <a:cxn ang="0">
                    <a:pos x="591" y="0"/>
                  </a:cxn>
                  <a:cxn ang="0">
                    <a:pos x="419" y="448"/>
                  </a:cxn>
                  <a:cxn ang="0">
                    <a:pos x="832" y="495"/>
                  </a:cxn>
                  <a:cxn ang="0">
                    <a:pos x="417" y="540"/>
                  </a:cxn>
                  <a:cxn ang="0">
                    <a:pos x="591" y="989"/>
                  </a:cxn>
                  <a:cxn ang="0">
                    <a:pos x="353" y="590"/>
                  </a:cxn>
                  <a:cxn ang="0">
                    <a:pos x="115" y="989"/>
                  </a:cxn>
                  <a:cxn ang="0">
                    <a:pos x="282" y="543"/>
                  </a:cxn>
                  <a:cxn ang="0">
                    <a:pos x="0" y="509"/>
                  </a:cxn>
                  <a:cxn ang="0">
                    <a:pos x="0" y="479"/>
                  </a:cxn>
                  <a:cxn ang="0">
                    <a:pos x="284" y="448"/>
                  </a:cxn>
                </a:cxnLst>
                <a:rect l="0" t="0" r="r" b="b"/>
                <a:pathLst>
                  <a:path w="833" h="990">
                    <a:moveTo>
                      <a:pt x="284" y="448"/>
                    </a:moveTo>
                    <a:lnTo>
                      <a:pt x="115" y="0"/>
                    </a:lnTo>
                    <a:lnTo>
                      <a:pt x="353" y="398"/>
                    </a:lnTo>
                    <a:lnTo>
                      <a:pt x="591" y="0"/>
                    </a:lnTo>
                    <a:lnTo>
                      <a:pt x="419" y="448"/>
                    </a:lnTo>
                    <a:lnTo>
                      <a:pt x="832" y="495"/>
                    </a:lnTo>
                    <a:lnTo>
                      <a:pt x="417" y="540"/>
                    </a:lnTo>
                    <a:lnTo>
                      <a:pt x="591" y="989"/>
                    </a:lnTo>
                    <a:lnTo>
                      <a:pt x="353" y="590"/>
                    </a:lnTo>
                    <a:lnTo>
                      <a:pt x="115" y="989"/>
                    </a:lnTo>
                    <a:lnTo>
                      <a:pt x="282" y="543"/>
                    </a:lnTo>
                    <a:lnTo>
                      <a:pt x="0" y="509"/>
                    </a:lnTo>
                    <a:lnTo>
                      <a:pt x="0" y="479"/>
                    </a:lnTo>
                    <a:lnTo>
                      <a:pt x="284" y="448"/>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prstTxWarp prst="textNoShape">
                  <a:avLst/>
                </a:prstTxWarp>
              </a:bodyPr>
              <a:lstStyle/>
              <a:p>
                <a:pPr>
                  <a:defRPr/>
                </a:pPr>
                <a:endParaRPr lang="en-US">
                  <a:latin typeface="Times New Roman" pitchFamily="-105" charset="0"/>
                </a:endParaRPr>
              </a:p>
            </p:txBody>
          </p:sp>
          <p:sp>
            <p:nvSpPr>
              <p:cNvPr id="9" name="Freeform 7"/>
              <p:cNvSpPr>
                <a:spLocks/>
              </p:cNvSpPr>
              <p:nvPr/>
            </p:nvSpPr>
            <p:spPr bwMode="auto">
              <a:xfrm>
                <a:off x="-4" y="1194"/>
                <a:ext cx="698" cy="720"/>
              </a:xfrm>
              <a:custGeom>
                <a:avLst/>
                <a:gdLst/>
                <a:ahLst/>
                <a:cxnLst>
                  <a:cxn ang="0">
                    <a:pos x="279" y="315"/>
                  </a:cxn>
                  <a:cxn ang="0">
                    <a:pos x="173" y="0"/>
                  </a:cxn>
                  <a:cxn ang="0">
                    <a:pos x="349" y="263"/>
                  </a:cxn>
                  <a:cxn ang="0">
                    <a:pos x="519" y="0"/>
                  </a:cxn>
                  <a:cxn ang="0">
                    <a:pos x="415" y="315"/>
                  </a:cxn>
                  <a:cxn ang="0">
                    <a:pos x="697" y="360"/>
                  </a:cxn>
                  <a:cxn ang="0">
                    <a:pos x="413" y="403"/>
                  </a:cxn>
                  <a:cxn ang="0">
                    <a:pos x="519" y="719"/>
                  </a:cxn>
                  <a:cxn ang="0">
                    <a:pos x="349" y="455"/>
                  </a:cxn>
                  <a:cxn ang="0">
                    <a:pos x="173" y="719"/>
                  </a:cxn>
                  <a:cxn ang="0">
                    <a:pos x="278" y="407"/>
                  </a:cxn>
                  <a:cxn ang="0">
                    <a:pos x="0" y="360"/>
                  </a:cxn>
                  <a:cxn ang="0">
                    <a:pos x="279" y="315"/>
                  </a:cxn>
                </a:cxnLst>
                <a:rect l="0" t="0" r="r" b="b"/>
                <a:pathLst>
                  <a:path w="698" h="720">
                    <a:moveTo>
                      <a:pt x="279" y="315"/>
                    </a:moveTo>
                    <a:lnTo>
                      <a:pt x="173" y="0"/>
                    </a:lnTo>
                    <a:lnTo>
                      <a:pt x="349" y="263"/>
                    </a:lnTo>
                    <a:lnTo>
                      <a:pt x="519" y="0"/>
                    </a:lnTo>
                    <a:lnTo>
                      <a:pt x="415" y="315"/>
                    </a:lnTo>
                    <a:lnTo>
                      <a:pt x="697" y="360"/>
                    </a:lnTo>
                    <a:lnTo>
                      <a:pt x="413" y="403"/>
                    </a:lnTo>
                    <a:lnTo>
                      <a:pt x="519" y="719"/>
                    </a:lnTo>
                    <a:lnTo>
                      <a:pt x="349" y="455"/>
                    </a:lnTo>
                    <a:lnTo>
                      <a:pt x="173" y="719"/>
                    </a:lnTo>
                    <a:lnTo>
                      <a:pt x="278" y="407"/>
                    </a:lnTo>
                    <a:lnTo>
                      <a:pt x="0" y="360"/>
                    </a:lnTo>
                    <a:lnTo>
                      <a:pt x="279" y="315"/>
                    </a:lnTo>
                  </a:path>
                </a:pathLst>
              </a:custGeom>
              <a:gradFill rotWithShape="0">
                <a:gsLst>
                  <a:gs pos="0">
                    <a:srgbClr val="FFFFFF"/>
                  </a:gs>
                  <a:gs pos="100000">
                    <a:schemeClr val="folHlink"/>
                  </a:gs>
                </a:gsLst>
                <a:path path="rect">
                  <a:fillToRect l="50000" t="50000" r="50000" b="50000"/>
                </a:path>
              </a:gradFill>
              <a:ln w="9525" cap="rnd">
                <a:noFill/>
                <a:round/>
                <a:headEnd/>
                <a:tailEnd/>
              </a:ln>
              <a:effectLst/>
            </p:spPr>
            <p:txBody>
              <a:bodyPr>
                <a:prstTxWarp prst="textNoShape">
                  <a:avLst/>
                </a:prstTxWarp>
              </a:bodyPr>
              <a:lstStyle/>
              <a:p>
                <a:pPr>
                  <a:defRPr/>
                </a:pPr>
                <a:endParaRPr lang="en-US">
                  <a:latin typeface="Times New Roman" pitchFamily="-105" charset="0"/>
                </a:endParaRPr>
              </a:p>
            </p:txBody>
          </p:sp>
          <p:sp>
            <p:nvSpPr>
              <p:cNvPr id="10" name="Freeform 8"/>
              <p:cNvSpPr>
                <a:spLocks/>
              </p:cNvSpPr>
              <p:nvPr/>
            </p:nvSpPr>
            <p:spPr bwMode="auto">
              <a:xfrm>
                <a:off x="99" y="1212"/>
                <a:ext cx="493" cy="685"/>
              </a:xfrm>
              <a:custGeom>
                <a:avLst/>
                <a:gdLst/>
                <a:ahLst/>
                <a:cxnLst>
                  <a:cxn ang="0">
                    <a:pos x="0" y="173"/>
                  </a:cxn>
                  <a:cxn ang="0">
                    <a:pos x="223" y="295"/>
                  </a:cxn>
                  <a:cxn ang="0">
                    <a:pos x="246" y="0"/>
                  </a:cxn>
                  <a:cxn ang="0">
                    <a:pos x="268" y="295"/>
                  </a:cxn>
                  <a:cxn ang="0">
                    <a:pos x="490" y="169"/>
                  </a:cxn>
                  <a:cxn ang="0">
                    <a:pos x="290" y="343"/>
                  </a:cxn>
                  <a:cxn ang="0">
                    <a:pos x="492" y="514"/>
                  </a:cxn>
                  <a:cxn ang="0">
                    <a:pos x="268" y="390"/>
                  </a:cxn>
                  <a:cxn ang="0">
                    <a:pos x="246" y="684"/>
                  </a:cxn>
                  <a:cxn ang="0">
                    <a:pos x="223" y="390"/>
                  </a:cxn>
                  <a:cxn ang="0">
                    <a:pos x="0" y="514"/>
                  </a:cxn>
                  <a:cxn ang="0">
                    <a:pos x="201" y="343"/>
                  </a:cxn>
                  <a:cxn ang="0">
                    <a:pos x="0" y="173"/>
                  </a:cxn>
                </a:cxnLst>
                <a:rect l="0" t="0" r="r" b="b"/>
                <a:pathLst>
                  <a:path w="493" h="685">
                    <a:moveTo>
                      <a:pt x="0" y="173"/>
                    </a:moveTo>
                    <a:lnTo>
                      <a:pt x="223" y="295"/>
                    </a:lnTo>
                    <a:lnTo>
                      <a:pt x="246" y="0"/>
                    </a:lnTo>
                    <a:lnTo>
                      <a:pt x="268" y="295"/>
                    </a:lnTo>
                    <a:lnTo>
                      <a:pt x="490" y="169"/>
                    </a:lnTo>
                    <a:lnTo>
                      <a:pt x="290" y="343"/>
                    </a:lnTo>
                    <a:lnTo>
                      <a:pt x="492" y="514"/>
                    </a:lnTo>
                    <a:lnTo>
                      <a:pt x="268" y="390"/>
                    </a:lnTo>
                    <a:lnTo>
                      <a:pt x="246" y="684"/>
                    </a:lnTo>
                    <a:lnTo>
                      <a:pt x="223" y="390"/>
                    </a:lnTo>
                    <a:lnTo>
                      <a:pt x="0" y="514"/>
                    </a:lnTo>
                    <a:lnTo>
                      <a:pt x="201" y="343"/>
                    </a:lnTo>
                    <a:lnTo>
                      <a:pt x="0" y="173"/>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prstTxWarp prst="textNoShape">
                  <a:avLst/>
                </a:prstTxWarp>
              </a:bodyPr>
              <a:lstStyle/>
              <a:p>
                <a:pPr>
                  <a:defRPr/>
                </a:pPr>
                <a:endParaRPr lang="en-US">
                  <a:latin typeface="Times New Roman" pitchFamily="-105" charset="0"/>
                </a:endParaRPr>
              </a:p>
            </p:txBody>
          </p:sp>
          <p:sp>
            <p:nvSpPr>
              <p:cNvPr id="11" name="Freeform 9"/>
              <p:cNvSpPr>
                <a:spLocks/>
              </p:cNvSpPr>
              <p:nvPr/>
            </p:nvSpPr>
            <p:spPr bwMode="auto">
              <a:xfrm>
                <a:off x="283" y="1467"/>
                <a:ext cx="124" cy="173"/>
              </a:xfrm>
              <a:custGeom>
                <a:avLst/>
                <a:gdLst/>
                <a:ahLst/>
                <a:cxnLst>
                  <a:cxn ang="0">
                    <a:pos x="0" y="42"/>
                  </a:cxn>
                  <a:cxn ang="0">
                    <a:pos x="51" y="63"/>
                  </a:cxn>
                  <a:cxn ang="0">
                    <a:pos x="61" y="0"/>
                  </a:cxn>
                  <a:cxn ang="0">
                    <a:pos x="71" y="63"/>
                  </a:cxn>
                  <a:cxn ang="0">
                    <a:pos x="123" y="42"/>
                  </a:cxn>
                  <a:cxn ang="0">
                    <a:pos x="83" y="86"/>
                  </a:cxn>
                  <a:cxn ang="0">
                    <a:pos x="123" y="128"/>
                  </a:cxn>
                  <a:cxn ang="0">
                    <a:pos x="71" y="108"/>
                  </a:cxn>
                  <a:cxn ang="0">
                    <a:pos x="61" y="172"/>
                  </a:cxn>
                  <a:cxn ang="0">
                    <a:pos x="51" y="108"/>
                  </a:cxn>
                  <a:cxn ang="0">
                    <a:pos x="0" y="128"/>
                  </a:cxn>
                  <a:cxn ang="0">
                    <a:pos x="39" y="86"/>
                  </a:cxn>
                  <a:cxn ang="0">
                    <a:pos x="0" y="42"/>
                  </a:cxn>
                </a:cxnLst>
                <a:rect l="0" t="0" r="r" b="b"/>
                <a:pathLst>
                  <a:path w="124" h="173">
                    <a:moveTo>
                      <a:pt x="0" y="42"/>
                    </a:moveTo>
                    <a:lnTo>
                      <a:pt x="51" y="63"/>
                    </a:lnTo>
                    <a:lnTo>
                      <a:pt x="61" y="0"/>
                    </a:lnTo>
                    <a:lnTo>
                      <a:pt x="71" y="63"/>
                    </a:lnTo>
                    <a:lnTo>
                      <a:pt x="123" y="42"/>
                    </a:lnTo>
                    <a:lnTo>
                      <a:pt x="83" y="86"/>
                    </a:lnTo>
                    <a:lnTo>
                      <a:pt x="123" y="128"/>
                    </a:lnTo>
                    <a:lnTo>
                      <a:pt x="71" y="108"/>
                    </a:lnTo>
                    <a:lnTo>
                      <a:pt x="61" y="172"/>
                    </a:lnTo>
                    <a:lnTo>
                      <a:pt x="51" y="108"/>
                    </a:lnTo>
                    <a:lnTo>
                      <a:pt x="0" y="128"/>
                    </a:lnTo>
                    <a:lnTo>
                      <a:pt x="39" y="86"/>
                    </a:lnTo>
                    <a:lnTo>
                      <a:pt x="0" y="42"/>
                    </a:lnTo>
                  </a:path>
                </a:pathLst>
              </a:custGeom>
              <a:solidFill>
                <a:srgbClr val="F9F9F9"/>
              </a:solidFill>
              <a:ln w="9525" cap="rnd">
                <a:noFill/>
                <a:round/>
                <a:headEnd/>
                <a:tailEnd/>
              </a:ln>
              <a:effectLst/>
            </p:spPr>
            <p:txBody>
              <a:bodyPr>
                <a:prstTxWarp prst="textNoShape">
                  <a:avLst/>
                </a:prstTxWarp>
              </a:bodyPr>
              <a:lstStyle/>
              <a:p>
                <a:pPr>
                  <a:defRPr/>
                </a:pPr>
                <a:endParaRPr lang="en-US">
                  <a:latin typeface="Times New Roman" pitchFamily="-105" charset="0"/>
                </a:endParaRPr>
              </a:p>
            </p:txBody>
          </p:sp>
        </p:grpSp>
      </p:grpSp>
      <p:sp>
        <p:nvSpPr>
          <p:cNvPr id="3082" name="Rectangle 10"/>
          <p:cNvSpPr>
            <a:spLocks noGrp="1" noChangeArrowheads="1"/>
          </p:cNvSpPr>
          <p:nvPr>
            <p:ph type="ctrTitle" sz="quarter"/>
          </p:nvPr>
        </p:nvSpPr>
        <p:spPr>
          <a:xfrm>
            <a:off x="1219200" y="1905000"/>
            <a:ext cx="7772400" cy="1143000"/>
          </a:xfrm>
        </p:spPr>
        <p:txBody>
          <a:bodyPr/>
          <a:lstStyle>
            <a:lvl1pPr algn="ctr">
              <a:defRPr>
                <a:solidFill>
                  <a:srgbClr val="00CCCC"/>
                </a:solidFill>
              </a:defRPr>
            </a:lvl1pPr>
          </a:lstStyle>
          <a:p>
            <a:r>
              <a:rPr lang="en-US"/>
              <a:t>Click to edit Master title style</a:t>
            </a:r>
          </a:p>
        </p:txBody>
      </p:sp>
      <p:sp>
        <p:nvSpPr>
          <p:cNvPr id="3083" name="Rectangle 11"/>
          <p:cNvSpPr>
            <a:spLocks noGrp="1" noChangeArrowheads="1"/>
          </p:cNvSpPr>
          <p:nvPr>
            <p:ph type="subTitle" sz="quarter" idx="1"/>
          </p:nvPr>
        </p:nvSpPr>
        <p:spPr>
          <a:xfrm>
            <a:off x="1839913" y="3886200"/>
            <a:ext cx="6400800" cy="1752600"/>
          </a:xfrm>
        </p:spPr>
        <p:txBody>
          <a:bodyPr/>
          <a:lstStyle>
            <a:lvl1pPr marL="0" indent="0" algn="ctr">
              <a:buFont typeface="Monotype Sorts" pitchFamily="-105" charset="2"/>
              <a:buNone/>
              <a:defRPr>
                <a:solidFill>
                  <a:srgbClr val="DDDDDD"/>
                </a:solidFill>
              </a:defRPr>
            </a:lvl1pPr>
          </a:lstStyle>
          <a:p>
            <a:r>
              <a:rPr lang="en-US"/>
              <a:t>Click to edit Master subtitle style</a:t>
            </a:r>
          </a:p>
        </p:txBody>
      </p:sp>
      <p:sp>
        <p:nvSpPr>
          <p:cNvPr id="12" name="Rectangle 12"/>
          <p:cNvSpPr>
            <a:spLocks noGrp="1" noChangeArrowheads="1"/>
          </p:cNvSpPr>
          <p:nvPr>
            <p:ph type="dt" sz="quarter" idx="10"/>
          </p:nvPr>
        </p:nvSpPr>
        <p:spPr bwMode="auto">
          <a:xfrm>
            <a:off x="1212850" y="6232525"/>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defRPr sz="1400">
                <a:solidFill>
                  <a:srgbClr val="DDDDDD"/>
                </a:solidFill>
                <a:effectLst/>
                <a:latin typeface="Times New Roman" pitchFamily="-105" charset="0"/>
              </a:defRPr>
            </a:lvl1pPr>
          </a:lstStyle>
          <a:p>
            <a:pPr>
              <a:defRPr/>
            </a:pPr>
            <a:endParaRPr lang="en-US"/>
          </a:p>
        </p:txBody>
      </p:sp>
      <p:sp>
        <p:nvSpPr>
          <p:cNvPr id="13" name="Rectangle 13"/>
          <p:cNvSpPr>
            <a:spLocks noGrp="1" noChangeArrowheads="1"/>
          </p:cNvSpPr>
          <p:nvPr>
            <p:ph type="ftr" sz="quarter" idx="11"/>
          </p:nvPr>
        </p:nvSpPr>
        <p:spPr>
          <a:xfrm>
            <a:off x="3651250" y="6232525"/>
            <a:ext cx="2895600" cy="457200"/>
          </a:xfrm>
        </p:spPr>
        <p:txBody>
          <a:bodyPr/>
          <a:lstStyle>
            <a:lvl1pPr algn="ctr">
              <a:defRPr>
                <a:solidFill>
                  <a:srgbClr val="DDDDDD"/>
                </a:solidFill>
                <a:effectLst/>
                <a:latin typeface="Times New Roman" pitchFamily="-105" charset="0"/>
              </a:defRPr>
            </a:lvl1pPr>
          </a:lstStyle>
          <a:p>
            <a:pPr>
              <a:defRPr/>
            </a:pPr>
            <a:r>
              <a:rPr lang="en-US"/>
              <a:t>CDC. MMWR 2006;55:RR-5</a:t>
            </a:r>
          </a:p>
        </p:txBody>
      </p:sp>
      <p:sp>
        <p:nvSpPr>
          <p:cNvPr id="14" name="Rectangle 14"/>
          <p:cNvSpPr>
            <a:spLocks noGrp="1" noChangeArrowheads="1"/>
          </p:cNvSpPr>
          <p:nvPr>
            <p:ph type="sldNum" sz="quarter" idx="12"/>
          </p:nvPr>
        </p:nvSpPr>
        <p:spPr bwMode="auto">
          <a:xfrm>
            <a:off x="7080250" y="6232525"/>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defRPr sz="1400">
                <a:solidFill>
                  <a:srgbClr val="000000"/>
                </a:solidFill>
                <a:effectLst/>
                <a:latin typeface="Times New Roman" pitchFamily="-105" charset="0"/>
              </a:defRPr>
            </a:lvl1pPr>
          </a:lstStyle>
          <a:p>
            <a:pPr>
              <a:defRPr/>
            </a:pPr>
            <a:fld id="{BAB6A856-C036-4F47-AD84-AA8528C39BFA}" type="slidenum">
              <a:rPr lang="en-US" smtClean="0"/>
              <a:pPr>
                <a:defRPr/>
              </a:pPr>
              <a:t>‹#›</a:t>
            </a:fld>
            <a:endParaRPr lang="en-US" dirty="0"/>
          </a:p>
        </p:txBody>
      </p:sp>
    </p:spTree>
  </p:cSld>
  <p:clrMapOvr>
    <a:masterClrMapping/>
  </p:clrMapOvr>
  <p:transition advClick="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advClick="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advClick="0">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752600"/>
            <a:ext cx="7772400" cy="4343400"/>
          </a:xfrm>
        </p:spPr>
        <p:txBody>
          <a:bodyPr/>
          <a:lstStyle/>
          <a:p>
            <a:pPr lvl="0"/>
            <a:r>
              <a:rPr lang="en-US" noProof="0"/>
              <a:t>Click icon to add chart</a:t>
            </a:r>
          </a:p>
        </p:txBody>
      </p:sp>
      <p:sp>
        <p:nvSpPr>
          <p:cNvPr id="4" name="Footer Placeholder 3"/>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advClick="0">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752600"/>
            <a:ext cx="7772400" cy="4343400"/>
          </a:xfrm>
        </p:spPr>
        <p:txBody>
          <a:bodyPr/>
          <a:lstStyle/>
          <a:p>
            <a:pPr lvl="0"/>
            <a:r>
              <a:rPr lang="en-US" noProof="0"/>
              <a:t>Click icon to add table</a:t>
            </a:r>
          </a:p>
        </p:txBody>
      </p:sp>
      <p:sp>
        <p:nvSpPr>
          <p:cNvPr id="4" name="Footer Placeholder 3"/>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advClick="0">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advClick="0">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752600"/>
            <a:ext cx="3810000" cy="4343400"/>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advClick="0">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
        <p:nvSpPr>
          <p:cNvPr id="5" name="Footer Placeholder 4"/>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cSld>
  <p:clrMapOvr>
    <a:masterClrMapping/>
  </p:clrMapOvr>
  <p:transition advClick="0">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886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86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685800" y="6096000"/>
            <a:ext cx="7772400" cy="457200"/>
          </a:xfrm>
        </p:spPr>
        <p:txBody>
          <a:bodyPr/>
          <a:lstStyle>
            <a:lvl1pPr>
              <a:defRPr/>
            </a:lvl1pPr>
          </a:lstStyle>
          <a:p>
            <a:pPr>
              <a:defRPr/>
            </a:pPr>
            <a:r>
              <a:rPr lang="en-US"/>
              <a:t>CDC. MMWR 2006;55:RR-5</a:t>
            </a:r>
          </a:p>
        </p:txBody>
      </p:sp>
    </p:spTree>
    <p:extLst>
      <p:ext uri="{BB962C8B-B14F-4D97-AF65-F5344CB8AC3E}">
        <p14:creationId xmlns:p14="http://schemas.microsoft.com/office/powerpoint/2010/main" val="300832257"/>
      </p:ext>
    </p:extLst>
  </p:cSld>
  <p:clrMapOvr>
    <a:masterClrMapping/>
  </p:clrMapOvr>
  <p:transition advClick="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
        <p:nvSpPr>
          <p:cNvPr id="5" name="Slide Number Placeholder 1"/>
          <p:cNvSpPr>
            <a:spLocks noGrp="1"/>
          </p:cNvSpPr>
          <p:nvPr>
            <p:ph type="sldNum" sz="quarter" idx="4"/>
          </p:nvPr>
        </p:nvSpPr>
        <p:spPr>
          <a:xfrm>
            <a:off x="6625772" y="6344255"/>
            <a:ext cx="2133600" cy="365125"/>
          </a:xfrm>
          <a:prstGeom prst="rect">
            <a:avLst/>
          </a:prstGeom>
        </p:spPr>
        <p:txBody>
          <a:bodyPr vert="horz" lIns="91440" tIns="45720" rIns="91440" bIns="45720" rtlCol="0" anchor="ctr"/>
          <a:lstStyle>
            <a:lvl1pPr algn="r">
              <a:defRPr sz="1200" baseline="0">
                <a:solidFill>
                  <a:schemeClr val="bg2"/>
                </a:solidFill>
                <a:effectLst/>
                <a:latin typeface="Arial"/>
              </a:defRPr>
            </a:lvl1pPr>
          </a:lstStyle>
          <a:p>
            <a:fld id="{9A7E3803-C8DB-474E-8499-3A7DF90A4DD0}" type="slidenum">
              <a:rPr lang="en-US" smtClean="0"/>
              <a:pPr/>
              <a:t>‹#›</a:t>
            </a:fld>
            <a:endParaRPr lang="en-US" dirty="0"/>
          </a:p>
        </p:txBody>
      </p:sp>
    </p:spTree>
  </p:cSld>
  <p:clrMapOvr>
    <a:masterClrMapping/>
  </p:clrMapOvr>
  <p:transition advClick="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advClick="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3810000" cy="4343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advClick="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advClick="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advClick="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advClick="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advClick="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CDC. MMWR 2006;55:RR-5</a:t>
            </a:r>
          </a:p>
        </p:txBody>
      </p:sp>
    </p:spTree>
  </p:cSld>
  <p:clrMapOvr>
    <a:masterClrMapping/>
  </p:clrMapOvr>
  <p:transition advClick="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685800" y="381000"/>
            <a:ext cx="7772400" cy="914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a:t>Click to edit Master title style</a:t>
            </a:r>
            <a:endParaRPr lang="en-US" dirty="0"/>
          </a:p>
        </p:txBody>
      </p:sp>
      <p:sp>
        <p:nvSpPr>
          <p:cNvPr id="1027" name="Rectangle 11"/>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61" name="Rectangle 13"/>
          <p:cNvSpPr>
            <a:spLocks noGrp="1" noChangeArrowheads="1"/>
          </p:cNvSpPr>
          <p:nvPr>
            <p:ph type="ftr" sz="quarter" idx="3"/>
          </p:nvPr>
        </p:nvSpPr>
        <p:spPr bwMode="auto">
          <a:xfrm>
            <a:off x="685800" y="6096000"/>
            <a:ext cx="6172200" cy="60960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defRPr sz="1200" b="1" i="1">
                <a:solidFill>
                  <a:srgbClr val="000000"/>
                </a:solidFill>
                <a:effectLst/>
                <a:latin typeface="Arial"/>
                <a:cs typeface="Arial"/>
              </a:defRPr>
            </a:lvl1pPr>
          </a:lstStyle>
          <a:p>
            <a:pPr>
              <a:defRPr/>
            </a:pPr>
            <a:r>
              <a:rPr lang="en-US"/>
              <a:t>CDC. MMWR 2006;55:RR-5</a:t>
            </a:r>
            <a:endParaRPr lang="en-US" dirty="0"/>
          </a:p>
        </p:txBody>
      </p:sp>
      <p:sp>
        <p:nvSpPr>
          <p:cNvPr id="2064" name="Line 16"/>
          <p:cNvSpPr>
            <a:spLocks noChangeShapeType="1"/>
          </p:cNvSpPr>
          <p:nvPr/>
        </p:nvSpPr>
        <p:spPr bwMode="auto">
          <a:xfrm>
            <a:off x="685800" y="1295400"/>
            <a:ext cx="7772400" cy="0"/>
          </a:xfrm>
          <a:prstGeom prst="line">
            <a:avLst/>
          </a:prstGeom>
          <a:noFill/>
          <a:ln w="38100">
            <a:solidFill>
              <a:srgbClr val="FF0000"/>
            </a:solidFill>
            <a:round/>
            <a:headEnd/>
            <a:tailEnd/>
          </a:ln>
          <a:effectLst/>
        </p:spPr>
        <p:txBody>
          <a:bodyPr wrap="none" anchor="ctr">
            <a:prstTxWarp prst="textNoShape">
              <a:avLst/>
            </a:prstTxWarp>
          </a:bodyPr>
          <a:lstStyle/>
          <a:p>
            <a:pPr>
              <a:defRPr/>
            </a:pPr>
            <a:endParaRPr lang="en-US">
              <a:latin typeface="Times New Roman" pitchFamily="-105" charset="0"/>
            </a:endParaRPr>
          </a:p>
        </p:txBody>
      </p:sp>
      <p:sp>
        <p:nvSpPr>
          <p:cNvPr id="6" name="Line 16"/>
          <p:cNvSpPr>
            <a:spLocks noChangeShapeType="1"/>
          </p:cNvSpPr>
          <p:nvPr/>
        </p:nvSpPr>
        <p:spPr bwMode="auto">
          <a:xfrm>
            <a:off x="685800" y="6096000"/>
            <a:ext cx="7772400" cy="0"/>
          </a:xfrm>
          <a:prstGeom prst="line">
            <a:avLst/>
          </a:prstGeom>
          <a:noFill/>
          <a:ln w="38100">
            <a:solidFill>
              <a:srgbClr val="FF0000"/>
            </a:solidFill>
            <a:round/>
            <a:headEnd/>
            <a:tailEnd/>
          </a:ln>
          <a:effectLst/>
        </p:spPr>
        <p:txBody>
          <a:bodyPr wrap="none" anchor="ctr">
            <a:prstTxWarp prst="textNoShape">
              <a:avLst/>
            </a:prstTxWarp>
          </a:bodyPr>
          <a:lstStyle/>
          <a:p>
            <a:pPr>
              <a:defRPr/>
            </a:pPr>
            <a:endParaRPr lang="en-US">
              <a:latin typeface="Times New Roman" pitchFamily="-105" charset="0"/>
            </a:endParaRPr>
          </a:p>
        </p:txBody>
      </p:sp>
      <p:sp>
        <p:nvSpPr>
          <p:cNvPr id="2" name="Slide Number Placeholder 1"/>
          <p:cNvSpPr>
            <a:spLocks noGrp="1"/>
          </p:cNvSpPr>
          <p:nvPr>
            <p:ph type="sldNum" sz="quarter" idx="4"/>
          </p:nvPr>
        </p:nvSpPr>
        <p:spPr>
          <a:xfrm>
            <a:off x="6625772" y="6344255"/>
            <a:ext cx="2133600" cy="365125"/>
          </a:xfrm>
          <a:prstGeom prst="rect">
            <a:avLst/>
          </a:prstGeom>
        </p:spPr>
        <p:txBody>
          <a:bodyPr vert="horz" lIns="91440" tIns="45720" rIns="91440" bIns="45720" rtlCol="0" anchor="ctr"/>
          <a:lstStyle>
            <a:lvl1pPr algn="r">
              <a:defRPr sz="1200">
                <a:solidFill>
                  <a:schemeClr val="bg2"/>
                </a:solidFill>
              </a:defRPr>
            </a:lvl1pPr>
          </a:lstStyle>
          <a:p>
            <a:fld id="{9A7E3803-C8DB-474E-8499-3A7DF90A4DD0}"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7" r:id="rId12"/>
    <p:sldLayoutId id="2147483728" r:id="rId13"/>
    <p:sldLayoutId id="2147483729" r:id="rId14"/>
    <p:sldLayoutId id="2147483730" r:id="rId15"/>
    <p:sldLayoutId id="2147483731" r:id="rId16"/>
    <p:sldLayoutId id="2147483732" r:id="rId17"/>
  </p:sldLayoutIdLst>
  <p:transition advClick="0">
    <p:zoom/>
  </p:transition>
  <p:hf hdr="0" ftr="0" dt="0"/>
  <p:txStyles>
    <p:titleStyle>
      <a:lvl1pPr algn="l" rtl="0" eaLnBrk="1" fontAlgn="base" hangingPunct="1">
        <a:spcBef>
          <a:spcPct val="0"/>
        </a:spcBef>
        <a:spcAft>
          <a:spcPct val="0"/>
        </a:spcAft>
        <a:defRPr sz="2800" b="1">
          <a:solidFill>
            <a:schemeClr val="bg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2pPr>
      <a:lvl3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3pPr>
      <a:lvl4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4pPr>
      <a:lvl5pPr algn="l" rtl="0" eaLnBrk="1" fontAlgn="base" hangingPunct="1">
        <a:spcBef>
          <a:spcPct val="0"/>
        </a:spcBef>
        <a:spcAft>
          <a:spcPct val="0"/>
        </a:spcAft>
        <a:defRPr sz="2800" b="1">
          <a:solidFill>
            <a:schemeClr val="bg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5pPr>
      <a:lvl6pPr marL="4572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6pPr>
      <a:lvl7pPr marL="9144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7pPr>
      <a:lvl8pPr marL="13716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8pPr>
      <a:lvl9pPr marL="1828800" algn="l" rtl="0" eaLnBrk="1" fontAlgn="base" hangingPunct="1">
        <a:spcBef>
          <a:spcPct val="0"/>
        </a:spcBef>
        <a:spcAft>
          <a:spcPct val="0"/>
        </a:spcAft>
        <a:defRPr sz="2800">
          <a:solidFill>
            <a:srgbClr val="FFFFFF"/>
          </a:solidFill>
          <a:effectLst>
            <a:outerShdw blurRad="38100" dist="38100" dir="2700000" algn="tl">
              <a:srgbClr val="000000"/>
            </a:outerShdw>
          </a:effectLst>
          <a:latin typeface="Arial" pitchFamily="-105" charset="0"/>
        </a:defRPr>
      </a:lvl9pPr>
    </p:titleStyle>
    <p:bodyStyle>
      <a:lvl1pPr marL="342900" indent="-342900" algn="l" rtl="0" eaLnBrk="1" fontAlgn="base" hangingPunct="1">
        <a:spcBef>
          <a:spcPct val="20000"/>
        </a:spcBef>
        <a:spcAft>
          <a:spcPct val="0"/>
        </a:spcAft>
        <a:buClr>
          <a:srgbClr val="FF0000"/>
        </a:buClr>
        <a:buSzPct val="50000"/>
        <a:buFont typeface="Monotype Sorts" charset="2"/>
        <a:buChar char="l"/>
        <a:defRPr sz="2400" b="1">
          <a:solidFill>
            <a:srgbClr val="000000"/>
          </a:solidFill>
          <a:latin typeface="+mn-lt"/>
          <a:ea typeface="ＭＳ Ｐゴシック" pitchFamily="-105" charset="-128"/>
          <a:cs typeface="ＭＳ Ｐゴシック" pitchFamily="-105" charset="-128"/>
        </a:defRPr>
      </a:lvl1pPr>
      <a:lvl2pPr marL="742950" indent="-285750" algn="l" rtl="0" eaLnBrk="1" fontAlgn="base" hangingPunct="1">
        <a:spcBef>
          <a:spcPct val="20000"/>
        </a:spcBef>
        <a:spcAft>
          <a:spcPct val="0"/>
        </a:spcAft>
        <a:buClr>
          <a:srgbClr val="FF0000"/>
        </a:buClr>
        <a:buSzPct val="80000"/>
        <a:buFont typeface="Symbol" charset="2"/>
        <a:buChar char="¾"/>
        <a:defRPr sz="2400" b="1">
          <a:solidFill>
            <a:srgbClr val="000000"/>
          </a:solidFill>
          <a:latin typeface="+mn-lt"/>
          <a:ea typeface="ＭＳ Ｐゴシック" pitchFamily="-105" charset="-128"/>
        </a:defRPr>
      </a:lvl2pPr>
      <a:lvl3pPr marL="1143000" indent="-228600" algn="l" rtl="0" eaLnBrk="1" fontAlgn="base" hangingPunct="1">
        <a:spcBef>
          <a:spcPct val="20000"/>
        </a:spcBef>
        <a:spcAft>
          <a:spcPct val="0"/>
        </a:spcAft>
        <a:buClr>
          <a:srgbClr val="FF0000"/>
        </a:buClr>
        <a:buSzPct val="50000"/>
        <a:buFont typeface="Wingdings" charset="2"/>
        <a:buChar char="Ø"/>
        <a:defRPr sz="2400" b="1">
          <a:solidFill>
            <a:srgbClr val="000000"/>
          </a:solidFill>
          <a:latin typeface="+mn-lt"/>
          <a:ea typeface="ＭＳ Ｐゴシック" pitchFamily="-105" charset="-128"/>
        </a:defRPr>
      </a:lvl3pPr>
      <a:lvl4pPr marL="1600200" indent="-228600" algn="l" rtl="0" eaLnBrk="1" fontAlgn="base" hangingPunct="1">
        <a:spcBef>
          <a:spcPct val="20000"/>
        </a:spcBef>
        <a:spcAft>
          <a:spcPct val="0"/>
        </a:spcAft>
        <a:buClr>
          <a:schemeClr val="hlink"/>
        </a:buClr>
        <a:buSzPct val="50000"/>
        <a:defRPr sz="2400" b="1">
          <a:solidFill>
            <a:srgbClr val="000000"/>
          </a:solidFill>
          <a:latin typeface="+mn-lt"/>
          <a:ea typeface="ＭＳ Ｐゴシック" pitchFamily="-105" charset="-128"/>
        </a:defRPr>
      </a:lvl4pPr>
      <a:lvl5pPr marL="2057400" indent="-228600" algn="l" rtl="0" eaLnBrk="1" fontAlgn="base" hangingPunct="1">
        <a:spcBef>
          <a:spcPct val="20000"/>
        </a:spcBef>
        <a:spcAft>
          <a:spcPct val="0"/>
        </a:spcAft>
        <a:buClr>
          <a:schemeClr val="hlink"/>
        </a:buClr>
        <a:buSzPct val="50000"/>
        <a:defRPr sz="2400" b="1">
          <a:solidFill>
            <a:srgbClr val="000000"/>
          </a:solidFill>
          <a:latin typeface="+mn-lt"/>
          <a:ea typeface="ＭＳ Ｐゴシック" pitchFamily="-105" charset="-128"/>
        </a:defRPr>
      </a:lvl5pPr>
      <a:lvl6pPr marL="25146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6pPr>
      <a:lvl7pPr marL="29718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7pPr>
      <a:lvl8pPr marL="34290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8pPr>
      <a:lvl9pPr marL="3886200" indent="-228600" algn="l" rtl="0" eaLnBrk="1" fontAlgn="base" hangingPunct="1">
        <a:spcBef>
          <a:spcPct val="20000"/>
        </a:spcBef>
        <a:spcAft>
          <a:spcPct val="0"/>
        </a:spcAft>
        <a:buClr>
          <a:schemeClr val="hlink"/>
        </a:buClr>
        <a:buSzPct val="50000"/>
        <a:defRPr sz="2400">
          <a:solidFill>
            <a:srgbClr val="FFFFFF"/>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slide" Target="slide16.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7.xml"/><Relationship Id="rId5" Type="http://schemas.openxmlformats.org/officeDocument/2006/relationships/image" Target="../media/image3.png"/><Relationship Id="rId10" Type="http://schemas.openxmlformats.org/officeDocument/2006/relationships/slide" Target="slide3.xml"/><Relationship Id="rId4" Type="http://schemas.openxmlformats.org/officeDocument/2006/relationships/slide" Target="slide13.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9.xml"/><Relationship Id="rId7" Type="http://schemas.openxmlformats.org/officeDocument/2006/relationships/slide" Target="slide26.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1.xml"/><Relationship Id="rId4" Type="http://schemas.openxmlformats.org/officeDocument/2006/relationships/slide" Target="slide20.xml"/><Relationship Id="rId9" Type="http://schemas.openxmlformats.org/officeDocument/2006/relationships/slide" Target="slide31.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2.xm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3.xml"/><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16.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10.jpeg"/><Relationship Id="rId7" Type="http://schemas.openxmlformats.org/officeDocument/2006/relationships/slide" Target="slide2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3.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6.xml"/><Relationship Id="rId7" Type="http://schemas.openxmlformats.org/officeDocument/2006/relationships/slide" Target="slide4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41.xml"/><Relationship Id="rId11" Type="http://schemas.openxmlformats.org/officeDocument/2006/relationships/slide" Target="slide37.xml"/><Relationship Id="rId5" Type="http://schemas.openxmlformats.org/officeDocument/2006/relationships/slide" Target="slide36.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30.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3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3.xml"/><Relationship Id="rId7" Type="http://schemas.openxmlformats.org/officeDocument/2006/relationships/image" Target="../media/image13.pn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35.xml"/><Relationship Id="rId4" Type="http://schemas.openxmlformats.org/officeDocument/2006/relationships/slide" Target="slide34.xml"/><Relationship Id="rId9" Type="http://schemas.openxmlformats.org/officeDocument/2006/relationships/slide" Target="slide36.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slide" Target="slide41.xml"/><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4.png"/><Relationship Id="rId4" Type="http://schemas.openxmlformats.org/officeDocument/2006/relationships/slide" Target="slide39.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40.xml"/><Relationship Id="rId4" Type="http://schemas.openxmlformats.org/officeDocument/2006/relationships/slide" Target="slide36.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slide" Target="slide36.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7.xml"/><Relationship Id="rId5" Type="http://schemas.openxmlformats.org/officeDocument/2006/relationships/slide" Target="slide3.xml"/><Relationship Id="rId4" Type="http://schemas.openxmlformats.org/officeDocument/2006/relationships/slide" Target="slide46.xml"/></Relationships>
</file>

<file path=ppt/slides/_rels/slide4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mailto:tanvi.sharma@childrens.harvad.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9.xml"/><Relationship Id="rId7" Type="http://schemas.openxmlformats.org/officeDocument/2006/relationships/image" Target="../media/image1.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11.xml"/><Relationship Id="rId4" Type="http://schemas.openxmlformats.org/officeDocument/2006/relationships/slide" Target="slide10.xml"/><Relationship Id="rId9" Type="http://schemas.openxmlformats.org/officeDocument/2006/relationships/slide" Target="slide16.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53" y="1522941"/>
            <a:ext cx="7772400" cy="1362075"/>
          </a:xfrm>
        </p:spPr>
        <p:txBody>
          <a:bodyPr>
            <a:noAutofit/>
          </a:bodyPr>
          <a:lstStyle/>
          <a:p>
            <a:pPr algn="ctr"/>
            <a:r>
              <a:rPr lang="en-US" sz="3100" dirty="0">
                <a:solidFill>
                  <a:srgbClr val="000000"/>
                </a:solidFill>
                <a:latin typeface="Arial" charset="0"/>
                <a:ea typeface="ＭＳ Ｐゴシック" charset="0"/>
                <a:cs typeface="ＭＳ Ｐゴシック" charset="0"/>
              </a:rPr>
              <a:t>EBV and Post-Transplant Lymphoproliferative Disorder (PTLD) in Solid Organ Transplant (SOT) Recipients</a:t>
            </a:r>
            <a:endParaRPr lang="en-US" sz="3100" cap="none" dirty="0">
              <a:solidFill>
                <a:schemeClr val="bg2"/>
              </a:solidFill>
            </a:endParaRPr>
          </a:p>
        </p:txBody>
      </p:sp>
      <p:sp>
        <p:nvSpPr>
          <p:cNvPr id="3" name="Subtitle 2"/>
          <p:cNvSpPr>
            <a:spLocks noGrp="1"/>
          </p:cNvSpPr>
          <p:nvPr>
            <p:ph type="body" idx="1"/>
          </p:nvPr>
        </p:nvSpPr>
        <p:spPr>
          <a:xfrm>
            <a:off x="1096386" y="4595813"/>
            <a:ext cx="7027334" cy="1202266"/>
          </a:xfrm>
        </p:spPr>
        <p:txBody>
          <a:bodyPr/>
          <a:lstStyle/>
          <a:p>
            <a:pPr algn="ctr"/>
            <a:r>
              <a:rPr lang="en-US" sz="2400" dirty="0"/>
              <a:t>A Pediatric Transplant Infectious Diseases </a:t>
            </a:r>
          </a:p>
          <a:p>
            <a:pPr algn="ctr"/>
            <a:r>
              <a:rPr lang="en-US" sz="2400" dirty="0"/>
              <a:t>Learning Module</a:t>
            </a:r>
            <a:endParaRPr lang="en-US" sz="2400" i="1" dirty="0"/>
          </a:p>
          <a:p>
            <a:endParaRPr lang="en-US" dirty="0"/>
          </a:p>
        </p:txBody>
      </p:sp>
      <p:sp>
        <p:nvSpPr>
          <p:cNvPr id="4" name="Action Button: Forward or Next 4">
            <a:hlinkClick r:id="" action="ppaction://hlinkshowjump?jump=nextslide" highlightClick="1"/>
            <a:extLst>
              <a:ext uri="{FF2B5EF4-FFF2-40B4-BE49-F238E27FC236}">
                <a16:creationId xmlns:a16="http://schemas.microsoft.com/office/drawing/2014/main" id="{8DCC55A7-98B8-4384-B0FC-09434AB8E883}"/>
              </a:ext>
            </a:extLst>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702301966"/>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CMV Infection and CMV/EBV Co-infection</a:t>
            </a:r>
          </a:p>
        </p:txBody>
      </p:sp>
      <p:sp>
        <p:nvSpPr>
          <p:cNvPr id="3" name="Content Placeholder 2"/>
          <p:cNvSpPr>
            <a:spLocks noGrp="1"/>
          </p:cNvSpPr>
          <p:nvPr>
            <p:ph idx="1"/>
          </p:nvPr>
        </p:nvSpPr>
        <p:spPr/>
        <p:txBody>
          <a:bodyPr/>
          <a:lstStyle/>
          <a:p>
            <a:r>
              <a:rPr lang="en-US" b="0" dirty="0"/>
              <a:t>Low risk for CMV given negative donor and negative recipient </a:t>
            </a:r>
            <a:r>
              <a:rPr lang="en-US" b="0" dirty="0" err="1"/>
              <a:t>serologies</a:t>
            </a:r>
            <a:r>
              <a:rPr lang="en-US" b="0" dirty="0"/>
              <a:t> </a:t>
            </a:r>
          </a:p>
          <a:p>
            <a:pPr lvl="1"/>
            <a:r>
              <a:rPr lang="en-US" b="0" dirty="0"/>
              <a:t> However, community-acquired primary infections can occur</a:t>
            </a:r>
          </a:p>
          <a:p>
            <a:r>
              <a:rPr lang="en-US" b="0" dirty="0"/>
              <a:t>Exudative tonsillitis and adenopathy are rare with CMV</a:t>
            </a:r>
          </a:p>
        </p:txBody>
      </p:sp>
      <p:sp>
        <p:nvSpPr>
          <p:cNvPr id="4" name="Slide Number Placeholder 3"/>
          <p:cNvSpPr>
            <a:spLocks noGrp="1"/>
          </p:cNvSpPr>
          <p:nvPr>
            <p:ph type="sldNum" sz="quarter" idx="4"/>
          </p:nvPr>
        </p:nvSpPr>
        <p:spPr/>
        <p:txBody>
          <a:bodyPr/>
          <a:lstStyle/>
          <a:p>
            <a:fld id="{9A7E3803-C8DB-474E-8499-3A7DF90A4DD0}" type="slidenum">
              <a:rPr lang="en-US" smtClean="0"/>
              <a:pPr/>
              <a:t>10</a:t>
            </a:fld>
            <a:endParaRPr lang="en-US" dirty="0"/>
          </a:p>
        </p:txBody>
      </p:sp>
      <p:sp>
        <p:nvSpPr>
          <p:cNvPr id="5" name="TextBox 4"/>
          <p:cNvSpPr txBox="1"/>
          <p:nvPr/>
        </p:nvSpPr>
        <p:spPr>
          <a:xfrm>
            <a:off x="2886232" y="4621047"/>
            <a:ext cx="3371536" cy="461665"/>
          </a:xfrm>
          <a:prstGeom prst="rect">
            <a:avLst/>
          </a:prstGeom>
          <a:noFill/>
        </p:spPr>
        <p:txBody>
          <a:bodyPr wrap="none" rtlCol="0">
            <a:spAutoFit/>
          </a:bodyPr>
          <a:lstStyle/>
          <a:p>
            <a:r>
              <a:rPr lang="en-US" b="1" dirty="0">
                <a:solidFill>
                  <a:srgbClr val="000000"/>
                </a:solidFill>
                <a:effectLst/>
                <a:latin typeface="+mn-lt"/>
              </a:rPr>
              <a:t>This Patient’s Results</a:t>
            </a:r>
          </a:p>
        </p:txBody>
      </p:sp>
      <p:graphicFrame>
        <p:nvGraphicFramePr>
          <p:cNvPr id="6" name="Table 5"/>
          <p:cNvGraphicFramePr>
            <a:graphicFrameLocks noGrp="1"/>
          </p:cNvGraphicFramePr>
          <p:nvPr>
            <p:extLst>
              <p:ext uri="{D42A27DB-BD31-4B8C-83A1-F6EECF244321}">
                <p14:modId xmlns:p14="http://schemas.microsoft.com/office/powerpoint/2010/main" val="4004200027"/>
              </p:ext>
            </p:extLst>
          </p:nvPr>
        </p:nvGraphicFramePr>
        <p:xfrm>
          <a:off x="1254645" y="5100135"/>
          <a:ext cx="6747550" cy="833212"/>
        </p:xfrm>
        <a:graphic>
          <a:graphicData uri="http://schemas.openxmlformats.org/drawingml/2006/table">
            <a:tbl>
              <a:tblPr firstRow="1" bandRow="1">
                <a:tableStyleId>{793D81CF-94F2-401A-BA57-92F5A7B2D0C5}</a:tableStyleId>
              </a:tblPr>
              <a:tblGrid>
                <a:gridCol w="3373775">
                  <a:extLst>
                    <a:ext uri="{9D8B030D-6E8A-4147-A177-3AD203B41FA5}">
                      <a16:colId xmlns:a16="http://schemas.microsoft.com/office/drawing/2014/main" val="20000"/>
                    </a:ext>
                  </a:extLst>
                </a:gridCol>
                <a:gridCol w="3373775">
                  <a:extLst>
                    <a:ext uri="{9D8B030D-6E8A-4147-A177-3AD203B41FA5}">
                      <a16:colId xmlns:a16="http://schemas.microsoft.com/office/drawing/2014/main" val="20001"/>
                    </a:ext>
                  </a:extLst>
                </a:gridCol>
              </a:tblGrid>
              <a:tr h="416606">
                <a:tc>
                  <a:txBody>
                    <a:bodyPr/>
                    <a:lstStyle/>
                    <a:p>
                      <a:r>
                        <a:rPr lang="en-US" dirty="0"/>
                        <a:t>TEST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RESULT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16606">
                <a:tc>
                  <a:txBody>
                    <a:bodyPr/>
                    <a:lstStyle/>
                    <a:p>
                      <a:r>
                        <a:rPr lang="en-US" dirty="0"/>
                        <a:t>Serum CMV quant PCR</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Not detected</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Action Button: Home 9">
            <a:hlinkClick r:id="rId2" action="ppaction://hlinksldjump" highlightClick="1"/>
            <a:extLst>
              <a:ext uri="{FF2B5EF4-FFF2-40B4-BE49-F238E27FC236}">
                <a16:creationId xmlns:a16="http://schemas.microsoft.com/office/drawing/2014/main" id="{FACFE984-0FE7-884F-B0F0-5809D9AC071D}"/>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4" name="Curved Up Arrow 10">
            <a:hlinkClick r:id="rId3" action="ppaction://hlinksldjump"/>
            <a:extLst>
              <a:ext uri="{FF2B5EF4-FFF2-40B4-BE49-F238E27FC236}">
                <a16:creationId xmlns:a16="http://schemas.microsoft.com/office/drawing/2014/main" id="{203B4095-6994-48C8-A69A-9E4B9AC8CA0E}"/>
              </a:ext>
            </a:extLst>
          </p:cNvPr>
          <p:cNvSpPr/>
          <p:nvPr/>
        </p:nvSpPr>
        <p:spPr bwMode="auto">
          <a:xfrm>
            <a:off x="5964018" y="6202947"/>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672586811"/>
      </p:ext>
    </p:extLst>
  </p:cSld>
  <p:clrMapOvr>
    <a:masterClrMapping/>
  </p:clrMapOvr>
  <p:transition advClick="0">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EBV infection and PTLD</a:t>
            </a:r>
          </a:p>
        </p:txBody>
      </p:sp>
      <p:sp>
        <p:nvSpPr>
          <p:cNvPr id="3" name="Content Placeholder 2"/>
          <p:cNvSpPr>
            <a:spLocks noGrp="1"/>
          </p:cNvSpPr>
          <p:nvPr>
            <p:ph idx="1"/>
          </p:nvPr>
        </p:nvSpPr>
        <p:spPr/>
        <p:txBody>
          <a:bodyPr/>
          <a:lstStyle/>
          <a:p>
            <a:pPr marL="0" indent="0">
              <a:buNone/>
            </a:pPr>
            <a:r>
              <a:rPr lang="en-US" sz="2800" b="0" dirty="0"/>
              <a:t>Patient is at highest risk for EBV infection and disease given D+/R- serologies</a:t>
            </a:r>
          </a:p>
          <a:p>
            <a:pPr marL="0" indent="0">
              <a:buNone/>
            </a:pPr>
            <a:endParaRPr lang="en-US" sz="2800" b="0" dirty="0"/>
          </a:p>
          <a:p>
            <a:pPr marL="0" indent="0">
              <a:buNone/>
            </a:pPr>
            <a:r>
              <a:rPr lang="en-US" sz="2800" b="0" dirty="0"/>
              <a:t>Learn more about the:</a:t>
            </a:r>
          </a:p>
        </p:txBody>
      </p:sp>
      <p:sp>
        <p:nvSpPr>
          <p:cNvPr id="18" name="Slide Number Placeholder 17"/>
          <p:cNvSpPr>
            <a:spLocks noGrp="1"/>
          </p:cNvSpPr>
          <p:nvPr>
            <p:ph type="sldNum" sz="quarter" idx="4"/>
          </p:nvPr>
        </p:nvSpPr>
        <p:spPr/>
        <p:txBody>
          <a:bodyPr/>
          <a:lstStyle/>
          <a:p>
            <a:fld id="{9A7E3803-C8DB-474E-8499-3A7DF90A4DD0}" type="slidenum">
              <a:rPr lang="en-US" smtClean="0"/>
              <a:pPr/>
              <a:t>11</a:t>
            </a:fld>
            <a:endParaRPr lang="en-US" dirty="0"/>
          </a:p>
        </p:txBody>
      </p:sp>
      <p:pic>
        <p:nvPicPr>
          <p:cNvPr id="17" name="Picture 16" descr="Screen Shot 2016-02-23 at 10.15.14 PM.png">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263" y="3404804"/>
            <a:ext cx="2527300" cy="1270000"/>
          </a:xfrm>
          <a:prstGeom prst="rect">
            <a:avLst/>
          </a:prstGeom>
        </p:spPr>
      </p:pic>
      <p:pic>
        <p:nvPicPr>
          <p:cNvPr id="20" name="Picture 19" descr="Screen Shot 2016-02-23 at 10.15.33 PM.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263" y="3404804"/>
            <a:ext cx="2527300" cy="1270000"/>
          </a:xfrm>
          <a:prstGeom prst="rect">
            <a:avLst/>
          </a:prstGeom>
        </p:spPr>
      </p:pic>
      <p:pic>
        <p:nvPicPr>
          <p:cNvPr id="21" name="Picture 20" descr="Screen Shot 2016-02-23 at 10.15.46 PM.png">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5932" y="4755683"/>
            <a:ext cx="2552700" cy="1295400"/>
          </a:xfrm>
          <a:prstGeom prst="rect">
            <a:avLst/>
          </a:prstGeom>
        </p:spPr>
      </p:pic>
      <p:pic>
        <p:nvPicPr>
          <p:cNvPr id="22" name="Picture 21" descr="Screen Shot 2016-02-23 at 10.15.58 PM.png">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9826" y="4756351"/>
            <a:ext cx="2552700" cy="1308100"/>
          </a:xfrm>
          <a:prstGeom prst="rect">
            <a:avLst/>
          </a:prstGeom>
        </p:spPr>
      </p:pic>
      <p:sp>
        <p:nvSpPr>
          <p:cNvPr id="13" name="Action Button: Home 12">
            <a:hlinkClick r:id="rId10" action="ppaction://hlinksldjump" highlightClick="1"/>
            <a:extLst>
              <a:ext uri="{FF2B5EF4-FFF2-40B4-BE49-F238E27FC236}">
                <a16:creationId xmlns:a16="http://schemas.microsoft.com/office/drawing/2014/main" id="{42873AE1-E134-9140-A912-8B3D4B6005D2}"/>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5" name="Curved Up Arrow 10">
            <a:hlinkClick r:id="rId11" action="ppaction://hlinksldjump"/>
            <a:extLst>
              <a:ext uri="{FF2B5EF4-FFF2-40B4-BE49-F238E27FC236}">
                <a16:creationId xmlns:a16="http://schemas.microsoft.com/office/drawing/2014/main" id="{4EF00F08-566C-40B8-AA15-82C6B457A220}"/>
              </a:ext>
            </a:extLst>
          </p:cNvPr>
          <p:cNvSpPr/>
          <p:nvPr/>
        </p:nvSpPr>
        <p:spPr bwMode="auto">
          <a:xfrm>
            <a:off x="5934844" y="6231938"/>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6" name="Action Button: Forward or Next 5">
            <a:hlinkClick r:id="rId12" action="ppaction://hlinksldjump" highlightClick="1"/>
            <a:extLst>
              <a:ext uri="{FF2B5EF4-FFF2-40B4-BE49-F238E27FC236}">
                <a16:creationId xmlns:a16="http://schemas.microsoft.com/office/drawing/2014/main" id="{19761F57-BD73-42CE-8278-8ACBAA723C0B}"/>
              </a:ext>
            </a:extLst>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23" name="TextBox 22">
            <a:extLst>
              <a:ext uri="{FF2B5EF4-FFF2-40B4-BE49-F238E27FC236}">
                <a16:creationId xmlns:a16="http://schemas.microsoft.com/office/drawing/2014/main" id="{63817296-4615-414E-88A3-875D2FAFE21A}"/>
              </a:ext>
            </a:extLst>
          </p:cNvPr>
          <p:cNvSpPr txBox="1"/>
          <p:nvPr/>
        </p:nvSpPr>
        <p:spPr>
          <a:xfrm>
            <a:off x="7780870" y="5809879"/>
            <a:ext cx="872005" cy="338554"/>
          </a:xfrm>
          <a:prstGeom prst="rect">
            <a:avLst/>
          </a:prstGeom>
          <a:noFill/>
        </p:spPr>
        <p:txBody>
          <a:bodyPr wrap="square" rtlCol="0">
            <a:spAutoFit/>
          </a:bodyPr>
          <a:lstStyle/>
          <a:p>
            <a:r>
              <a:rPr lang="en-US" sz="1600" dirty="0">
                <a:solidFill>
                  <a:srgbClr val="FF0000"/>
                </a:solidFill>
                <a:effectLst/>
                <a:latin typeface="+mj-lt"/>
              </a:rPr>
              <a:t>Next ?</a:t>
            </a:r>
          </a:p>
        </p:txBody>
      </p:sp>
    </p:spTree>
    <p:extLst>
      <p:ext uri="{BB962C8B-B14F-4D97-AF65-F5344CB8AC3E}">
        <p14:creationId xmlns:p14="http://schemas.microsoft.com/office/powerpoint/2010/main" val="1788005723"/>
      </p:ext>
    </p:extLst>
  </p:cSld>
  <p:clrMapOvr>
    <a:masterClrMapping/>
  </p:clrMapOvr>
  <p:transition advClick="0">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of EBV Infection After Transplant</a:t>
            </a:r>
          </a:p>
        </p:txBody>
      </p:sp>
      <p:sp>
        <p:nvSpPr>
          <p:cNvPr id="3" name="Content Placeholder 2"/>
          <p:cNvSpPr>
            <a:spLocks noGrp="1"/>
          </p:cNvSpPr>
          <p:nvPr>
            <p:ph idx="1"/>
          </p:nvPr>
        </p:nvSpPr>
        <p:spPr/>
        <p:txBody>
          <a:bodyPr/>
          <a:lstStyle/>
          <a:p>
            <a:r>
              <a:rPr lang="en-US" b="0" dirty="0"/>
              <a:t>Asymptomatic infection</a:t>
            </a:r>
          </a:p>
          <a:p>
            <a:r>
              <a:rPr lang="en-US" b="0" dirty="0"/>
              <a:t>Non-specific viral syndrome</a:t>
            </a:r>
          </a:p>
          <a:p>
            <a:r>
              <a:rPr lang="en-US" b="0" dirty="0"/>
              <a:t>Mononucleosis</a:t>
            </a:r>
          </a:p>
          <a:p>
            <a:r>
              <a:rPr lang="en-US" b="0" dirty="0"/>
              <a:t>EBV hepatitis</a:t>
            </a:r>
          </a:p>
          <a:p>
            <a:r>
              <a:rPr lang="en-US" b="0" dirty="0"/>
              <a:t>EBV enteritis</a:t>
            </a:r>
          </a:p>
          <a:p>
            <a:r>
              <a:rPr lang="en-US" b="0" dirty="0"/>
              <a:t>PTLD</a:t>
            </a:r>
          </a:p>
          <a:p>
            <a:r>
              <a:rPr lang="en-US" b="0" dirty="0"/>
              <a:t>EBV+ spindle cell tumors</a:t>
            </a:r>
          </a:p>
        </p:txBody>
      </p:sp>
      <p:sp>
        <p:nvSpPr>
          <p:cNvPr id="4" name="Slide Number Placeholder 3"/>
          <p:cNvSpPr>
            <a:spLocks noGrp="1"/>
          </p:cNvSpPr>
          <p:nvPr>
            <p:ph type="sldNum" sz="quarter" idx="4"/>
          </p:nvPr>
        </p:nvSpPr>
        <p:spPr/>
        <p:txBody>
          <a:bodyPr/>
          <a:lstStyle/>
          <a:p>
            <a:fld id="{9A7E3803-C8DB-474E-8499-3A7DF90A4DD0}" type="slidenum">
              <a:rPr lang="en-US" smtClean="0"/>
              <a:pPr/>
              <a:t>12</a:t>
            </a:fld>
            <a:endParaRPr lang="en-US" dirty="0"/>
          </a:p>
        </p:txBody>
      </p:sp>
      <p:sp>
        <p:nvSpPr>
          <p:cNvPr id="11" name="Curved Up Arrow 10">
            <a:hlinkClick r:id="rId2" action="ppaction://hlinksldjump"/>
            <a:extLst>
              <a:ext uri="{FF2B5EF4-FFF2-40B4-BE49-F238E27FC236}">
                <a16:creationId xmlns:a16="http://schemas.microsoft.com/office/drawing/2014/main" id="{59B86F31-ACF2-374E-9927-A7830588A36D}"/>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3" name="Action Button: Home 12">
            <a:hlinkClick r:id="rId3" action="ppaction://hlinksldjump" highlightClick="1"/>
            <a:extLst>
              <a:ext uri="{FF2B5EF4-FFF2-40B4-BE49-F238E27FC236}">
                <a16:creationId xmlns:a16="http://schemas.microsoft.com/office/drawing/2014/main" id="{B96D8684-98F5-E243-9140-97B9127B70E3}"/>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1417337610"/>
      </p:ext>
    </p:extLst>
  </p:cSld>
  <p:clrMapOvr>
    <a:masterClrMapping/>
  </p:clrMapOvr>
  <p:transition advClick="0">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PTLD After Transplant</a:t>
            </a:r>
          </a:p>
        </p:txBody>
      </p:sp>
      <p:sp>
        <p:nvSpPr>
          <p:cNvPr id="3" name="Content Placeholder 2"/>
          <p:cNvSpPr>
            <a:spLocks noGrp="1"/>
          </p:cNvSpPr>
          <p:nvPr>
            <p:ph idx="1"/>
          </p:nvPr>
        </p:nvSpPr>
        <p:spPr/>
        <p:txBody>
          <a:bodyPr/>
          <a:lstStyle/>
          <a:p>
            <a:r>
              <a:rPr lang="en-US" b="0" dirty="0"/>
              <a:t>Median time of onset of primary EBV infection is 6 weeks after SOT</a:t>
            </a:r>
          </a:p>
          <a:p>
            <a:r>
              <a:rPr lang="en-US" b="0" dirty="0"/>
              <a:t>Highest rate of EBV+ PTLD is in the 1</a:t>
            </a:r>
            <a:r>
              <a:rPr lang="en-US" b="0" baseline="30000" dirty="0"/>
              <a:t>st</a:t>
            </a:r>
            <a:r>
              <a:rPr lang="en-US" b="0" dirty="0"/>
              <a:t> year post-SOT</a:t>
            </a:r>
            <a:endParaRPr lang="en-US" dirty="0"/>
          </a:p>
        </p:txBody>
      </p:sp>
      <p:sp>
        <p:nvSpPr>
          <p:cNvPr id="5" name="Slide Number Placeholder 4"/>
          <p:cNvSpPr>
            <a:spLocks noGrp="1"/>
          </p:cNvSpPr>
          <p:nvPr>
            <p:ph type="sldNum" sz="quarter" idx="4"/>
          </p:nvPr>
        </p:nvSpPr>
        <p:spPr/>
        <p:txBody>
          <a:bodyPr/>
          <a:lstStyle/>
          <a:p>
            <a:fld id="{9A7E3803-C8DB-474E-8499-3A7DF90A4DD0}" type="slidenum">
              <a:rPr lang="en-US" smtClean="0"/>
              <a:pPr/>
              <a:t>13</a:t>
            </a:fld>
            <a:endParaRPr lang="en-US" dirty="0"/>
          </a:p>
        </p:txBody>
      </p:sp>
      <p:sp>
        <p:nvSpPr>
          <p:cNvPr id="13" name="Action Button: Home 12">
            <a:hlinkClick r:id="rId2" action="ppaction://hlinksldjump" highlightClick="1"/>
            <a:extLst>
              <a:ext uri="{FF2B5EF4-FFF2-40B4-BE49-F238E27FC236}">
                <a16:creationId xmlns:a16="http://schemas.microsoft.com/office/drawing/2014/main" id="{97E8A88A-D47D-924A-A5E0-DB77B599FED2}"/>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4" name="Curved Up Arrow 10">
            <a:hlinkClick r:id="rId3" action="ppaction://hlinksldjump"/>
            <a:extLst>
              <a:ext uri="{FF2B5EF4-FFF2-40B4-BE49-F238E27FC236}">
                <a16:creationId xmlns:a16="http://schemas.microsoft.com/office/drawing/2014/main" id="{EB04423A-B77B-4360-BDD7-AEFC64C5D76B}"/>
              </a:ext>
            </a:extLst>
          </p:cNvPr>
          <p:cNvSpPr/>
          <p:nvPr/>
        </p:nvSpPr>
        <p:spPr bwMode="auto">
          <a:xfrm>
            <a:off x="5911781"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1341661835"/>
      </p:ext>
    </p:extLst>
  </p:cSld>
  <p:clrMapOvr>
    <a:masterClrMapping/>
  </p:clrMapOvr>
  <p:transition advClick="0">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EBV+ PTLD</a:t>
            </a:r>
          </a:p>
        </p:txBody>
      </p:sp>
      <p:sp>
        <p:nvSpPr>
          <p:cNvPr id="3" name="Content Placeholder 2"/>
          <p:cNvSpPr>
            <a:spLocks noGrp="1"/>
          </p:cNvSpPr>
          <p:nvPr>
            <p:ph idx="1"/>
          </p:nvPr>
        </p:nvSpPr>
        <p:spPr>
          <a:xfrm>
            <a:off x="685800" y="1452562"/>
            <a:ext cx="7772400" cy="4425108"/>
          </a:xfrm>
        </p:spPr>
        <p:txBody>
          <a:bodyPr/>
          <a:lstStyle/>
          <a:p>
            <a:r>
              <a:rPr lang="en-US" b="0" dirty="0"/>
              <a:t>Early PTLD</a:t>
            </a:r>
          </a:p>
          <a:p>
            <a:pPr lvl="1"/>
            <a:r>
              <a:rPr lang="en-US" b="0" dirty="0"/>
              <a:t>Primary EBV infection</a:t>
            </a:r>
          </a:p>
          <a:p>
            <a:pPr lvl="1"/>
            <a:r>
              <a:rPr lang="en-US" b="0" dirty="0"/>
              <a:t>Type of organ transplanted</a:t>
            </a:r>
          </a:p>
          <a:p>
            <a:pPr lvl="1"/>
            <a:r>
              <a:rPr lang="en-US" b="0" dirty="0"/>
              <a:t>Use of anti-lymphocyte antibodies</a:t>
            </a:r>
          </a:p>
          <a:p>
            <a:pPr lvl="1"/>
            <a:r>
              <a:rPr lang="en-US" b="0" dirty="0"/>
              <a:t>Young recipient age</a:t>
            </a:r>
          </a:p>
          <a:p>
            <a:pPr lvl="1"/>
            <a:r>
              <a:rPr lang="en-US" b="0" dirty="0"/>
              <a:t>CMV mismatch or CMV disease</a:t>
            </a:r>
          </a:p>
          <a:p>
            <a:r>
              <a:rPr lang="en-US" b="0" dirty="0"/>
              <a:t>Late PTLD</a:t>
            </a:r>
          </a:p>
          <a:p>
            <a:pPr lvl="1"/>
            <a:r>
              <a:rPr lang="en-US" b="0" dirty="0"/>
              <a:t>Duration of immunosuppression</a:t>
            </a:r>
          </a:p>
          <a:p>
            <a:pPr lvl="1"/>
            <a:r>
              <a:rPr lang="en-US" b="0" dirty="0"/>
              <a:t>Type of organ transplanted</a:t>
            </a:r>
          </a:p>
          <a:p>
            <a:pPr lvl="1"/>
            <a:r>
              <a:rPr lang="en-US" b="0" dirty="0"/>
              <a:t>Older recipient age</a:t>
            </a:r>
          </a:p>
          <a:p>
            <a:pPr lvl="1"/>
            <a:endParaRPr lang="en-US" dirty="0"/>
          </a:p>
          <a:p>
            <a:pPr lvl="1"/>
            <a:endParaRPr lang="en-US" dirty="0"/>
          </a:p>
        </p:txBody>
      </p:sp>
      <p:sp>
        <p:nvSpPr>
          <p:cNvPr id="5" name="Slide Number Placeholder 4"/>
          <p:cNvSpPr>
            <a:spLocks noGrp="1"/>
          </p:cNvSpPr>
          <p:nvPr>
            <p:ph type="sldNum" sz="quarter" idx="4"/>
          </p:nvPr>
        </p:nvSpPr>
        <p:spPr/>
        <p:txBody>
          <a:bodyPr/>
          <a:lstStyle/>
          <a:p>
            <a:fld id="{9A7E3803-C8DB-474E-8499-3A7DF90A4DD0}" type="slidenum">
              <a:rPr lang="en-US" smtClean="0"/>
              <a:pPr/>
              <a:t>14</a:t>
            </a:fld>
            <a:endParaRPr lang="en-US" dirty="0"/>
          </a:p>
        </p:txBody>
      </p:sp>
      <p:sp>
        <p:nvSpPr>
          <p:cNvPr id="12" name="Action Button: Home 11">
            <a:hlinkClick r:id="rId2" action="ppaction://hlinksldjump" highlightClick="1"/>
            <a:extLst>
              <a:ext uri="{FF2B5EF4-FFF2-40B4-BE49-F238E27FC236}">
                <a16:creationId xmlns:a16="http://schemas.microsoft.com/office/drawing/2014/main" id="{19A0C983-841D-8144-91CD-8D15775DFFC5}"/>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3" name="Curved Up Arrow 10">
            <a:hlinkClick r:id="rId3" action="ppaction://hlinksldjump"/>
            <a:extLst>
              <a:ext uri="{FF2B5EF4-FFF2-40B4-BE49-F238E27FC236}">
                <a16:creationId xmlns:a16="http://schemas.microsoft.com/office/drawing/2014/main" id="{A2B4788C-13AB-4548-938B-0C79B6D41469}"/>
              </a:ext>
            </a:extLst>
          </p:cNvPr>
          <p:cNvSpPr/>
          <p:nvPr/>
        </p:nvSpPr>
        <p:spPr bwMode="auto">
          <a:xfrm>
            <a:off x="5974538" y="6217098"/>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4" name="TextBox 13">
            <a:extLst>
              <a:ext uri="{FF2B5EF4-FFF2-40B4-BE49-F238E27FC236}">
                <a16:creationId xmlns:a16="http://schemas.microsoft.com/office/drawing/2014/main" id="{B55ED70A-AFE7-46E9-8310-B2AAA0AF54E0}"/>
              </a:ext>
            </a:extLst>
          </p:cNvPr>
          <p:cNvSpPr txBox="1"/>
          <p:nvPr/>
        </p:nvSpPr>
        <p:spPr>
          <a:xfrm>
            <a:off x="615843" y="6205029"/>
            <a:ext cx="5281645" cy="400110"/>
          </a:xfrm>
          <a:prstGeom prst="rect">
            <a:avLst/>
          </a:prstGeom>
          <a:noFill/>
        </p:spPr>
        <p:txBody>
          <a:bodyPr wrap="square" rtlCol="0">
            <a:spAutoFit/>
          </a:bodyPr>
          <a:lstStyle/>
          <a:p>
            <a:r>
              <a:rPr lang="en-US" sz="1000" b="1" dirty="0">
                <a:solidFill>
                  <a:schemeClr val="bg2"/>
                </a:solidFill>
                <a:effectLst/>
                <a:latin typeface="+mn-lt"/>
              </a:rPr>
              <a:t>Allen U, </a:t>
            </a:r>
            <a:r>
              <a:rPr lang="en-US" sz="1000" b="1" dirty="0" err="1">
                <a:solidFill>
                  <a:schemeClr val="bg2"/>
                </a:solidFill>
                <a:effectLst/>
                <a:latin typeface="+mn-lt"/>
              </a:rPr>
              <a:t>Preikasitis</a:t>
            </a:r>
            <a:r>
              <a:rPr lang="en-US" sz="1000" b="1" dirty="0">
                <a:solidFill>
                  <a:schemeClr val="bg2"/>
                </a:solidFill>
                <a:effectLst/>
                <a:latin typeface="+mn-lt"/>
              </a:rPr>
              <a:t> J. Post-transplant lymphoproliferative disorders, EBV, and disease in solid organ transplantation</a:t>
            </a:r>
            <a:r>
              <a:rPr lang="en-US" sz="1000" b="1" i="1" dirty="0">
                <a:solidFill>
                  <a:schemeClr val="bg2"/>
                </a:solidFill>
                <a:effectLst/>
                <a:latin typeface="+mn-lt"/>
              </a:rPr>
              <a:t>. Clin Transplant, </a:t>
            </a:r>
            <a:r>
              <a:rPr lang="en-US" sz="1000" b="1" dirty="0">
                <a:solidFill>
                  <a:schemeClr val="bg2"/>
                </a:solidFill>
                <a:effectLst/>
                <a:latin typeface="+mn-lt"/>
              </a:rPr>
              <a:t>2019; 33.</a:t>
            </a:r>
          </a:p>
        </p:txBody>
      </p:sp>
    </p:spTree>
    <p:extLst>
      <p:ext uri="{BB962C8B-B14F-4D97-AF65-F5344CB8AC3E}">
        <p14:creationId xmlns:p14="http://schemas.microsoft.com/office/powerpoint/2010/main" val="2204571265"/>
      </p:ext>
    </p:extLst>
  </p:cSld>
  <p:clrMapOvr>
    <a:masterClrMapping/>
  </p:clrMapOvr>
  <p:transition advClick="0">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of Pediatric EBV+ PTLD </a:t>
            </a:r>
            <a:br>
              <a:rPr lang="en-US" dirty="0"/>
            </a:br>
            <a:r>
              <a:rPr lang="en-US" dirty="0"/>
              <a:t>By Organ Transplanted</a:t>
            </a:r>
          </a:p>
        </p:txBody>
      </p:sp>
      <p:graphicFrame>
        <p:nvGraphicFramePr>
          <p:cNvPr id="4" name="Table 3"/>
          <p:cNvGraphicFramePr>
            <a:graphicFrameLocks noGrp="1"/>
          </p:cNvGraphicFramePr>
          <p:nvPr>
            <p:extLst>
              <p:ext uri="{D42A27DB-BD31-4B8C-83A1-F6EECF244321}">
                <p14:modId xmlns:p14="http://schemas.microsoft.com/office/powerpoint/2010/main" val="2997698587"/>
              </p:ext>
            </p:extLst>
          </p:nvPr>
        </p:nvGraphicFramePr>
        <p:xfrm>
          <a:off x="1350034" y="1971038"/>
          <a:ext cx="6426171" cy="2725625"/>
        </p:xfrm>
        <a:graphic>
          <a:graphicData uri="http://schemas.openxmlformats.org/drawingml/2006/table">
            <a:tbl>
              <a:tblPr firstRow="1" bandRow="1">
                <a:tableStyleId>{2D5ABB26-0587-4C30-8999-92F81FD0307C}</a:tableStyleId>
              </a:tblPr>
              <a:tblGrid>
                <a:gridCol w="2708248">
                  <a:extLst>
                    <a:ext uri="{9D8B030D-6E8A-4147-A177-3AD203B41FA5}">
                      <a16:colId xmlns:a16="http://schemas.microsoft.com/office/drawing/2014/main" val="20000"/>
                    </a:ext>
                  </a:extLst>
                </a:gridCol>
                <a:gridCol w="1804316">
                  <a:extLst>
                    <a:ext uri="{9D8B030D-6E8A-4147-A177-3AD203B41FA5}">
                      <a16:colId xmlns:a16="http://schemas.microsoft.com/office/drawing/2014/main" val="20001"/>
                    </a:ext>
                  </a:extLst>
                </a:gridCol>
                <a:gridCol w="1913607">
                  <a:extLst>
                    <a:ext uri="{9D8B030D-6E8A-4147-A177-3AD203B41FA5}">
                      <a16:colId xmlns:a16="http://schemas.microsoft.com/office/drawing/2014/main" val="20002"/>
                    </a:ext>
                  </a:extLst>
                </a:gridCol>
              </a:tblGrid>
              <a:tr h="545125">
                <a:tc>
                  <a:txBody>
                    <a:bodyPr/>
                    <a:lstStyle/>
                    <a:p>
                      <a:pPr algn="l"/>
                      <a:r>
                        <a:rPr lang="en-US" sz="2400" b="1" dirty="0">
                          <a:solidFill>
                            <a:srgbClr val="000000"/>
                          </a:solidFill>
                        </a:rPr>
                        <a:t>ORGAN</a:t>
                      </a:r>
                    </a:p>
                  </a:txBody>
                  <a:tcPr>
                    <a:lnB w="12700" cap="flat" cmpd="sng" algn="ctr">
                      <a:solidFill>
                        <a:scrgbClr r="0" g="0" b="0"/>
                      </a:solidFill>
                      <a:prstDash val="solid"/>
                      <a:round/>
                      <a:headEnd type="none" w="med" len="med"/>
                      <a:tailEnd type="none" w="med" len="med"/>
                    </a:lnB>
                  </a:tcPr>
                </a:tc>
                <a:tc>
                  <a:txBody>
                    <a:bodyPr/>
                    <a:lstStyle/>
                    <a:p>
                      <a:pPr algn="l"/>
                      <a:r>
                        <a:rPr lang="en-US" sz="2400" b="1" dirty="0">
                          <a:solidFill>
                            <a:srgbClr val="000000"/>
                          </a:solidFill>
                        </a:rPr>
                        <a:t>1 YEAR</a:t>
                      </a:r>
                    </a:p>
                  </a:txBody>
                  <a:tcPr>
                    <a:lnB w="12700" cap="flat" cmpd="sng" algn="ctr">
                      <a:solidFill>
                        <a:scrgbClr r="0" g="0" b="0"/>
                      </a:solidFill>
                      <a:prstDash val="solid"/>
                      <a:round/>
                      <a:headEnd type="none" w="med" len="med"/>
                      <a:tailEnd type="none" w="med" len="med"/>
                    </a:lnB>
                  </a:tcPr>
                </a:tc>
                <a:tc>
                  <a:txBody>
                    <a:bodyPr/>
                    <a:lstStyle/>
                    <a:p>
                      <a:pPr algn="l"/>
                      <a:r>
                        <a:rPr lang="en-US" sz="2400" b="1" dirty="0">
                          <a:solidFill>
                            <a:srgbClr val="000000"/>
                          </a:solidFill>
                        </a:rPr>
                        <a:t>5 YEARS</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545125">
                <a:tc>
                  <a:txBody>
                    <a:bodyPr/>
                    <a:lstStyle/>
                    <a:p>
                      <a:r>
                        <a:rPr lang="en-US" sz="2400" b="0" dirty="0">
                          <a:solidFill>
                            <a:srgbClr val="000000"/>
                          </a:solidFill>
                        </a:rPr>
                        <a:t>Lung/heart-lung</a:t>
                      </a:r>
                    </a:p>
                  </a:txBody>
                  <a:tcPr>
                    <a:lnT w="12700" cap="flat" cmpd="sng" algn="ctr">
                      <a:solidFill>
                        <a:scrgbClr r="0" g="0" b="0"/>
                      </a:solidFill>
                      <a:prstDash val="solid"/>
                      <a:round/>
                      <a:headEnd type="none" w="med" len="med"/>
                      <a:tailEnd type="none" w="med" len="med"/>
                    </a:lnT>
                  </a:tcPr>
                </a:tc>
                <a:tc>
                  <a:txBody>
                    <a:bodyPr/>
                    <a:lstStyle/>
                    <a:p>
                      <a:r>
                        <a:rPr lang="en-US" sz="2400" b="0" dirty="0">
                          <a:solidFill>
                            <a:srgbClr val="000000"/>
                          </a:solidFill>
                        </a:rPr>
                        <a:t>3.1%</a:t>
                      </a:r>
                    </a:p>
                  </a:txBody>
                  <a:tcPr>
                    <a:lnT w="12700" cap="flat" cmpd="sng" algn="ctr">
                      <a:solidFill>
                        <a:scrgbClr r="0" g="0" b="0"/>
                      </a:solidFill>
                      <a:prstDash val="solid"/>
                      <a:round/>
                      <a:headEnd type="none" w="med" len="med"/>
                      <a:tailEnd type="none" w="med" len="med"/>
                    </a:lnT>
                  </a:tcPr>
                </a:tc>
                <a:tc>
                  <a:txBody>
                    <a:bodyPr/>
                    <a:lstStyle/>
                    <a:p>
                      <a:r>
                        <a:rPr lang="en-US" sz="2400" b="0" dirty="0">
                          <a:solidFill>
                            <a:srgbClr val="000000"/>
                          </a:solidFill>
                        </a:rPr>
                        <a:t>9.2%</a:t>
                      </a: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545125">
                <a:tc>
                  <a:txBody>
                    <a:bodyPr/>
                    <a:lstStyle/>
                    <a:p>
                      <a:r>
                        <a:rPr lang="en-US" sz="2400" b="0" dirty="0">
                          <a:solidFill>
                            <a:srgbClr val="000000"/>
                          </a:solidFill>
                        </a:rPr>
                        <a:t>Liver</a:t>
                      </a:r>
                    </a:p>
                  </a:txBody>
                  <a:tcPr/>
                </a:tc>
                <a:tc>
                  <a:txBody>
                    <a:bodyPr/>
                    <a:lstStyle/>
                    <a:p>
                      <a:r>
                        <a:rPr lang="en-US" sz="2400" b="0" dirty="0">
                          <a:solidFill>
                            <a:srgbClr val="000000"/>
                          </a:solidFill>
                        </a:rPr>
                        <a:t>1.8%</a:t>
                      </a:r>
                    </a:p>
                  </a:txBody>
                  <a:tcPr/>
                </a:tc>
                <a:tc>
                  <a:txBody>
                    <a:bodyPr/>
                    <a:lstStyle/>
                    <a:p>
                      <a:r>
                        <a:rPr lang="en-US" sz="2400" b="0" dirty="0">
                          <a:solidFill>
                            <a:srgbClr val="000000"/>
                          </a:solidFill>
                        </a:rPr>
                        <a:t>3.8%</a:t>
                      </a:r>
                    </a:p>
                  </a:txBody>
                  <a:tcPr/>
                </a:tc>
                <a:extLst>
                  <a:ext uri="{0D108BD9-81ED-4DB2-BD59-A6C34878D82A}">
                    <a16:rowId xmlns:a16="http://schemas.microsoft.com/office/drawing/2014/main" val="10002"/>
                  </a:ext>
                </a:extLst>
              </a:tr>
              <a:tr h="545125">
                <a:tc>
                  <a:txBody>
                    <a:bodyPr/>
                    <a:lstStyle/>
                    <a:p>
                      <a:r>
                        <a:rPr lang="en-US" sz="2400" b="0" dirty="0">
                          <a:solidFill>
                            <a:srgbClr val="000000"/>
                          </a:solidFill>
                        </a:rPr>
                        <a:t>Heart</a:t>
                      </a:r>
                    </a:p>
                  </a:txBody>
                  <a:tcPr/>
                </a:tc>
                <a:tc>
                  <a:txBody>
                    <a:bodyPr/>
                    <a:lstStyle/>
                    <a:p>
                      <a:r>
                        <a:rPr lang="en-US" sz="2400" b="0" dirty="0">
                          <a:solidFill>
                            <a:srgbClr val="000000"/>
                          </a:solidFill>
                        </a:rPr>
                        <a:t>1.3%</a:t>
                      </a:r>
                    </a:p>
                  </a:txBody>
                  <a:tcPr/>
                </a:tc>
                <a:tc>
                  <a:txBody>
                    <a:bodyPr/>
                    <a:lstStyle/>
                    <a:p>
                      <a:r>
                        <a:rPr lang="en-US" sz="2400" b="0" dirty="0">
                          <a:solidFill>
                            <a:srgbClr val="000000"/>
                          </a:solidFill>
                        </a:rPr>
                        <a:t>4.3%</a:t>
                      </a:r>
                    </a:p>
                  </a:txBody>
                  <a:tcPr/>
                </a:tc>
                <a:extLst>
                  <a:ext uri="{0D108BD9-81ED-4DB2-BD59-A6C34878D82A}">
                    <a16:rowId xmlns:a16="http://schemas.microsoft.com/office/drawing/2014/main" val="10003"/>
                  </a:ext>
                </a:extLst>
              </a:tr>
              <a:tr h="545125">
                <a:tc>
                  <a:txBody>
                    <a:bodyPr/>
                    <a:lstStyle/>
                    <a:p>
                      <a:r>
                        <a:rPr lang="en-US" sz="2400" b="0" dirty="0">
                          <a:solidFill>
                            <a:srgbClr val="000000"/>
                          </a:solidFill>
                        </a:rPr>
                        <a:t>Kidney</a:t>
                      </a:r>
                    </a:p>
                  </a:txBody>
                  <a:tcPr/>
                </a:tc>
                <a:tc>
                  <a:txBody>
                    <a:bodyPr/>
                    <a:lstStyle/>
                    <a:p>
                      <a:r>
                        <a:rPr lang="en-US" sz="2400" b="0" dirty="0">
                          <a:solidFill>
                            <a:srgbClr val="000000"/>
                          </a:solidFill>
                        </a:rPr>
                        <a:t>1.2%</a:t>
                      </a:r>
                    </a:p>
                  </a:txBody>
                  <a:tcPr/>
                </a:tc>
                <a:tc>
                  <a:txBody>
                    <a:bodyPr/>
                    <a:lstStyle/>
                    <a:p>
                      <a:r>
                        <a:rPr lang="en-US" sz="2400" b="0" dirty="0">
                          <a:solidFill>
                            <a:srgbClr val="000000"/>
                          </a:solidFill>
                        </a:rPr>
                        <a:t>2%</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592603" y="6200001"/>
            <a:ext cx="5642426" cy="553998"/>
          </a:xfrm>
          <a:prstGeom prst="rect">
            <a:avLst/>
          </a:prstGeom>
          <a:noFill/>
        </p:spPr>
        <p:txBody>
          <a:bodyPr wrap="square" rtlCol="0">
            <a:spAutoFit/>
          </a:bodyPr>
          <a:lstStyle/>
          <a:p>
            <a:r>
              <a:rPr lang="en-US" sz="1000" b="1" dirty="0">
                <a:solidFill>
                  <a:schemeClr val="bg2"/>
                </a:solidFill>
                <a:effectLst/>
                <a:latin typeface="+mn-lt"/>
              </a:rPr>
              <a:t>SRTR 2012 Annual Data Report. Department of Health and Human Services, Health Resources and Services Administration, HealthCare Systems Bureau, Division of Transplantation</a:t>
            </a:r>
            <a:r>
              <a:rPr lang="en-US" sz="1000" b="1" i="1" dirty="0">
                <a:solidFill>
                  <a:schemeClr val="bg2"/>
                </a:solidFill>
                <a:effectLst/>
                <a:latin typeface="+mn-lt"/>
              </a:rPr>
              <a:t>. Am J Transplant </a:t>
            </a:r>
            <a:r>
              <a:rPr lang="en-US" sz="1000" b="1" dirty="0">
                <a:solidFill>
                  <a:schemeClr val="bg2"/>
                </a:solidFill>
                <a:effectLst/>
                <a:latin typeface="+mn-lt"/>
              </a:rPr>
              <a:t>2014; 12 (</a:t>
            </a:r>
            <a:r>
              <a:rPr lang="en-US" sz="1000" b="1" dirty="0" err="1">
                <a:solidFill>
                  <a:schemeClr val="bg2"/>
                </a:solidFill>
                <a:effectLst/>
                <a:latin typeface="+mn-lt"/>
              </a:rPr>
              <a:t>Suppl</a:t>
            </a:r>
            <a:r>
              <a:rPr lang="en-US" sz="1000" b="1" dirty="0">
                <a:solidFill>
                  <a:schemeClr val="bg2"/>
                </a:solidFill>
                <a:effectLst/>
                <a:latin typeface="+mn-lt"/>
              </a:rPr>
              <a:t> 1): 1-156</a:t>
            </a:r>
          </a:p>
        </p:txBody>
      </p:sp>
      <p:sp>
        <p:nvSpPr>
          <p:cNvPr id="3" name="Slide Number Placeholder 2"/>
          <p:cNvSpPr>
            <a:spLocks noGrp="1"/>
          </p:cNvSpPr>
          <p:nvPr>
            <p:ph type="sldNum" sz="quarter" idx="4"/>
          </p:nvPr>
        </p:nvSpPr>
        <p:spPr/>
        <p:txBody>
          <a:bodyPr/>
          <a:lstStyle/>
          <a:p>
            <a:fld id="{9A7E3803-C8DB-474E-8499-3A7DF90A4DD0}" type="slidenum">
              <a:rPr lang="en-US" smtClean="0"/>
              <a:pPr/>
              <a:t>15</a:t>
            </a:fld>
            <a:endParaRPr lang="en-US" dirty="0"/>
          </a:p>
        </p:txBody>
      </p:sp>
      <p:sp>
        <p:nvSpPr>
          <p:cNvPr id="12" name="Action Button: Home 11">
            <a:hlinkClick r:id="rId3" action="ppaction://hlinksldjump" highlightClick="1"/>
            <a:extLst>
              <a:ext uri="{FF2B5EF4-FFF2-40B4-BE49-F238E27FC236}">
                <a16:creationId xmlns:a16="http://schemas.microsoft.com/office/drawing/2014/main" id="{C184AB70-FC75-C142-B753-8B9B3AE24D23}"/>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3" name="Curved Up Arrow 10">
            <a:hlinkClick r:id="rId4" action="ppaction://hlinksldjump"/>
            <a:extLst>
              <a:ext uri="{FF2B5EF4-FFF2-40B4-BE49-F238E27FC236}">
                <a16:creationId xmlns:a16="http://schemas.microsoft.com/office/drawing/2014/main" id="{27AE1FF1-408E-4785-BFEC-63BDB2218B55}"/>
              </a:ext>
            </a:extLst>
          </p:cNvPr>
          <p:cNvSpPr/>
          <p:nvPr/>
        </p:nvSpPr>
        <p:spPr bwMode="auto">
          <a:xfrm>
            <a:off x="5992293" y="6223783"/>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1329323947"/>
      </p:ext>
    </p:extLst>
  </p:cSld>
  <p:clrMapOvr>
    <a:masterClrMapping/>
  </p:clrMapOvr>
  <p:transition advClick="0">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What Do You Want To Do To </a:t>
            </a:r>
            <a:br>
              <a:rPr lang="en-US" dirty="0"/>
            </a:br>
            <a:r>
              <a:rPr lang="en-US" dirty="0"/>
              <a:t>Diagnose EBV + PTLD?</a:t>
            </a:r>
          </a:p>
        </p:txBody>
      </p:sp>
      <p:sp>
        <p:nvSpPr>
          <p:cNvPr id="3" name="Content Placeholder 2"/>
          <p:cNvSpPr>
            <a:spLocks noGrp="1"/>
          </p:cNvSpPr>
          <p:nvPr>
            <p:ph idx="1"/>
          </p:nvPr>
        </p:nvSpPr>
        <p:spPr/>
        <p:txBody>
          <a:bodyPr/>
          <a:lstStyle/>
          <a:p>
            <a:r>
              <a:rPr lang="en-US" sz="2200" dirty="0">
                <a:hlinkClick r:id="rId2" action="ppaction://hlinksldjump"/>
              </a:rPr>
              <a:t>Physical exam</a:t>
            </a:r>
            <a:endParaRPr lang="en-US" sz="2200" dirty="0"/>
          </a:p>
          <a:p>
            <a:r>
              <a:rPr lang="en-US" sz="2200" dirty="0">
                <a:hlinkClick r:id="rId3" action="ppaction://hlinksldjump"/>
              </a:rPr>
              <a:t>Imaging</a:t>
            </a:r>
            <a:endParaRPr lang="en-US" sz="2200" dirty="0"/>
          </a:p>
          <a:p>
            <a:r>
              <a:rPr lang="en-US" sz="2200" dirty="0">
                <a:hlinkClick r:id="rId4" action="ppaction://hlinksldjump"/>
              </a:rPr>
              <a:t>Blood tests: Non-EBV </a:t>
            </a:r>
            <a:endParaRPr lang="en-US" sz="2200" dirty="0"/>
          </a:p>
          <a:p>
            <a:r>
              <a:rPr lang="en-US" sz="2200" dirty="0">
                <a:hlinkClick r:id="rId5" action="ppaction://hlinksldjump"/>
              </a:rPr>
              <a:t>Blood tests: EBV-specific</a:t>
            </a:r>
            <a:endParaRPr lang="en-US" sz="2200" dirty="0"/>
          </a:p>
          <a:p>
            <a:r>
              <a:rPr lang="en-US" sz="2200" dirty="0">
                <a:hlinkClick r:id="rId6" action="ppaction://hlinksldjump"/>
              </a:rPr>
              <a:t>Endoscopy </a:t>
            </a:r>
            <a:endParaRPr lang="en-US" sz="2200" dirty="0"/>
          </a:p>
          <a:p>
            <a:r>
              <a:rPr lang="en-US" sz="2200" dirty="0">
                <a:hlinkClick r:id="rId7" action="ppaction://hlinksldjump"/>
              </a:rPr>
              <a:t>Biopsy</a:t>
            </a:r>
            <a:endParaRPr lang="en-US" sz="2200" dirty="0"/>
          </a:p>
        </p:txBody>
      </p:sp>
      <p:sp>
        <p:nvSpPr>
          <p:cNvPr id="5" name="Slide Number Placeholder 4"/>
          <p:cNvSpPr>
            <a:spLocks noGrp="1"/>
          </p:cNvSpPr>
          <p:nvPr>
            <p:ph type="sldNum" sz="quarter" idx="4"/>
          </p:nvPr>
        </p:nvSpPr>
        <p:spPr/>
        <p:txBody>
          <a:bodyPr/>
          <a:lstStyle/>
          <a:p>
            <a:fld id="{9A7E3803-C8DB-474E-8499-3A7DF90A4DD0}" type="slidenum">
              <a:rPr lang="en-US" smtClean="0"/>
              <a:pPr/>
              <a:t>16</a:t>
            </a:fld>
            <a:endParaRPr lang="en-US" dirty="0"/>
          </a:p>
        </p:txBody>
      </p:sp>
      <p:sp>
        <p:nvSpPr>
          <p:cNvPr id="9" name="Action Button: Back or Previous 8">
            <a:hlinkClick r:id="" action="ppaction://hlinkshowjump?jump=previousslide" highlightClick="1"/>
          </p:cNvPr>
          <p:cNvSpPr/>
          <p:nvPr/>
        </p:nvSpPr>
        <p:spPr bwMode="auto">
          <a:xfrm>
            <a:off x="6566218" y="6205029"/>
            <a:ext cx="476231" cy="533921"/>
          </a:xfrm>
          <a:prstGeom prst="actionButtonBackPreviou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Action Button: Home 9">
            <a:hlinkClick r:id="rId8" action="ppaction://hlinksldjump" highlightClick="1"/>
            <a:extLst>
              <a:ext uri="{FF2B5EF4-FFF2-40B4-BE49-F238E27FC236}">
                <a16:creationId xmlns:a16="http://schemas.microsoft.com/office/drawing/2014/main" id="{106D17E7-2501-7F43-9475-FE02E106699E}"/>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7" name="TextBox 6">
            <a:extLst>
              <a:ext uri="{FF2B5EF4-FFF2-40B4-BE49-F238E27FC236}">
                <a16:creationId xmlns:a16="http://schemas.microsoft.com/office/drawing/2014/main" id="{EA194AE7-D834-4885-9A91-FC16D1449261}"/>
              </a:ext>
            </a:extLst>
          </p:cNvPr>
          <p:cNvSpPr txBox="1"/>
          <p:nvPr/>
        </p:nvSpPr>
        <p:spPr>
          <a:xfrm>
            <a:off x="7780870" y="5809879"/>
            <a:ext cx="872005" cy="338554"/>
          </a:xfrm>
          <a:prstGeom prst="rect">
            <a:avLst/>
          </a:prstGeom>
          <a:noFill/>
        </p:spPr>
        <p:txBody>
          <a:bodyPr wrap="square" rtlCol="0">
            <a:spAutoFit/>
          </a:bodyPr>
          <a:lstStyle/>
          <a:p>
            <a:r>
              <a:rPr lang="en-US" sz="1600" dirty="0">
                <a:solidFill>
                  <a:srgbClr val="FF0000"/>
                </a:solidFill>
                <a:effectLst/>
                <a:latin typeface="+mj-lt"/>
              </a:rPr>
              <a:t>Next ?</a:t>
            </a:r>
          </a:p>
        </p:txBody>
      </p:sp>
      <p:sp>
        <p:nvSpPr>
          <p:cNvPr id="8" name="Action Button: Forward or Next 5">
            <a:hlinkClick r:id="rId9" action="ppaction://hlinksldjump" highlightClick="1"/>
            <a:extLst>
              <a:ext uri="{FF2B5EF4-FFF2-40B4-BE49-F238E27FC236}">
                <a16:creationId xmlns:a16="http://schemas.microsoft.com/office/drawing/2014/main" id="{96F7E639-25D6-4488-BBA8-DC58724F7D0E}"/>
              </a:ext>
            </a:extLst>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542963529"/>
      </p:ext>
    </p:extLst>
  </p:cSld>
  <p:clrMapOvr>
    <a:masterClrMapping/>
  </p:clrMapOvr>
  <p:transition advClick="0">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Patient’s Physical Exam (PE)</a:t>
            </a:r>
          </a:p>
        </p:txBody>
      </p:sp>
      <p:sp>
        <p:nvSpPr>
          <p:cNvPr id="3" name="Content Placeholder 2"/>
          <p:cNvSpPr>
            <a:spLocks noGrp="1"/>
          </p:cNvSpPr>
          <p:nvPr>
            <p:ph idx="1"/>
          </p:nvPr>
        </p:nvSpPr>
        <p:spPr/>
        <p:txBody>
          <a:bodyPr/>
          <a:lstStyle/>
          <a:p>
            <a:r>
              <a:rPr lang="en-US" b="0" dirty="0"/>
              <a:t>Fever of 39°C</a:t>
            </a:r>
          </a:p>
          <a:p>
            <a:r>
              <a:rPr lang="en-US" b="0" dirty="0"/>
              <a:t>No acute distress</a:t>
            </a:r>
          </a:p>
          <a:p>
            <a:r>
              <a:rPr lang="en-US" b="0" dirty="0"/>
              <a:t>Exudative tonsillitis</a:t>
            </a:r>
          </a:p>
          <a:p>
            <a:r>
              <a:rPr lang="en-US" b="0" dirty="0"/>
              <a:t>Mild axillary </a:t>
            </a:r>
            <a:r>
              <a:rPr lang="en-US" b="0" dirty="0" err="1"/>
              <a:t>adenopathy</a:t>
            </a:r>
            <a:endParaRPr lang="en-US" b="0" dirty="0"/>
          </a:p>
          <a:p>
            <a:r>
              <a:rPr lang="en-US" b="0" dirty="0"/>
              <a:t>Well-healed scars on abdomen</a:t>
            </a:r>
          </a:p>
          <a:p>
            <a:r>
              <a:rPr lang="en-US" b="0" dirty="0"/>
              <a:t>Abdomen non-tender, mild </a:t>
            </a:r>
            <a:r>
              <a:rPr lang="en-US" b="0" dirty="0" err="1"/>
              <a:t>hepatosplenomegaly</a:t>
            </a:r>
            <a:endParaRPr lang="en-US" b="0" dirty="0"/>
          </a:p>
          <a:p>
            <a:r>
              <a:rPr lang="en-US" b="0" dirty="0"/>
              <a:t>Remainder of exam unremarkable</a:t>
            </a:r>
          </a:p>
        </p:txBody>
      </p:sp>
      <p:sp>
        <p:nvSpPr>
          <p:cNvPr id="7" name="Slide Number Placeholder 6"/>
          <p:cNvSpPr>
            <a:spLocks noGrp="1"/>
          </p:cNvSpPr>
          <p:nvPr>
            <p:ph type="sldNum" sz="quarter" idx="4"/>
          </p:nvPr>
        </p:nvSpPr>
        <p:spPr/>
        <p:txBody>
          <a:bodyPr/>
          <a:lstStyle/>
          <a:p>
            <a:fld id="{9A7E3803-C8DB-474E-8499-3A7DF90A4DD0}" type="slidenum">
              <a:rPr lang="en-US" smtClean="0"/>
              <a:pPr/>
              <a:t>17</a:t>
            </a:fld>
            <a:endParaRPr lang="en-US" dirty="0"/>
          </a:p>
        </p:txBody>
      </p:sp>
      <p:sp>
        <p:nvSpPr>
          <p:cNvPr id="13" name="Curved Up Arrow 12">
            <a:hlinkClick r:id="rId2" action="ppaction://hlinksldjump"/>
            <a:extLst>
              <a:ext uri="{FF2B5EF4-FFF2-40B4-BE49-F238E27FC236}">
                <a16:creationId xmlns:a16="http://schemas.microsoft.com/office/drawing/2014/main" id="{B3892D6F-9BD0-E240-A23B-D40AC8AEE772}"/>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6" name="Action Button: Home 15">
            <a:hlinkClick r:id="rId3" action="ppaction://hlinksldjump" highlightClick="1"/>
            <a:extLst>
              <a:ext uri="{FF2B5EF4-FFF2-40B4-BE49-F238E27FC236}">
                <a16:creationId xmlns:a16="http://schemas.microsoft.com/office/drawing/2014/main" id="{6DFD7E75-1053-4245-B111-6B81FA173537}"/>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4" name="Rounded Rectangle 3">
            <a:hlinkClick r:id="rId4" action="ppaction://hlinksldjump"/>
            <a:extLst>
              <a:ext uri="{FF2B5EF4-FFF2-40B4-BE49-F238E27FC236}">
                <a16:creationId xmlns:a16="http://schemas.microsoft.com/office/drawing/2014/main" id="{DD423B87-B7E6-7446-8F30-198807D7A466}"/>
              </a:ext>
            </a:extLst>
          </p:cNvPr>
          <p:cNvSpPr/>
          <p:nvPr/>
        </p:nvSpPr>
        <p:spPr bwMode="auto">
          <a:xfrm>
            <a:off x="3250406" y="4755640"/>
            <a:ext cx="2643187" cy="1156720"/>
          </a:xfrm>
          <a:prstGeom prst="roundRect">
            <a:avLst/>
          </a:prstGeom>
          <a:solidFill>
            <a:srgbClr val="FFB7B3"/>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2"/>
                </a:solidFill>
                <a:effectLst/>
                <a:latin typeface="+mn-lt"/>
              </a:rPr>
              <a:t>PE</a:t>
            </a:r>
            <a:r>
              <a:rPr kumimoji="0" lang="en-US" sz="2400" b="1" i="0" u="none" strike="noStrike" cap="none" normalizeH="0" baseline="0" dirty="0">
                <a:ln>
                  <a:noFill/>
                </a:ln>
                <a:solidFill>
                  <a:schemeClr val="bg2"/>
                </a:solidFill>
                <a:effectLst/>
                <a:latin typeface="+mn-lt"/>
              </a:rPr>
              <a:t> FINDINGS </a:t>
            </a:r>
            <a:endParaRPr lang="en-US" b="1" dirty="0">
              <a:solidFill>
                <a:schemeClr val="bg2"/>
              </a:solidFill>
              <a:effectLst/>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mn-lt"/>
              </a:rPr>
              <a:t>IN PTLD</a:t>
            </a:r>
          </a:p>
        </p:txBody>
      </p:sp>
    </p:spTree>
    <p:extLst>
      <p:ext uri="{BB962C8B-B14F-4D97-AF65-F5344CB8AC3E}">
        <p14:creationId xmlns:p14="http://schemas.microsoft.com/office/powerpoint/2010/main" val="2938056879"/>
      </p:ext>
    </p:extLst>
  </p:cSld>
  <p:clrMapOvr>
    <a:masterClrMapping/>
  </p:clrMapOvr>
  <p:transition advClick="0">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 Findings in EBV Infections After Transplant</a:t>
            </a:r>
          </a:p>
        </p:txBody>
      </p:sp>
      <p:sp>
        <p:nvSpPr>
          <p:cNvPr id="3" name="Content Placeholder 2"/>
          <p:cNvSpPr>
            <a:spLocks noGrp="1"/>
          </p:cNvSpPr>
          <p:nvPr>
            <p:ph idx="1"/>
          </p:nvPr>
        </p:nvSpPr>
        <p:spPr/>
        <p:txBody>
          <a:bodyPr/>
          <a:lstStyle/>
          <a:p>
            <a:r>
              <a:rPr lang="en-US" b="0" dirty="0"/>
              <a:t>Pallor</a:t>
            </a:r>
          </a:p>
          <a:p>
            <a:r>
              <a:rPr lang="en-US" b="0" dirty="0"/>
              <a:t>Rash</a:t>
            </a:r>
          </a:p>
          <a:p>
            <a:r>
              <a:rPr lang="en-US" b="0" dirty="0" err="1"/>
              <a:t>Adenopathy</a:t>
            </a:r>
            <a:endParaRPr lang="en-US" b="0" dirty="0"/>
          </a:p>
          <a:p>
            <a:r>
              <a:rPr lang="en-US" b="0" dirty="0" err="1"/>
              <a:t>Tonsillar</a:t>
            </a:r>
            <a:r>
              <a:rPr lang="en-US" b="0" dirty="0"/>
              <a:t> enlargement or inflammation</a:t>
            </a:r>
          </a:p>
          <a:p>
            <a:r>
              <a:rPr lang="en-US" b="0" dirty="0" err="1"/>
              <a:t>Hepatosplenomegaly</a:t>
            </a:r>
            <a:endParaRPr lang="en-US" b="0" dirty="0"/>
          </a:p>
          <a:p>
            <a:r>
              <a:rPr lang="en-US" b="0" dirty="0"/>
              <a:t>Focal neurologic findings</a:t>
            </a:r>
          </a:p>
        </p:txBody>
      </p:sp>
      <p:sp>
        <p:nvSpPr>
          <p:cNvPr id="4" name="Slide Number Placeholder 3"/>
          <p:cNvSpPr>
            <a:spLocks noGrp="1"/>
          </p:cNvSpPr>
          <p:nvPr>
            <p:ph type="sldNum" sz="quarter" idx="4"/>
          </p:nvPr>
        </p:nvSpPr>
        <p:spPr/>
        <p:txBody>
          <a:bodyPr/>
          <a:lstStyle/>
          <a:p>
            <a:fld id="{9A7E3803-C8DB-474E-8499-3A7DF90A4DD0}" type="slidenum">
              <a:rPr lang="en-US" smtClean="0"/>
              <a:pPr/>
              <a:t>18</a:t>
            </a:fld>
            <a:endParaRPr lang="en-US" dirty="0"/>
          </a:p>
        </p:txBody>
      </p:sp>
      <p:sp>
        <p:nvSpPr>
          <p:cNvPr id="7" name="Action Button: Home 6">
            <a:hlinkClick r:id="rId2" action="ppaction://hlinksldjump" highlightClick="1"/>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Action Button: Back or Previous 9">
            <a:hlinkClick r:id="" action="ppaction://hlinkshowjump?jump=previousslide" highlightClick="1"/>
          </p:cNvPr>
          <p:cNvSpPr/>
          <p:nvPr/>
        </p:nvSpPr>
        <p:spPr bwMode="auto">
          <a:xfrm>
            <a:off x="6566218" y="6205029"/>
            <a:ext cx="476231" cy="533921"/>
          </a:xfrm>
          <a:prstGeom prst="actionButtonBackPreviou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8" name="Curved Up Arrow 12">
            <a:hlinkClick r:id="rId3" action="ppaction://hlinksldjump"/>
            <a:extLst>
              <a:ext uri="{FF2B5EF4-FFF2-40B4-BE49-F238E27FC236}">
                <a16:creationId xmlns:a16="http://schemas.microsoft.com/office/drawing/2014/main" id="{10B95C3A-4DD2-4755-B81D-6B6AA3C0B867}"/>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2403170628"/>
      </p:ext>
    </p:extLst>
  </p:cSld>
  <p:clrMapOvr>
    <a:masterClrMapping/>
  </p:clrMapOvr>
  <p:transition advClick="0">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Imaging Modalities To Evaluate for PTLD</a:t>
            </a:r>
          </a:p>
        </p:txBody>
      </p:sp>
      <p:sp>
        <p:nvSpPr>
          <p:cNvPr id="3" name="Content Placeholder 2"/>
          <p:cNvSpPr>
            <a:spLocks noGrp="1"/>
          </p:cNvSpPr>
          <p:nvPr>
            <p:ph idx="1"/>
          </p:nvPr>
        </p:nvSpPr>
        <p:spPr/>
        <p:txBody>
          <a:bodyPr/>
          <a:lstStyle/>
          <a:p>
            <a:r>
              <a:rPr lang="en-US" b="0" dirty="0"/>
              <a:t>Chest x-ray</a:t>
            </a:r>
          </a:p>
          <a:p>
            <a:r>
              <a:rPr lang="en-US" b="0" dirty="0"/>
              <a:t>CT scan of neck/chest/abdomen/pelvis</a:t>
            </a:r>
          </a:p>
          <a:p>
            <a:r>
              <a:rPr lang="en-US" b="0" dirty="0"/>
              <a:t>Brain CT/MRI </a:t>
            </a:r>
          </a:p>
          <a:p>
            <a:r>
              <a:rPr lang="en-US" b="0" dirty="0"/>
              <a:t>PET scan</a:t>
            </a:r>
          </a:p>
        </p:txBody>
      </p:sp>
      <p:sp>
        <p:nvSpPr>
          <p:cNvPr id="5" name="Slide Number Placeholder 4"/>
          <p:cNvSpPr>
            <a:spLocks noGrp="1"/>
          </p:cNvSpPr>
          <p:nvPr>
            <p:ph type="sldNum" sz="quarter" idx="4"/>
          </p:nvPr>
        </p:nvSpPr>
        <p:spPr/>
        <p:txBody>
          <a:bodyPr/>
          <a:lstStyle/>
          <a:p>
            <a:fld id="{9A7E3803-C8DB-474E-8499-3A7DF90A4DD0}" type="slidenum">
              <a:rPr lang="en-US" smtClean="0"/>
              <a:pPr/>
              <a:t>19</a:t>
            </a:fld>
            <a:endParaRPr lang="en-US" dirty="0"/>
          </a:p>
        </p:txBody>
      </p:sp>
      <p:sp>
        <p:nvSpPr>
          <p:cNvPr id="7" name="Action Button: Home 6">
            <a:hlinkClick r:id="rId3" action="ppaction://hlinksldjump" highlightClick="1"/>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3" name="Curved Up Arrow 12">
            <a:hlinkClick r:id="rId4" action="ppaction://hlinksldjump"/>
            <a:extLst>
              <a:ext uri="{FF2B5EF4-FFF2-40B4-BE49-F238E27FC236}">
                <a16:creationId xmlns:a16="http://schemas.microsoft.com/office/drawing/2014/main" id="{845ACEE7-7D60-424E-9491-8FBE70D928E0}"/>
              </a:ext>
            </a:extLst>
          </p:cNvPr>
          <p:cNvSpPr/>
          <p:nvPr/>
        </p:nvSpPr>
        <p:spPr bwMode="auto">
          <a:xfrm>
            <a:off x="5962682" y="6209326"/>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249986313"/>
      </p:ext>
    </p:extLst>
  </p:cSld>
  <p:clrMapOvr>
    <a:masterClrMapping/>
  </p:clrMapOvr>
  <p:transition advClick="0">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6288-65E9-AA47-9870-E15D1C519B01}"/>
              </a:ext>
            </a:extLst>
          </p:cNvPr>
          <p:cNvSpPr>
            <a:spLocks noGrp="1"/>
          </p:cNvSpPr>
          <p:nvPr>
            <p:ph type="title"/>
          </p:nvPr>
        </p:nvSpPr>
        <p:spPr/>
        <p:txBody>
          <a:bodyPr/>
          <a:lstStyle/>
          <a:p>
            <a:r>
              <a:rPr lang="en-US" dirty="0"/>
              <a:t>Using the interactive modules</a:t>
            </a:r>
          </a:p>
        </p:txBody>
      </p:sp>
      <p:sp>
        <p:nvSpPr>
          <p:cNvPr id="3" name="Content Placeholder 2">
            <a:extLst>
              <a:ext uri="{FF2B5EF4-FFF2-40B4-BE49-F238E27FC236}">
                <a16:creationId xmlns:a16="http://schemas.microsoft.com/office/drawing/2014/main" id="{9B063A72-A235-A54D-B925-87CEED95E0CE}"/>
              </a:ext>
            </a:extLst>
          </p:cNvPr>
          <p:cNvSpPr>
            <a:spLocks noGrp="1"/>
          </p:cNvSpPr>
          <p:nvPr>
            <p:ph idx="1"/>
          </p:nvPr>
        </p:nvSpPr>
        <p:spPr>
          <a:xfrm>
            <a:off x="596229" y="1297607"/>
            <a:ext cx="7772400" cy="4572000"/>
          </a:xfrm>
        </p:spPr>
        <p:txBody>
          <a:bodyPr/>
          <a:lstStyle/>
          <a:p>
            <a:r>
              <a:rPr lang="en-US" sz="2000" b="0" dirty="0"/>
              <a:t>The basic modules are designed </a:t>
            </a:r>
            <a:r>
              <a:rPr lang="en-US" sz="2000" dirty="0"/>
              <a:t>to take ~ 30 minutes to complete</a:t>
            </a:r>
            <a:r>
              <a:rPr lang="en-US" sz="2000" b="0" dirty="0"/>
              <a:t>, especially if you choose to investigate all of the </a:t>
            </a:r>
            <a:r>
              <a:rPr lang="en-US" sz="2000" dirty="0"/>
              <a:t>links provided</a:t>
            </a:r>
          </a:p>
          <a:p>
            <a:r>
              <a:rPr lang="en-US" sz="2000" b="0" dirty="0"/>
              <a:t>The modules are case-based, with decision points (branches) containing questions and potential answers</a:t>
            </a:r>
          </a:p>
          <a:p>
            <a:pPr lvl="1"/>
            <a:r>
              <a:rPr lang="en-US" sz="2000" b="0" dirty="0"/>
              <a:t>Click on an answer (e.g. a diagnostic test) to find out more about it</a:t>
            </a:r>
          </a:p>
          <a:p>
            <a:pPr lvl="1"/>
            <a:r>
              <a:rPr lang="en-US" sz="2000" b="0" dirty="0"/>
              <a:t>Multiple “action buttons” help you navigate through th</a:t>
            </a:r>
            <a:r>
              <a:rPr lang="en-US" sz="2000" dirty="0"/>
              <a:t>e module</a:t>
            </a:r>
            <a:endParaRPr lang="en-US" sz="2000" b="0" dirty="0"/>
          </a:p>
          <a:p>
            <a:pPr lvl="1"/>
            <a:r>
              <a:rPr lang="en-US" sz="2000" b="0" dirty="0"/>
              <a:t>Click the home button to return to the module map slide</a:t>
            </a:r>
          </a:p>
          <a:p>
            <a:pPr lvl="1"/>
            <a:r>
              <a:rPr lang="en-US" sz="2000" b="0" dirty="0"/>
              <a:t>The arrows move to previous and next slides</a:t>
            </a:r>
          </a:p>
          <a:p>
            <a:pPr lvl="1"/>
            <a:r>
              <a:rPr lang="en-US" sz="2000" b="0" dirty="0"/>
              <a:t>Click the         to return to the question</a:t>
            </a:r>
          </a:p>
          <a:p>
            <a:r>
              <a:rPr lang="en-US" sz="2000" b="0" dirty="0"/>
              <a:t>Take your time and enjoy!</a:t>
            </a:r>
          </a:p>
          <a:p>
            <a:endParaRPr lang="en-US" dirty="0"/>
          </a:p>
        </p:txBody>
      </p:sp>
      <p:sp>
        <p:nvSpPr>
          <p:cNvPr id="4" name="Slide Number Placeholder 3">
            <a:extLst>
              <a:ext uri="{FF2B5EF4-FFF2-40B4-BE49-F238E27FC236}">
                <a16:creationId xmlns:a16="http://schemas.microsoft.com/office/drawing/2014/main" id="{02149A4F-1131-2647-A57F-78816D3AC98F}"/>
              </a:ext>
            </a:extLst>
          </p:cNvPr>
          <p:cNvSpPr>
            <a:spLocks noGrp="1"/>
          </p:cNvSpPr>
          <p:nvPr>
            <p:ph type="sldNum" sz="quarter" idx="4"/>
          </p:nvPr>
        </p:nvSpPr>
        <p:spPr/>
        <p:txBody>
          <a:bodyPr/>
          <a:lstStyle/>
          <a:p>
            <a:fld id="{9A7E3803-C8DB-474E-8499-3A7DF90A4DD0}" type="slidenum">
              <a:rPr lang="en-US" smtClean="0"/>
              <a:pPr/>
              <a:t>2</a:t>
            </a:fld>
            <a:endParaRPr lang="en-US" dirty="0"/>
          </a:p>
        </p:txBody>
      </p:sp>
      <p:sp>
        <p:nvSpPr>
          <p:cNvPr id="5" name="Action Button: Back or Previous 4">
            <a:hlinkClick r:id="" action="ppaction://hlinkshowjump?jump=previousslide" highlightClick="1"/>
            <a:extLst>
              <a:ext uri="{FF2B5EF4-FFF2-40B4-BE49-F238E27FC236}">
                <a16:creationId xmlns:a16="http://schemas.microsoft.com/office/drawing/2014/main" id="{8C010D48-5956-7E44-8C53-DE1AD920643A}"/>
              </a:ext>
            </a:extLst>
          </p:cNvPr>
          <p:cNvSpPr/>
          <p:nvPr/>
        </p:nvSpPr>
        <p:spPr bwMode="auto">
          <a:xfrm>
            <a:off x="6566218" y="6205029"/>
            <a:ext cx="476231" cy="533921"/>
          </a:xfrm>
          <a:prstGeom prst="actionButtonBackPreviou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7" name="Action Button: Forward or Next 6">
            <a:hlinkClick r:id="" action="ppaction://hlinkshowjump?jump=nextslide" highlightClick="1"/>
            <a:extLst>
              <a:ext uri="{FF2B5EF4-FFF2-40B4-BE49-F238E27FC236}">
                <a16:creationId xmlns:a16="http://schemas.microsoft.com/office/drawing/2014/main" id="{2E23938E-DF4C-7A4F-A4E3-54F7683CC6A5}"/>
              </a:ext>
            </a:extLst>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9" name="Curved Up Arrow 8">
            <a:extLst>
              <a:ext uri="{FF2B5EF4-FFF2-40B4-BE49-F238E27FC236}">
                <a16:creationId xmlns:a16="http://schemas.microsoft.com/office/drawing/2014/main" id="{207857F1-D6D1-984F-B8C5-468C33747ED5}"/>
              </a:ext>
            </a:extLst>
          </p:cNvPr>
          <p:cNvSpPr>
            <a:spLocks noChangeAspect="1"/>
          </p:cNvSpPr>
          <p:nvPr/>
        </p:nvSpPr>
        <p:spPr bwMode="auto">
          <a:xfrm>
            <a:off x="2577778" y="5038359"/>
            <a:ext cx="341260" cy="320926"/>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1" name="Action Button: Home 10">
            <a:hlinkClick r:id="rId2" action="ppaction://hlinksldjump" highlightClick="1"/>
            <a:extLst>
              <a:ext uri="{FF2B5EF4-FFF2-40B4-BE49-F238E27FC236}">
                <a16:creationId xmlns:a16="http://schemas.microsoft.com/office/drawing/2014/main" id="{48E61D11-2814-1344-891E-000D9796235C}"/>
              </a:ext>
            </a:extLst>
          </p:cNvPr>
          <p:cNvSpPr>
            <a:spLocks noChangeAspect="1"/>
          </p:cNvSpPr>
          <p:nvPr/>
        </p:nvSpPr>
        <p:spPr bwMode="auto">
          <a:xfrm>
            <a:off x="7692576" y="4214817"/>
            <a:ext cx="451987" cy="476488"/>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grpSp>
        <p:nvGrpSpPr>
          <p:cNvPr id="8" name="Group 7">
            <a:extLst>
              <a:ext uri="{FF2B5EF4-FFF2-40B4-BE49-F238E27FC236}">
                <a16:creationId xmlns:a16="http://schemas.microsoft.com/office/drawing/2014/main" id="{42FF5CBB-1DE4-4BD9-9C22-3669D2BCEC63}"/>
              </a:ext>
            </a:extLst>
          </p:cNvPr>
          <p:cNvGrpSpPr>
            <a:grpSpLocks noChangeAspect="1"/>
          </p:cNvGrpSpPr>
          <p:nvPr/>
        </p:nvGrpSpPr>
        <p:grpSpPr>
          <a:xfrm>
            <a:off x="6566223" y="4691310"/>
            <a:ext cx="720481" cy="347049"/>
            <a:chOff x="3702510" y="6209631"/>
            <a:chExt cx="1110121" cy="534737"/>
          </a:xfrm>
        </p:grpSpPr>
        <p:sp>
          <p:nvSpPr>
            <p:cNvPr id="10" name="Action Button: Forward or Next 15">
              <a:hlinkClick r:id="rId3" action="ppaction://hlinksldjump" highlightClick="1"/>
              <a:extLst>
                <a:ext uri="{FF2B5EF4-FFF2-40B4-BE49-F238E27FC236}">
                  <a16:creationId xmlns:a16="http://schemas.microsoft.com/office/drawing/2014/main" id="{E5CED689-8C84-4283-A615-732866D93A75}"/>
                </a:ext>
              </a:extLst>
            </p:cNvPr>
            <p:cNvSpPr/>
            <p:nvPr/>
          </p:nvSpPr>
          <p:spPr bwMode="auto">
            <a:xfrm>
              <a:off x="4331369" y="6209631"/>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2" name="Action Button: Back or Previous 4">
              <a:hlinkClick r:id="" action="ppaction://hlinkshowjump?jump=previousslide" highlightClick="1"/>
              <a:extLst>
                <a:ext uri="{FF2B5EF4-FFF2-40B4-BE49-F238E27FC236}">
                  <a16:creationId xmlns:a16="http://schemas.microsoft.com/office/drawing/2014/main" id="{326B7EF7-C155-4DE5-A857-D1549DC30182}"/>
                </a:ext>
              </a:extLst>
            </p:cNvPr>
            <p:cNvSpPr/>
            <p:nvPr/>
          </p:nvSpPr>
          <p:spPr bwMode="auto">
            <a:xfrm>
              <a:off x="3702510" y="6210447"/>
              <a:ext cx="476231" cy="533921"/>
            </a:xfrm>
            <a:prstGeom prst="actionButtonBackPreviou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grpSp>
    </p:spTree>
    <p:extLst>
      <p:ext uri="{BB962C8B-B14F-4D97-AF65-F5344CB8AC3E}">
        <p14:creationId xmlns:p14="http://schemas.microsoft.com/office/powerpoint/2010/main" val="1675798921"/>
      </p:ext>
    </p:extLst>
  </p:cSld>
  <p:clrMapOvr>
    <a:masterClrMapping/>
  </p:clrMapOvr>
  <p:transition advClick="0">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Tests: non-EBV </a:t>
            </a:r>
          </a:p>
        </p:txBody>
      </p:sp>
      <p:sp>
        <p:nvSpPr>
          <p:cNvPr id="5" name="Slide Number Placeholder 4"/>
          <p:cNvSpPr>
            <a:spLocks noGrp="1"/>
          </p:cNvSpPr>
          <p:nvPr>
            <p:ph type="sldNum" sz="quarter" idx="4"/>
          </p:nvPr>
        </p:nvSpPr>
        <p:spPr/>
        <p:txBody>
          <a:bodyPr/>
          <a:lstStyle/>
          <a:p>
            <a:fld id="{9A7E3803-C8DB-474E-8499-3A7DF90A4DD0}" type="slidenum">
              <a:rPr lang="en-US" smtClean="0"/>
              <a:pPr/>
              <a:t>20</a:t>
            </a:fld>
            <a:endParaRPr lang="en-US" dirty="0"/>
          </a:p>
        </p:txBody>
      </p:sp>
      <p:sp>
        <p:nvSpPr>
          <p:cNvPr id="7" name="Action Button: Home 6">
            <a:hlinkClick r:id="rId3" action="ppaction://hlinksldjump" highlightClick="1"/>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15775227"/>
              </p:ext>
            </p:extLst>
          </p:nvPr>
        </p:nvGraphicFramePr>
        <p:xfrm>
          <a:off x="686987" y="1584593"/>
          <a:ext cx="7769724" cy="3956644"/>
        </p:xfrm>
        <a:graphic>
          <a:graphicData uri="http://schemas.openxmlformats.org/drawingml/2006/table">
            <a:tbl>
              <a:tblPr firstRow="1" bandRow="1">
                <a:tableStyleId>{8EC20E35-A176-4012-BC5E-935CFFF8708E}</a:tableStyleId>
              </a:tblPr>
              <a:tblGrid>
                <a:gridCol w="3884862">
                  <a:extLst>
                    <a:ext uri="{9D8B030D-6E8A-4147-A177-3AD203B41FA5}">
                      <a16:colId xmlns:a16="http://schemas.microsoft.com/office/drawing/2014/main" val="20000"/>
                    </a:ext>
                  </a:extLst>
                </a:gridCol>
                <a:gridCol w="3884862">
                  <a:extLst>
                    <a:ext uri="{9D8B030D-6E8A-4147-A177-3AD203B41FA5}">
                      <a16:colId xmlns:a16="http://schemas.microsoft.com/office/drawing/2014/main" val="20001"/>
                    </a:ext>
                  </a:extLst>
                </a:gridCol>
              </a:tblGrid>
              <a:tr h="443679">
                <a:tc>
                  <a:txBody>
                    <a:bodyPr/>
                    <a:lstStyle/>
                    <a:p>
                      <a:r>
                        <a:rPr lang="en-US" dirty="0"/>
                        <a:t>TEST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LOOK FOR </a:t>
                      </a:r>
                      <a:r>
                        <a:rPr lang="is-IS" dirty="0"/>
                        <a: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094003">
                <a:tc>
                  <a:txBody>
                    <a:bodyPr/>
                    <a:lstStyle/>
                    <a:p>
                      <a:r>
                        <a:rPr lang="en-US" sz="2000" dirty="0"/>
                        <a:t>CBC with differential</a:t>
                      </a:r>
                      <a:endParaRPr 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Thrombocytopenia</a:t>
                      </a:r>
                    </a:p>
                    <a:p>
                      <a:r>
                        <a:rPr lang="en-US" sz="2000" dirty="0"/>
                        <a:t>Anemia</a:t>
                      </a:r>
                    </a:p>
                    <a:p>
                      <a:r>
                        <a:rPr lang="en-US" sz="2000" dirty="0"/>
                        <a:t>Atypical lymphocytosis</a:t>
                      </a:r>
                      <a:endParaRPr 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43679">
                <a:tc>
                  <a:txBody>
                    <a:bodyPr/>
                    <a:lstStyle/>
                    <a:p>
                      <a:r>
                        <a:rPr lang="en-US" sz="2000" dirty="0"/>
                        <a:t>Liver</a:t>
                      </a:r>
                      <a:r>
                        <a:rPr lang="en-US" sz="2000" baseline="0" dirty="0"/>
                        <a:t> function tests</a:t>
                      </a:r>
                      <a:endParaRPr 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Elevated AST or</a:t>
                      </a:r>
                      <a:r>
                        <a:rPr lang="en-US" sz="2000" baseline="0" dirty="0"/>
                        <a:t> ALT</a:t>
                      </a:r>
                      <a:endParaRPr 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765802">
                <a:tc>
                  <a:txBody>
                    <a:bodyPr/>
                    <a:lstStyle/>
                    <a:p>
                      <a:r>
                        <a:rPr lang="en-US" sz="2000" dirty="0"/>
                        <a:t>Uric</a:t>
                      </a:r>
                      <a:r>
                        <a:rPr lang="en-US" sz="2000" baseline="0" dirty="0"/>
                        <a:t> acid and LDH</a:t>
                      </a:r>
                      <a:endParaRPr 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Elevated uric acid or LDH</a:t>
                      </a:r>
                      <a:endParaRPr 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765802">
                <a:tc>
                  <a:txBody>
                    <a:bodyPr/>
                    <a:lstStyle/>
                    <a:p>
                      <a:r>
                        <a:rPr lang="en-US" sz="2000" dirty="0"/>
                        <a:t>Fecal occult</a:t>
                      </a:r>
                      <a:r>
                        <a:rPr lang="en-US" sz="2000" baseline="0" dirty="0"/>
                        <a:t> blood</a:t>
                      </a:r>
                      <a:endParaRPr 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Detected in patients with colonic PTLD</a:t>
                      </a:r>
                      <a:endParaRPr 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443679">
                <a:tc>
                  <a:txBody>
                    <a:bodyPr/>
                    <a:lstStyle/>
                    <a:p>
                      <a:r>
                        <a:rPr lang="en-US" sz="2000" dirty="0"/>
                        <a:t>CMV viral load</a:t>
                      </a:r>
                      <a:endParaRPr 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a:t>CMV co-infection</a:t>
                      </a:r>
                      <a:endParaRPr 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Curved Up Arrow 12">
            <a:hlinkClick r:id="rId4" action="ppaction://hlinksldjump"/>
            <a:extLst>
              <a:ext uri="{FF2B5EF4-FFF2-40B4-BE49-F238E27FC236}">
                <a16:creationId xmlns:a16="http://schemas.microsoft.com/office/drawing/2014/main" id="{4A33C140-2699-491F-9ECF-7F7CBC37737E}"/>
              </a:ext>
            </a:extLst>
          </p:cNvPr>
          <p:cNvSpPr/>
          <p:nvPr/>
        </p:nvSpPr>
        <p:spPr bwMode="auto">
          <a:xfrm>
            <a:off x="5962682"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158327575"/>
      </p:ext>
    </p:extLst>
  </p:cSld>
  <p:clrMapOvr>
    <a:masterClrMapping/>
  </p:clrMapOvr>
  <p:transition advClick="0">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EBV Laboratory Blood Tests</a:t>
            </a:r>
          </a:p>
        </p:txBody>
      </p:sp>
      <p:sp>
        <p:nvSpPr>
          <p:cNvPr id="5" name="Slide Number Placeholder 4"/>
          <p:cNvSpPr>
            <a:spLocks noGrp="1"/>
          </p:cNvSpPr>
          <p:nvPr>
            <p:ph type="sldNum" sz="quarter" idx="4"/>
          </p:nvPr>
        </p:nvSpPr>
        <p:spPr/>
        <p:txBody>
          <a:bodyPr/>
          <a:lstStyle/>
          <a:p>
            <a:fld id="{9A7E3803-C8DB-474E-8499-3A7DF90A4DD0}" type="slidenum">
              <a:rPr lang="en-US" smtClean="0"/>
              <a:pPr/>
              <a:t>21</a:t>
            </a:fld>
            <a:endParaRPr lang="en-US" dirty="0"/>
          </a:p>
        </p:txBody>
      </p:sp>
      <p:pic>
        <p:nvPicPr>
          <p:cNvPr id="10" name="Picture 9" descr="Screen Shot 2016-02-23 at 10.35.43 PM.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68" y="4243037"/>
            <a:ext cx="2578100" cy="1333500"/>
          </a:xfrm>
          <a:prstGeom prst="rect">
            <a:avLst/>
          </a:prstGeom>
        </p:spPr>
      </p:pic>
      <p:sp>
        <p:nvSpPr>
          <p:cNvPr id="8" name="Action Button: Home 7">
            <a:hlinkClick r:id="rId5" action="ppaction://hlinksldjump" highlightClick="1"/>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2" name="TextBox 11"/>
          <p:cNvSpPr txBox="1"/>
          <p:nvPr/>
        </p:nvSpPr>
        <p:spPr>
          <a:xfrm>
            <a:off x="2907977" y="1533587"/>
            <a:ext cx="3371536" cy="461665"/>
          </a:xfrm>
          <a:prstGeom prst="rect">
            <a:avLst/>
          </a:prstGeom>
          <a:noFill/>
        </p:spPr>
        <p:txBody>
          <a:bodyPr wrap="none" rtlCol="0">
            <a:spAutoFit/>
          </a:bodyPr>
          <a:lstStyle/>
          <a:p>
            <a:r>
              <a:rPr lang="en-US" b="1" dirty="0">
                <a:solidFill>
                  <a:srgbClr val="000000"/>
                </a:solidFill>
                <a:effectLst/>
                <a:latin typeface="+mn-lt"/>
              </a:rPr>
              <a:t>This Patient’s Results</a:t>
            </a:r>
          </a:p>
        </p:txBody>
      </p:sp>
      <p:graphicFrame>
        <p:nvGraphicFramePr>
          <p:cNvPr id="16" name="Table 15"/>
          <p:cNvGraphicFramePr>
            <a:graphicFrameLocks noGrp="1"/>
          </p:cNvGraphicFramePr>
          <p:nvPr>
            <p:extLst>
              <p:ext uri="{D42A27DB-BD31-4B8C-83A1-F6EECF244321}">
                <p14:modId xmlns:p14="http://schemas.microsoft.com/office/powerpoint/2010/main" val="1097417912"/>
              </p:ext>
            </p:extLst>
          </p:nvPr>
        </p:nvGraphicFramePr>
        <p:xfrm>
          <a:off x="1139194" y="2167350"/>
          <a:ext cx="6747550" cy="1696766"/>
        </p:xfrm>
        <a:graphic>
          <a:graphicData uri="http://schemas.openxmlformats.org/drawingml/2006/table">
            <a:tbl>
              <a:tblPr firstRow="1" bandRow="1">
                <a:tableStyleId>{793D81CF-94F2-401A-BA57-92F5A7B2D0C5}</a:tableStyleId>
              </a:tblPr>
              <a:tblGrid>
                <a:gridCol w="3373775">
                  <a:extLst>
                    <a:ext uri="{9D8B030D-6E8A-4147-A177-3AD203B41FA5}">
                      <a16:colId xmlns:a16="http://schemas.microsoft.com/office/drawing/2014/main" val="20000"/>
                    </a:ext>
                  </a:extLst>
                </a:gridCol>
                <a:gridCol w="3373775">
                  <a:extLst>
                    <a:ext uri="{9D8B030D-6E8A-4147-A177-3AD203B41FA5}">
                      <a16:colId xmlns:a16="http://schemas.microsoft.com/office/drawing/2014/main" val="20001"/>
                    </a:ext>
                  </a:extLst>
                </a:gridCol>
              </a:tblGrid>
              <a:tr h="416606">
                <a:tc>
                  <a:txBody>
                    <a:bodyPr/>
                    <a:lstStyle/>
                    <a:p>
                      <a:r>
                        <a:rPr lang="en-US" dirty="0"/>
                        <a:t>TEST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RESULT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16606">
                <a:tc>
                  <a:txBody>
                    <a:bodyPr/>
                    <a:lstStyle/>
                    <a:p>
                      <a:r>
                        <a:rPr lang="en-US" dirty="0"/>
                        <a:t>Pre-transplant donor and recipient EBV serology</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EBV Donor+/ Recipient-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31901">
                <a:tc>
                  <a:txBody>
                    <a:bodyPr/>
                    <a:lstStyle/>
                    <a:p>
                      <a:r>
                        <a:rPr lang="en-US" dirty="0"/>
                        <a:t>EBV viral load</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0" dirty="0">
                          <a:solidFill>
                            <a:srgbClr val="000000"/>
                          </a:solidFill>
                        </a:rPr>
                        <a:t>125,000</a:t>
                      </a:r>
                      <a:r>
                        <a:rPr lang="en-US" b="0" baseline="0" dirty="0">
                          <a:solidFill>
                            <a:srgbClr val="000000"/>
                          </a:solidFill>
                        </a:rPr>
                        <a:t> genome copies/mL whole blood</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7" name="Picture 6" descr="Screen Shot 2016-03-02 at 10.16.40 PM.png">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8649" y="4245331"/>
            <a:ext cx="2593082" cy="1310334"/>
          </a:xfrm>
          <a:prstGeom prst="rect">
            <a:avLst/>
          </a:prstGeom>
        </p:spPr>
      </p:pic>
      <p:sp>
        <p:nvSpPr>
          <p:cNvPr id="19" name="Curved Up Arrow 12">
            <a:hlinkClick r:id="rId8" action="ppaction://hlinksldjump"/>
            <a:extLst>
              <a:ext uri="{FF2B5EF4-FFF2-40B4-BE49-F238E27FC236}">
                <a16:creationId xmlns:a16="http://schemas.microsoft.com/office/drawing/2014/main" id="{818FEE41-1CA5-4508-9650-8FD25E842367}"/>
              </a:ext>
            </a:extLst>
          </p:cNvPr>
          <p:cNvSpPr/>
          <p:nvPr/>
        </p:nvSpPr>
        <p:spPr bwMode="auto">
          <a:xfrm>
            <a:off x="5962682"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pic>
        <p:nvPicPr>
          <p:cNvPr id="20" name="Picture 19" descr="Screen Shot 2016-02-23 at 10.38.21 PM.png">
            <a:hlinkClick r:id="rId9" action="ppaction://hlinksldjump"/>
            <a:extLst>
              <a:ext uri="{FF2B5EF4-FFF2-40B4-BE49-F238E27FC236}">
                <a16:creationId xmlns:a16="http://schemas.microsoft.com/office/drawing/2014/main" id="{70CF12BE-9613-41A3-ADFE-4F4CA0131F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5149" y="4243037"/>
            <a:ext cx="2578100" cy="1308100"/>
          </a:xfrm>
          <a:prstGeom prst="rect">
            <a:avLst/>
          </a:prstGeom>
        </p:spPr>
      </p:pic>
    </p:spTree>
    <p:extLst>
      <p:ext uri="{BB962C8B-B14F-4D97-AF65-F5344CB8AC3E}">
        <p14:creationId xmlns:p14="http://schemas.microsoft.com/office/powerpoint/2010/main" val="4017382920"/>
      </p:ext>
    </p:extLst>
  </p:cSld>
  <p:clrMapOvr>
    <a:masterClrMapping/>
  </p:clrMapOvr>
  <p:transition advClick="0">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Antibody Transfer</a:t>
            </a:r>
          </a:p>
        </p:txBody>
      </p:sp>
      <p:sp>
        <p:nvSpPr>
          <p:cNvPr id="3" name="Content Placeholder 2"/>
          <p:cNvSpPr>
            <a:spLocks noGrp="1"/>
          </p:cNvSpPr>
          <p:nvPr>
            <p:ph idx="1"/>
          </p:nvPr>
        </p:nvSpPr>
        <p:spPr/>
        <p:txBody>
          <a:bodyPr/>
          <a:lstStyle/>
          <a:p>
            <a:r>
              <a:rPr lang="en-US" sz="2200" b="0" dirty="0"/>
              <a:t>When interpreting results of serologic testing, must taken into account that positive serology in donors and recipients may be due to passive transfer of antibodies and not reflective of true immunity</a:t>
            </a:r>
          </a:p>
          <a:p>
            <a:r>
              <a:rPr lang="en-US" sz="2200" b="0" dirty="0"/>
              <a:t>Scenarios where passive antibody transfer may lead to ‘false’ positive EBV IgG include:</a:t>
            </a:r>
          </a:p>
          <a:p>
            <a:pPr lvl="1"/>
            <a:r>
              <a:rPr lang="en-US" sz="2200" b="0" dirty="0"/>
              <a:t>Maternal antibody in infants &lt; 12 months of age</a:t>
            </a:r>
          </a:p>
          <a:p>
            <a:pPr lvl="1"/>
            <a:r>
              <a:rPr lang="en-US" sz="2200" b="0" dirty="0"/>
              <a:t>Receipt of immunoglobulin</a:t>
            </a:r>
          </a:p>
          <a:p>
            <a:pPr lvl="1"/>
            <a:r>
              <a:rPr lang="en-US" sz="2200" b="0" dirty="0"/>
              <a:t>Receipt of other blood products (</a:t>
            </a:r>
            <a:r>
              <a:rPr lang="en-US" sz="2200" b="0" dirty="0" err="1"/>
              <a:t>pRBCs</a:t>
            </a:r>
            <a:r>
              <a:rPr lang="en-US" sz="2200" b="0" dirty="0"/>
              <a:t>, FFP)</a:t>
            </a:r>
          </a:p>
        </p:txBody>
      </p:sp>
      <p:sp>
        <p:nvSpPr>
          <p:cNvPr id="4" name="Slide Number Placeholder 3"/>
          <p:cNvSpPr>
            <a:spLocks noGrp="1"/>
          </p:cNvSpPr>
          <p:nvPr>
            <p:ph type="sldNum" sz="quarter" idx="4"/>
          </p:nvPr>
        </p:nvSpPr>
        <p:spPr/>
        <p:txBody>
          <a:bodyPr/>
          <a:lstStyle/>
          <a:p>
            <a:fld id="{9A7E3803-C8DB-474E-8499-3A7DF90A4DD0}" type="slidenum">
              <a:rPr lang="en-US" smtClean="0"/>
              <a:pPr/>
              <a:t>22</a:t>
            </a:fld>
            <a:endParaRPr lang="en-US" dirty="0"/>
          </a:p>
        </p:txBody>
      </p:sp>
      <p:sp>
        <p:nvSpPr>
          <p:cNvPr id="9" name="Curved Up Arrow 8">
            <a:hlinkClick r:id="rId2" action="ppaction://hlinksldjump"/>
            <a:extLst>
              <a:ext uri="{FF2B5EF4-FFF2-40B4-BE49-F238E27FC236}">
                <a16:creationId xmlns:a16="http://schemas.microsoft.com/office/drawing/2014/main" id="{FA5311EA-EDBD-D74E-B036-8D50F176D4E0}"/>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Action Button: Home 9">
            <a:hlinkClick r:id="rId3" action="ppaction://hlinksldjump" highlightClick="1"/>
            <a:extLst>
              <a:ext uri="{FF2B5EF4-FFF2-40B4-BE49-F238E27FC236}">
                <a16:creationId xmlns:a16="http://schemas.microsoft.com/office/drawing/2014/main" id="{8AD64936-2A41-3F4F-ACC9-F5A3D3A23A76}"/>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851750438"/>
      </p:ext>
    </p:extLst>
  </p:cSld>
  <p:clrMapOvr>
    <a:masterClrMapping/>
  </p:clrMapOvr>
  <p:transition advClick="0">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EBV Viral Loads: What we know</a:t>
            </a:r>
          </a:p>
        </p:txBody>
      </p:sp>
      <p:sp>
        <p:nvSpPr>
          <p:cNvPr id="3" name="Content Placeholder 2"/>
          <p:cNvSpPr>
            <a:spLocks noGrp="1"/>
          </p:cNvSpPr>
          <p:nvPr>
            <p:ph idx="1"/>
          </p:nvPr>
        </p:nvSpPr>
        <p:spPr/>
        <p:txBody>
          <a:bodyPr/>
          <a:lstStyle/>
          <a:p>
            <a:r>
              <a:rPr lang="en-US" b="0" dirty="0"/>
              <a:t>Good sensitivity for detecting EBV/PTLD</a:t>
            </a:r>
          </a:p>
          <a:p>
            <a:r>
              <a:rPr lang="en-US" b="0" dirty="0"/>
              <a:t>Good negative predictive value</a:t>
            </a:r>
          </a:p>
          <a:p>
            <a:r>
              <a:rPr lang="en-US" b="0" dirty="0"/>
              <a:t>Poor positive predictive value (~28-65%)</a:t>
            </a:r>
          </a:p>
          <a:p>
            <a:pPr marL="742950" lvl="2" indent="-342900">
              <a:buFont typeface="Monotype Sorts" charset="2"/>
              <a:buChar char="l"/>
            </a:pPr>
            <a:r>
              <a:rPr lang="en-US" b="0" dirty="0"/>
              <a:t>Can miss cases of localized &amp; donor-derived PTLD</a:t>
            </a:r>
          </a:p>
          <a:p>
            <a:r>
              <a:rPr lang="en-US" b="0" dirty="0"/>
              <a:t>Use as single measurement in patient with compatible disease is supportive, but not diagnostic</a:t>
            </a:r>
          </a:p>
          <a:p>
            <a:r>
              <a:rPr lang="en-US" b="0" dirty="0"/>
              <a:t>EBV load in BAL fluid may be valuable in lung and heart-lung recipients with pulmonary disease</a:t>
            </a:r>
          </a:p>
          <a:p>
            <a:pPr lvl="1"/>
            <a:r>
              <a:rPr lang="en-US" b="0" dirty="0"/>
              <a:t> Detection does not definitively predict PTLD </a:t>
            </a:r>
          </a:p>
        </p:txBody>
      </p:sp>
      <p:sp>
        <p:nvSpPr>
          <p:cNvPr id="5" name="Slide Number Placeholder 4"/>
          <p:cNvSpPr>
            <a:spLocks noGrp="1"/>
          </p:cNvSpPr>
          <p:nvPr>
            <p:ph type="sldNum" sz="quarter" idx="4"/>
          </p:nvPr>
        </p:nvSpPr>
        <p:spPr/>
        <p:txBody>
          <a:bodyPr/>
          <a:lstStyle/>
          <a:p>
            <a:fld id="{9A7E3803-C8DB-474E-8499-3A7DF90A4DD0}" type="slidenum">
              <a:rPr lang="en-US" smtClean="0"/>
              <a:pPr/>
              <a:t>23</a:t>
            </a:fld>
            <a:endParaRPr lang="en-US" dirty="0"/>
          </a:p>
        </p:txBody>
      </p:sp>
      <p:sp>
        <p:nvSpPr>
          <p:cNvPr id="11" name="Action Button: Home 10">
            <a:hlinkClick r:id="rId2" action="ppaction://hlinksldjump" highlightClick="1"/>
            <a:extLst>
              <a:ext uri="{FF2B5EF4-FFF2-40B4-BE49-F238E27FC236}">
                <a16:creationId xmlns:a16="http://schemas.microsoft.com/office/drawing/2014/main" id="{8CC4836B-2044-F241-8EF8-268C26ACFD52}"/>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Curved Up Arrow 8">
            <a:hlinkClick r:id="rId3" action="ppaction://hlinksldjump"/>
            <a:extLst>
              <a:ext uri="{FF2B5EF4-FFF2-40B4-BE49-F238E27FC236}">
                <a16:creationId xmlns:a16="http://schemas.microsoft.com/office/drawing/2014/main" id="{1D53F945-A8F5-4D5C-AF80-78E14A1AB003}"/>
              </a:ext>
            </a:extLst>
          </p:cNvPr>
          <p:cNvSpPr/>
          <p:nvPr/>
        </p:nvSpPr>
        <p:spPr bwMode="auto">
          <a:xfrm>
            <a:off x="5962682" y="6223783"/>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986975921"/>
      </p:ext>
    </p:extLst>
  </p:cSld>
  <p:clrMapOvr>
    <a:masterClrMapping/>
  </p:clrMapOvr>
  <p:transition advClick="0">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EBV Viral Loads: Unresolved Issues</a:t>
            </a:r>
          </a:p>
        </p:txBody>
      </p:sp>
      <p:sp>
        <p:nvSpPr>
          <p:cNvPr id="3" name="Content Placeholder 2"/>
          <p:cNvSpPr>
            <a:spLocks noGrp="1"/>
          </p:cNvSpPr>
          <p:nvPr>
            <p:ph idx="1"/>
          </p:nvPr>
        </p:nvSpPr>
        <p:spPr/>
        <p:txBody>
          <a:bodyPr/>
          <a:lstStyle/>
          <a:p>
            <a:r>
              <a:rPr lang="en-US" b="0" dirty="0"/>
              <a:t>Previous lack of standardization of EBV PCR assays, but new WHO standard may remedy some of this</a:t>
            </a:r>
          </a:p>
          <a:p>
            <a:r>
              <a:rPr lang="en-US" b="0" dirty="0"/>
              <a:t>Lack of proven performance specifications</a:t>
            </a:r>
          </a:p>
          <a:p>
            <a:r>
              <a:rPr lang="en-US" b="0" dirty="0"/>
              <a:t>Lack of breakpoints for disease</a:t>
            </a:r>
          </a:p>
          <a:p>
            <a:r>
              <a:rPr lang="en-US" b="0" dirty="0"/>
              <a:t>Unclear which site should be amplified: peripheral blood lymphocytes, whole blood, or plasma</a:t>
            </a:r>
          </a:p>
        </p:txBody>
      </p:sp>
      <p:sp>
        <p:nvSpPr>
          <p:cNvPr id="5" name="Slide Number Placeholder 4"/>
          <p:cNvSpPr>
            <a:spLocks noGrp="1"/>
          </p:cNvSpPr>
          <p:nvPr>
            <p:ph type="sldNum" sz="quarter" idx="4"/>
          </p:nvPr>
        </p:nvSpPr>
        <p:spPr/>
        <p:txBody>
          <a:bodyPr/>
          <a:lstStyle/>
          <a:p>
            <a:fld id="{9A7E3803-C8DB-474E-8499-3A7DF90A4DD0}" type="slidenum">
              <a:rPr lang="en-US" smtClean="0"/>
              <a:pPr/>
              <a:t>24</a:t>
            </a:fld>
            <a:endParaRPr lang="en-US" dirty="0"/>
          </a:p>
        </p:txBody>
      </p:sp>
      <p:sp>
        <p:nvSpPr>
          <p:cNvPr id="11" name="Action Button: Home 10">
            <a:hlinkClick r:id="rId2" action="ppaction://hlinksldjump" highlightClick="1"/>
            <a:extLst>
              <a:ext uri="{FF2B5EF4-FFF2-40B4-BE49-F238E27FC236}">
                <a16:creationId xmlns:a16="http://schemas.microsoft.com/office/drawing/2014/main" id="{E73AE518-80D4-CF4B-A7A2-EE8EAF354186}"/>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Curved Up Arrow 8">
            <a:hlinkClick r:id="rId3" action="ppaction://hlinksldjump"/>
            <a:extLst>
              <a:ext uri="{FF2B5EF4-FFF2-40B4-BE49-F238E27FC236}">
                <a16:creationId xmlns:a16="http://schemas.microsoft.com/office/drawing/2014/main" id="{2BD783BF-BB63-47E2-A680-DBB911D10FA8}"/>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750360649"/>
      </p:ext>
    </p:extLst>
  </p:cSld>
  <p:clrMapOvr>
    <a:masterClrMapping/>
  </p:clrMapOvr>
  <p:transition advClick="0">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Endoscopy</a:t>
            </a:r>
          </a:p>
        </p:txBody>
      </p:sp>
      <p:pic>
        <p:nvPicPr>
          <p:cNvPr id="4" name="Picture 2" descr="PTLD"/>
          <p:cNvPicPr>
            <a:picLocks noChangeAspect="1" noChangeArrowheads="1"/>
          </p:cNvPicPr>
          <p:nvPr/>
        </p:nvPicPr>
        <p:blipFill>
          <a:blip r:embed="rId2">
            <a:extLst>
              <a:ext uri="{28A0092B-C50C-407E-A947-70E740481C1C}">
                <a14:useLocalDpi xmlns:a14="http://schemas.microsoft.com/office/drawing/2010/main" val="0"/>
              </a:ext>
            </a:extLst>
          </a:blip>
          <a:srcRect l="50349" b="5907"/>
          <a:stretch>
            <a:fillRect/>
          </a:stretch>
        </p:blipFill>
        <p:spPr bwMode="auto">
          <a:xfrm>
            <a:off x="707672" y="1433032"/>
            <a:ext cx="2378474" cy="4553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678461" y="6157849"/>
            <a:ext cx="6175734" cy="246221"/>
          </a:xfrm>
          <a:prstGeom prst="rect">
            <a:avLst/>
          </a:prstGeom>
          <a:noFill/>
        </p:spPr>
        <p:txBody>
          <a:bodyPr wrap="square" rtlCol="0">
            <a:spAutoFit/>
          </a:bodyPr>
          <a:lstStyle/>
          <a:p>
            <a:r>
              <a:rPr lang="en-US" sz="1000" b="1" dirty="0">
                <a:solidFill>
                  <a:schemeClr val="bg2"/>
                </a:solidFill>
                <a:effectLst/>
                <a:latin typeface="+mn-lt"/>
              </a:rPr>
              <a:t>Photos courtesy of Michael Green </a:t>
            </a:r>
          </a:p>
        </p:txBody>
      </p:sp>
      <p:sp>
        <p:nvSpPr>
          <p:cNvPr id="6" name="TextBox 5"/>
          <p:cNvSpPr txBox="1"/>
          <p:nvPr/>
        </p:nvSpPr>
        <p:spPr>
          <a:xfrm>
            <a:off x="3331886" y="1704708"/>
            <a:ext cx="5256504" cy="954107"/>
          </a:xfrm>
          <a:prstGeom prst="rect">
            <a:avLst/>
          </a:prstGeom>
          <a:noFill/>
        </p:spPr>
        <p:txBody>
          <a:bodyPr wrap="none" rtlCol="0">
            <a:spAutoFit/>
          </a:bodyPr>
          <a:lstStyle/>
          <a:p>
            <a:r>
              <a:rPr lang="en-US" sz="2800" dirty="0">
                <a:solidFill>
                  <a:schemeClr val="bg2"/>
                </a:solidFill>
                <a:effectLst/>
                <a:latin typeface="+mn-lt"/>
              </a:rPr>
              <a:t>This patient’s endoscopy shows</a:t>
            </a:r>
          </a:p>
          <a:p>
            <a:r>
              <a:rPr lang="en-US" sz="2800" dirty="0">
                <a:solidFill>
                  <a:schemeClr val="bg2"/>
                </a:solidFill>
                <a:effectLst/>
                <a:latin typeface="+mn-lt"/>
              </a:rPr>
              <a:t>diffuse colonic PTLD</a:t>
            </a:r>
          </a:p>
        </p:txBody>
      </p:sp>
      <p:sp>
        <p:nvSpPr>
          <p:cNvPr id="3" name="Slide Number Placeholder 2"/>
          <p:cNvSpPr>
            <a:spLocks noGrp="1"/>
          </p:cNvSpPr>
          <p:nvPr>
            <p:ph type="sldNum" sz="quarter" idx="4"/>
          </p:nvPr>
        </p:nvSpPr>
        <p:spPr/>
        <p:txBody>
          <a:bodyPr/>
          <a:lstStyle/>
          <a:p>
            <a:fld id="{9A7E3803-C8DB-474E-8499-3A7DF90A4DD0}" type="slidenum">
              <a:rPr lang="en-US" smtClean="0"/>
              <a:pPr/>
              <a:t>25</a:t>
            </a:fld>
            <a:endParaRPr lang="en-US" dirty="0"/>
          </a:p>
        </p:txBody>
      </p:sp>
      <p:sp>
        <p:nvSpPr>
          <p:cNvPr id="10" name="Action Button: Home 9">
            <a:hlinkClick r:id="rId3" action="ppaction://hlinksldjump" highlightClick="1"/>
            <a:extLst>
              <a:ext uri="{FF2B5EF4-FFF2-40B4-BE49-F238E27FC236}">
                <a16:creationId xmlns:a16="http://schemas.microsoft.com/office/drawing/2014/main" id="{662D1615-C831-9342-B11F-1F8EB8931FFE}"/>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4" name="Curved Up Arrow 12">
            <a:hlinkClick r:id="rId4" action="ppaction://hlinksldjump"/>
            <a:extLst>
              <a:ext uri="{FF2B5EF4-FFF2-40B4-BE49-F238E27FC236}">
                <a16:creationId xmlns:a16="http://schemas.microsoft.com/office/drawing/2014/main" id="{DADFAE43-EECE-4EE8-8F83-CE26E4897E1A}"/>
              </a:ext>
            </a:extLst>
          </p:cNvPr>
          <p:cNvSpPr/>
          <p:nvPr/>
        </p:nvSpPr>
        <p:spPr bwMode="auto">
          <a:xfrm>
            <a:off x="5992293" y="6217098"/>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2271477010"/>
      </p:ext>
    </p:extLst>
  </p:cSld>
  <p:clrMapOvr>
    <a:masterClrMapping/>
  </p:clrMapOvr>
  <p:transition advClick="0">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Biopsy: </a:t>
            </a:r>
            <a:br>
              <a:rPr lang="en-US" dirty="0"/>
            </a:br>
            <a:r>
              <a:rPr lang="en-US" dirty="0"/>
              <a:t>Gold Standard For Diagnosis of PTLD</a:t>
            </a:r>
          </a:p>
        </p:txBody>
      </p:sp>
      <p:sp>
        <p:nvSpPr>
          <p:cNvPr id="3" name="Content Placeholder 2"/>
          <p:cNvSpPr>
            <a:spLocks noGrp="1"/>
          </p:cNvSpPr>
          <p:nvPr>
            <p:ph idx="1"/>
          </p:nvPr>
        </p:nvSpPr>
        <p:spPr/>
        <p:txBody>
          <a:bodyPr/>
          <a:lstStyle/>
          <a:p>
            <a:r>
              <a:rPr lang="en-US" sz="2200" dirty="0">
                <a:hlinkClick r:id="rId2" action="ppaction://hlinksldjump"/>
              </a:rPr>
              <a:t>Histology</a:t>
            </a:r>
            <a:endParaRPr lang="en-US" sz="2200" dirty="0"/>
          </a:p>
          <a:p>
            <a:r>
              <a:rPr lang="en-US" sz="2200" i="1" dirty="0">
                <a:hlinkClick r:id="rId3" action="ppaction://hlinksldjump"/>
              </a:rPr>
              <a:t>In situ </a:t>
            </a:r>
            <a:r>
              <a:rPr lang="en-US" sz="2200" dirty="0">
                <a:hlinkClick r:id="rId3" action="ppaction://hlinksldjump"/>
              </a:rPr>
              <a:t>detection of EBV using stain for EBV-encoded RNA (EBER)</a:t>
            </a:r>
            <a:endParaRPr lang="en-US" sz="2200" dirty="0"/>
          </a:p>
        </p:txBody>
      </p:sp>
      <p:sp>
        <p:nvSpPr>
          <p:cNvPr id="4" name="Slide Number Placeholder 3"/>
          <p:cNvSpPr>
            <a:spLocks noGrp="1"/>
          </p:cNvSpPr>
          <p:nvPr>
            <p:ph type="sldNum" sz="quarter" idx="4"/>
          </p:nvPr>
        </p:nvSpPr>
        <p:spPr/>
        <p:txBody>
          <a:bodyPr/>
          <a:lstStyle/>
          <a:p>
            <a:fld id="{9A7E3803-C8DB-474E-8499-3A7DF90A4DD0}" type="slidenum">
              <a:rPr lang="en-US" smtClean="0"/>
              <a:pPr/>
              <a:t>26</a:t>
            </a:fld>
            <a:endParaRPr lang="en-US" dirty="0"/>
          </a:p>
        </p:txBody>
      </p:sp>
      <p:sp>
        <p:nvSpPr>
          <p:cNvPr id="7" name="Action Button: Home 6">
            <a:hlinkClick r:id="rId4" action="ppaction://hlinksldjump" highlightClick="1"/>
            <a:extLst>
              <a:ext uri="{FF2B5EF4-FFF2-40B4-BE49-F238E27FC236}">
                <a16:creationId xmlns:a16="http://schemas.microsoft.com/office/drawing/2014/main" id="{6F05E046-A5CD-8643-8953-7039C0F71B0E}"/>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Curved Up Arrow 12">
            <a:hlinkClick r:id="rId5" action="ppaction://hlinksldjump"/>
            <a:extLst>
              <a:ext uri="{FF2B5EF4-FFF2-40B4-BE49-F238E27FC236}">
                <a16:creationId xmlns:a16="http://schemas.microsoft.com/office/drawing/2014/main" id="{FB221FF5-79D9-40F8-9E14-5A68689B3A38}"/>
              </a:ext>
            </a:extLst>
          </p:cNvPr>
          <p:cNvSpPr/>
          <p:nvPr/>
        </p:nvSpPr>
        <p:spPr bwMode="auto">
          <a:xfrm>
            <a:off x="5992293" y="6217098"/>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1" name="Action Button: Forward or Next 6">
            <a:hlinkClick r:id="rId6" action="ppaction://hlinksldjump" highlightClick="1"/>
            <a:extLst>
              <a:ext uri="{FF2B5EF4-FFF2-40B4-BE49-F238E27FC236}">
                <a16:creationId xmlns:a16="http://schemas.microsoft.com/office/drawing/2014/main" id="{BCC38C85-BB75-445E-A783-B9478E15A271}"/>
              </a:ext>
            </a:extLst>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2292415705"/>
      </p:ext>
    </p:extLst>
  </p:cSld>
  <p:clrMapOvr>
    <a:masterClrMapping/>
  </p:clrMapOvr>
  <p:transition advClick="0">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Histology</a:t>
            </a:r>
          </a:p>
        </p:txBody>
      </p:sp>
      <p:pic>
        <p:nvPicPr>
          <p:cNvPr id="4" name="Content Placeholder 3" descr="R00023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5335" y="1712469"/>
            <a:ext cx="5145757" cy="3859656"/>
          </a:xfr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960138" y="1919365"/>
            <a:ext cx="2436822" cy="1569660"/>
          </a:xfrm>
          <a:prstGeom prst="rect">
            <a:avLst/>
          </a:prstGeom>
          <a:noFill/>
        </p:spPr>
        <p:txBody>
          <a:bodyPr wrap="square" rtlCol="0">
            <a:spAutoFit/>
          </a:bodyPr>
          <a:lstStyle/>
          <a:p>
            <a:r>
              <a:rPr lang="en-US" dirty="0">
                <a:solidFill>
                  <a:schemeClr val="bg2"/>
                </a:solidFill>
                <a:effectLst/>
                <a:latin typeface="+mn-lt"/>
              </a:rPr>
              <a:t>This patient’s histology shows:</a:t>
            </a:r>
          </a:p>
          <a:p>
            <a:r>
              <a:rPr lang="en-US" dirty="0">
                <a:solidFill>
                  <a:schemeClr val="bg2"/>
                </a:solidFill>
                <a:effectLst/>
                <a:latin typeface="+mn-lt"/>
              </a:rPr>
              <a:t>Polymorphic PTLD</a:t>
            </a:r>
          </a:p>
        </p:txBody>
      </p:sp>
      <p:sp>
        <p:nvSpPr>
          <p:cNvPr id="6" name="TextBox 5"/>
          <p:cNvSpPr txBox="1"/>
          <p:nvPr/>
        </p:nvSpPr>
        <p:spPr>
          <a:xfrm>
            <a:off x="678461" y="6157849"/>
            <a:ext cx="6175734" cy="246221"/>
          </a:xfrm>
          <a:prstGeom prst="rect">
            <a:avLst/>
          </a:prstGeom>
          <a:noFill/>
        </p:spPr>
        <p:txBody>
          <a:bodyPr wrap="square" rtlCol="0">
            <a:spAutoFit/>
          </a:bodyPr>
          <a:lstStyle/>
          <a:p>
            <a:r>
              <a:rPr lang="en-US" sz="1000" b="1" dirty="0">
                <a:solidFill>
                  <a:schemeClr val="bg2"/>
                </a:solidFill>
                <a:effectLst/>
                <a:latin typeface="+mn-lt"/>
              </a:rPr>
              <a:t>Photo courtesy of Michael Green</a:t>
            </a:r>
          </a:p>
        </p:txBody>
      </p:sp>
      <p:sp>
        <p:nvSpPr>
          <p:cNvPr id="3" name="Slide Number Placeholder 2"/>
          <p:cNvSpPr>
            <a:spLocks noGrp="1"/>
          </p:cNvSpPr>
          <p:nvPr>
            <p:ph type="sldNum" sz="quarter" idx="4"/>
          </p:nvPr>
        </p:nvSpPr>
        <p:spPr/>
        <p:txBody>
          <a:bodyPr/>
          <a:lstStyle/>
          <a:p>
            <a:fld id="{9A7E3803-C8DB-474E-8499-3A7DF90A4DD0}" type="slidenum">
              <a:rPr lang="en-US" smtClean="0"/>
              <a:pPr/>
              <a:t>27</a:t>
            </a:fld>
            <a:endParaRPr lang="en-US" dirty="0"/>
          </a:p>
        </p:txBody>
      </p:sp>
      <p:cxnSp>
        <p:nvCxnSpPr>
          <p:cNvPr id="11" name="Straight Arrow Connector 10"/>
          <p:cNvCxnSpPr/>
          <p:nvPr/>
        </p:nvCxnSpPr>
        <p:spPr bwMode="auto">
          <a:xfrm flipH="1">
            <a:off x="5332936" y="3665296"/>
            <a:ext cx="1594063" cy="313184"/>
          </a:xfrm>
          <a:prstGeom prst="straightConnector1">
            <a:avLst/>
          </a:prstGeom>
          <a:noFill/>
          <a:ln w="38100" cap="flat" cmpd="sng" algn="ctr">
            <a:solidFill>
              <a:srgbClr val="FF0000"/>
            </a:solidFill>
            <a:prstDash val="solid"/>
            <a:round/>
            <a:headEnd type="none" w="med" len="med"/>
            <a:tailEnd type="arrow"/>
          </a:ln>
          <a:effectLst/>
        </p:spPr>
      </p:cxnSp>
      <p:pic>
        <p:nvPicPr>
          <p:cNvPr id="7" name="Picture 6" descr="Screen Shot 2016-02-23 at 10.43.04 PM.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2072" y="4387142"/>
            <a:ext cx="2527300" cy="1270000"/>
          </a:xfrm>
          <a:prstGeom prst="rect">
            <a:avLst/>
          </a:prstGeom>
        </p:spPr>
      </p:pic>
      <p:sp>
        <p:nvSpPr>
          <p:cNvPr id="13" name="Action Button: Home 12">
            <a:hlinkClick r:id="rId6" action="ppaction://hlinksldjump" highlightClick="1"/>
            <a:extLst>
              <a:ext uri="{FF2B5EF4-FFF2-40B4-BE49-F238E27FC236}">
                <a16:creationId xmlns:a16="http://schemas.microsoft.com/office/drawing/2014/main" id="{F46362FA-8F84-9145-80D5-63B983B2E8FA}"/>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5" name="Curved Up Arrow 14">
            <a:hlinkClick r:id="rId7" action="ppaction://hlinksldjump"/>
            <a:extLst>
              <a:ext uri="{FF2B5EF4-FFF2-40B4-BE49-F238E27FC236}">
                <a16:creationId xmlns:a16="http://schemas.microsoft.com/office/drawing/2014/main" id="{B1E233B0-6BB2-9C46-A79F-127F2E497EEF}"/>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7" name="Action Button: Forward or Next 6">
            <a:hlinkClick r:id="rId8" action="ppaction://hlinksldjump" highlightClick="1"/>
            <a:extLst>
              <a:ext uri="{FF2B5EF4-FFF2-40B4-BE49-F238E27FC236}">
                <a16:creationId xmlns:a16="http://schemas.microsoft.com/office/drawing/2014/main" id="{A2E5A6AD-75B2-414E-9383-D080D87F59AE}"/>
              </a:ext>
            </a:extLst>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1792687664"/>
      </p:ext>
    </p:extLst>
  </p:cSld>
  <p:clrMapOvr>
    <a:masterClrMapping/>
  </p:clrMapOvr>
  <p:transition advClick="0">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 situ </a:t>
            </a:r>
            <a:r>
              <a:rPr lang="en-US" dirty="0"/>
              <a:t>Detection of EBV</a:t>
            </a:r>
          </a:p>
        </p:txBody>
      </p:sp>
      <p:sp>
        <p:nvSpPr>
          <p:cNvPr id="5" name="TextBox 4"/>
          <p:cNvSpPr txBox="1"/>
          <p:nvPr/>
        </p:nvSpPr>
        <p:spPr>
          <a:xfrm>
            <a:off x="6122802" y="3057025"/>
            <a:ext cx="2436822" cy="461665"/>
          </a:xfrm>
          <a:prstGeom prst="rect">
            <a:avLst/>
          </a:prstGeom>
          <a:noFill/>
        </p:spPr>
        <p:txBody>
          <a:bodyPr wrap="square" rtlCol="0">
            <a:spAutoFit/>
          </a:bodyPr>
          <a:lstStyle/>
          <a:p>
            <a:r>
              <a:rPr lang="en-US" dirty="0">
                <a:solidFill>
                  <a:schemeClr val="bg2"/>
                </a:solidFill>
                <a:effectLst/>
                <a:latin typeface="+mn-lt"/>
              </a:rPr>
              <a:t>EBER positive</a:t>
            </a:r>
          </a:p>
        </p:txBody>
      </p:sp>
      <p:sp>
        <p:nvSpPr>
          <p:cNvPr id="6" name="TextBox 5"/>
          <p:cNvSpPr txBox="1"/>
          <p:nvPr/>
        </p:nvSpPr>
        <p:spPr>
          <a:xfrm>
            <a:off x="678461" y="6157849"/>
            <a:ext cx="6175734" cy="246221"/>
          </a:xfrm>
          <a:prstGeom prst="rect">
            <a:avLst/>
          </a:prstGeom>
          <a:noFill/>
        </p:spPr>
        <p:txBody>
          <a:bodyPr wrap="square" rtlCol="0">
            <a:spAutoFit/>
          </a:bodyPr>
          <a:lstStyle/>
          <a:p>
            <a:r>
              <a:rPr lang="en-US" sz="1000" b="1" dirty="0">
                <a:solidFill>
                  <a:schemeClr val="bg2"/>
                </a:solidFill>
                <a:effectLst/>
                <a:latin typeface="+mn-lt"/>
              </a:rPr>
              <a:t>Photo courtesy of Michael Green </a:t>
            </a:r>
          </a:p>
        </p:txBody>
      </p:sp>
      <p:sp>
        <p:nvSpPr>
          <p:cNvPr id="3" name="Slide Number Placeholder 2"/>
          <p:cNvSpPr>
            <a:spLocks noGrp="1"/>
          </p:cNvSpPr>
          <p:nvPr>
            <p:ph type="sldNum" sz="quarter" idx="4"/>
          </p:nvPr>
        </p:nvSpPr>
        <p:spPr/>
        <p:txBody>
          <a:bodyPr/>
          <a:lstStyle/>
          <a:p>
            <a:fld id="{9A7E3803-C8DB-474E-8499-3A7DF90A4DD0}" type="slidenum">
              <a:rPr lang="en-US" smtClean="0"/>
              <a:pPr/>
              <a:t>28</a:t>
            </a:fld>
            <a:endParaRPr lang="en-US" dirty="0"/>
          </a:p>
        </p:txBody>
      </p:sp>
      <p:pic>
        <p:nvPicPr>
          <p:cNvPr id="4" name="Picture 3" descr="Image20-EBER-third-20x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14" y="1774742"/>
            <a:ext cx="5141302" cy="3855976"/>
          </a:xfrm>
          <a:prstGeom prst="rect">
            <a:avLst/>
          </a:prstGeom>
        </p:spPr>
      </p:pic>
      <p:sp>
        <p:nvSpPr>
          <p:cNvPr id="7" name="Action Button: Forward or Next 6">
            <a:hlinkClick r:id="rId4" action="ppaction://hlinksldjump" highlightClick="1"/>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1" name="Action Button: Home 10">
            <a:hlinkClick r:id="rId5" action="ppaction://hlinksldjump" highlightClick="1"/>
            <a:extLst>
              <a:ext uri="{FF2B5EF4-FFF2-40B4-BE49-F238E27FC236}">
                <a16:creationId xmlns:a16="http://schemas.microsoft.com/office/drawing/2014/main" id="{5E17148C-6E54-C64D-A93B-2E74976D481D}"/>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2" name="Curved Up Arrow 11">
            <a:hlinkClick r:id="rId6" action="ppaction://hlinksldjump"/>
            <a:extLst>
              <a:ext uri="{FF2B5EF4-FFF2-40B4-BE49-F238E27FC236}">
                <a16:creationId xmlns:a16="http://schemas.microsoft.com/office/drawing/2014/main" id="{01CF0C29-E53A-DA4B-831B-93E091968F44}"/>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2775997878"/>
      </p:ext>
    </p:extLst>
  </p:cSld>
  <p:clrMapOvr>
    <a:masterClrMapping/>
  </p:clrMapOvr>
  <p:transition advClick="0">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Patient’s Diagnosis</a:t>
            </a:r>
          </a:p>
        </p:txBody>
      </p:sp>
      <p:sp>
        <p:nvSpPr>
          <p:cNvPr id="3" name="Content Placeholder 2"/>
          <p:cNvSpPr>
            <a:spLocks noGrp="1"/>
          </p:cNvSpPr>
          <p:nvPr>
            <p:ph idx="1"/>
          </p:nvPr>
        </p:nvSpPr>
        <p:spPr/>
        <p:txBody>
          <a:bodyPr/>
          <a:lstStyle/>
          <a:p>
            <a:r>
              <a:rPr lang="en-US" sz="2800" b="0" dirty="0"/>
              <a:t>EBV+ colonic PTLD</a:t>
            </a:r>
          </a:p>
        </p:txBody>
      </p:sp>
      <p:sp>
        <p:nvSpPr>
          <p:cNvPr id="4" name="Slide Number Placeholder 3"/>
          <p:cNvSpPr>
            <a:spLocks noGrp="1"/>
          </p:cNvSpPr>
          <p:nvPr>
            <p:ph type="sldNum" sz="quarter" idx="4"/>
          </p:nvPr>
        </p:nvSpPr>
        <p:spPr/>
        <p:txBody>
          <a:bodyPr/>
          <a:lstStyle/>
          <a:p>
            <a:fld id="{9A7E3803-C8DB-474E-8499-3A7DF90A4DD0}" type="slidenum">
              <a:rPr lang="en-US" smtClean="0"/>
              <a:pPr/>
              <a:t>29</a:t>
            </a:fld>
            <a:endParaRPr lang="en-US" dirty="0"/>
          </a:p>
        </p:txBody>
      </p:sp>
      <p:sp>
        <p:nvSpPr>
          <p:cNvPr id="5" name="Action Button: Forward or Next 4">
            <a:hlinkClick r:id="rId2" action="ppaction://hlinksldjump" highlightClick="1"/>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9" name="Action Button: Home 8">
            <a:hlinkClick r:id="rId3" action="ppaction://hlinksldjump" highlightClick="1"/>
            <a:extLst>
              <a:ext uri="{FF2B5EF4-FFF2-40B4-BE49-F238E27FC236}">
                <a16:creationId xmlns:a16="http://schemas.microsoft.com/office/drawing/2014/main" id="{0044A300-135B-834F-8506-291BC1670A01}"/>
              </a:ext>
            </a:extLst>
          </p:cNvPr>
          <p:cNvSpPr/>
          <p:nvPr/>
        </p:nvSpPr>
        <p:spPr bwMode="auto">
          <a:xfrm>
            <a:off x="7205145" y="621003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Curved Up Arrow 9">
            <a:hlinkClick r:id="rId4" action="ppaction://hlinksldjump"/>
            <a:extLst>
              <a:ext uri="{FF2B5EF4-FFF2-40B4-BE49-F238E27FC236}">
                <a16:creationId xmlns:a16="http://schemas.microsoft.com/office/drawing/2014/main" id="{A6E7887A-4C63-9644-A00E-266ECB01A90A}"/>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891364011"/>
      </p:ext>
    </p:extLst>
  </p:cSld>
  <p:clrMapOvr>
    <a:masterClrMapping/>
  </p:clrMapOvr>
  <p:transition advClick="0">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0CF2-ED7F-8143-9252-C3381768098C}"/>
              </a:ext>
            </a:extLst>
          </p:cNvPr>
          <p:cNvSpPr>
            <a:spLocks noGrp="1"/>
          </p:cNvSpPr>
          <p:nvPr>
            <p:ph type="title"/>
          </p:nvPr>
        </p:nvSpPr>
        <p:spPr/>
        <p:txBody>
          <a:bodyPr/>
          <a:lstStyle/>
          <a:p>
            <a:r>
              <a:rPr lang="en-US" dirty="0"/>
              <a:t>Module map</a:t>
            </a:r>
          </a:p>
        </p:txBody>
      </p:sp>
      <p:sp>
        <p:nvSpPr>
          <p:cNvPr id="3" name="Content Placeholder 2">
            <a:extLst>
              <a:ext uri="{FF2B5EF4-FFF2-40B4-BE49-F238E27FC236}">
                <a16:creationId xmlns:a16="http://schemas.microsoft.com/office/drawing/2014/main" id="{59C2CF7C-C551-F743-8D29-E39B8E39D707}"/>
              </a:ext>
            </a:extLst>
          </p:cNvPr>
          <p:cNvSpPr>
            <a:spLocks noGrp="1"/>
          </p:cNvSpPr>
          <p:nvPr>
            <p:ph idx="1"/>
          </p:nvPr>
        </p:nvSpPr>
        <p:spPr/>
        <p:txBody>
          <a:bodyPr/>
          <a:lstStyle/>
          <a:p>
            <a:r>
              <a:rPr lang="en-US" sz="2000" u="sng" dirty="0">
                <a:hlinkClick r:id="rId2" action="ppaction://hlinksldjump"/>
              </a:rPr>
              <a:t>Question 1</a:t>
            </a:r>
            <a:r>
              <a:rPr lang="en-US" sz="2000" dirty="0"/>
              <a:t>: Case presentation </a:t>
            </a:r>
          </a:p>
          <a:p>
            <a:r>
              <a:rPr lang="en-US" sz="2000" u="sng" dirty="0">
                <a:hlinkClick r:id="rId3" action="ppaction://hlinksldjump"/>
              </a:rPr>
              <a:t>Question 2</a:t>
            </a:r>
            <a:r>
              <a:rPr lang="en-US" sz="2000" dirty="0"/>
              <a:t>: Diagnosis of EBV-associated PTLD</a:t>
            </a:r>
          </a:p>
          <a:p>
            <a:r>
              <a:rPr lang="en-US" sz="2000" u="sng" dirty="0">
                <a:hlinkClick r:id="rId4" action="ppaction://hlinksldjump"/>
              </a:rPr>
              <a:t>Question 3</a:t>
            </a:r>
            <a:r>
              <a:rPr lang="en-US" sz="2000" dirty="0"/>
              <a:t>: EBV PTLD treatment options</a:t>
            </a:r>
          </a:p>
          <a:p>
            <a:r>
              <a:rPr lang="en-US" sz="2000" u="sng" dirty="0">
                <a:hlinkClick r:id="rId5" action="ppaction://hlinksldjump"/>
              </a:rPr>
              <a:t>Question 4</a:t>
            </a:r>
            <a:r>
              <a:rPr lang="en-US" sz="2000" dirty="0"/>
              <a:t>: Potential second-line therapies</a:t>
            </a:r>
          </a:p>
          <a:p>
            <a:r>
              <a:rPr lang="en-US" sz="2000" dirty="0">
                <a:hlinkClick r:id="rId6" action="ppaction://hlinksldjump"/>
              </a:rPr>
              <a:t>Question 5</a:t>
            </a:r>
            <a:r>
              <a:rPr lang="en-US" sz="2000" dirty="0"/>
              <a:t>: Prevention of EBV PTLD</a:t>
            </a:r>
          </a:p>
          <a:p>
            <a:endParaRPr lang="en-US" sz="2000" dirty="0"/>
          </a:p>
          <a:p>
            <a:pPr marL="0" indent="0">
              <a:buNone/>
            </a:pPr>
            <a:r>
              <a:rPr lang="en-US" sz="2000" dirty="0"/>
              <a:t>Summary slides:</a:t>
            </a:r>
          </a:p>
          <a:p>
            <a:r>
              <a:rPr lang="en-US" sz="2000" dirty="0">
                <a:hlinkClick r:id="rId7" action="ppaction://hlinksldjump"/>
              </a:rPr>
              <a:t>Timing of infections after Solid Organ Transplant (SOT)</a:t>
            </a:r>
            <a:endParaRPr lang="en-US" sz="2000" dirty="0"/>
          </a:p>
          <a:p>
            <a:r>
              <a:rPr lang="en-US" sz="2000" dirty="0">
                <a:hlinkClick r:id="rId8" action="ppaction://hlinksldjump"/>
              </a:rPr>
              <a:t>EBV infection and PTLD </a:t>
            </a:r>
            <a:endParaRPr lang="en-US" sz="2000" dirty="0"/>
          </a:p>
          <a:p>
            <a:r>
              <a:rPr lang="en-US" sz="2000" dirty="0">
                <a:hlinkClick r:id="rId9" action="ppaction://hlinksldjump"/>
              </a:rPr>
              <a:t>WHO histopathologic classification </a:t>
            </a:r>
            <a:endParaRPr lang="en-US" sz="2000" dirty="0"/>
          </a:p>
          <a:p>
            <a:r>
              <a:rPr lang="en-US" sz="2000" dirty="0">
                <a:hlinkClick r:id="rId10" action="ppaction://hlinksldjump"/>
              </a:rPr>
              <a:t>Summary of PTLD treatment </a:t>
            </a:r>
            <a:endParaRPr lang="en-US" sz="2000" dirty="0"/>
          </a:p>
          <a:p>
            <a:r>
              <a:rPr lang="en-US" sz="2000" dirty="0">
                <a:hlinkClick r:id="rId11" action="ppaction://hlinksldjump"/>
              </a:rPr>
              <a:t>Comparison of second-line therapies</a:t>
            </a:r>
            <a:endParaRPr lang="en-US" sz="2000" dirty="0"/>
          </a:p>
        </p:txBody>
      </p:sp>
      <p:sp>
        <p:nvSpPr>
          <p:cNvPr id="4" name="Slide Number Placeholder 3">
            <a:extLst>
              <a:ext uri="{FF2B5EF4-FFF2-40B4-BE49-F238E27FC236}">
                <a16:creationId xmlns:a16="http://schemas.microsoft.com/office/drawing/2014/main" id="{A679F73B-E90C-E645-9DAD-F78DC563A767}"/>
              </a:ext>
            </a:extLst>
          </p:cNvPr>
          <p:cNvSpPr>
            <a:spLocks noGrp="1"/>
          </p:cNvSpPr>
          <p:nvPr>
            <p:ph type="sldNum" sz="quarter" idx="4"/>
          </p:nvPr>
        </p:nvSpPr>
        <p:spPr/>
        <p:txBody>
          <a:bodyPr/>
          <a:lstStyle/>
          <a:p>
            <a:fld id="{9A7E3803-C8DB-474E-8499-3A7DF90A4DD0}" type="slidenum">
              <a:rPr lang="en-US" smtClean="0"/>
              <a:pPr/>
              <a:t>3</a:t>
            </a:fld>
            <a:endParaRPr lang="en-US" dirty="0"/>
          </a:p>
        </p:txBody>
      </p:sp>
      <p:sp>
        <p:nvSpPr>
          <p:cNvPr id="5" name="Action Button: Forward or Next 4">
            <a:hlinkClick r:id="" action="ppaction://hlinkshowjump?jump=nextslide" highlightClick="1"/>
            <a:extLst>
              <a:ext uri="{FF2B5EF4-FFF2-40B4-BE49-F238E27FC236}">
                <a16:creationId xmlns:a16="http://schemas.microsoft.com/office/drawing/2014/main" id="{93EBAA09-1207-8E4F-AF3C-DB108430D731}"/>
              </a:ext>
            </a:extLst>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2720605770"/>
      </p:ext>
    </p:extLst>
  </p:cSld>
  <p:clrMapOvr>
    <a:masterClrMapping/>
  </p:clrMapOvr>
  <p:transition advClick="0">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Classification of PTLD</a:t>
            </a:r>
          </a:p>
        </p:txBody>
      </p:sp>
      <p:sp>
        <p:nvSpPr>
          <p:cNvPr id="3" name="Content Placeholder 2"/>
          <p:cNvSpPr>
            <a:spLocks noGrp="1"/>
          </p:cNvSpPr>
          <p:nvPr>
            <p:ph idx="1"/>
          </p:nvPr>
        </p:nvSpPr>
        <p:spPr/>
        <p:txBody>
          <a:bodyPr/>
          <a:lstStyle/>
          <a:p>
            <a:r>
              <a:rPr lang="en-US" b="0" dirty="0"/>
              <a:t>Early lesions</a:t>
            </a:r>
          </a:p>
          <a:p>
            <a:pPr lvl="1"/>
            <a:r>
              <a:rPr lang="en-US" b="0" dirty="0" err="1"/>
              <a:t>Plasmacytic</a:t>
            </a:r>
            <a:r>
              <a:rPr lang="en-US" b="0" dirty="0"/>
              <a:t> hyperplasia</a:t>
            </a:r>
          </a:p>
          <a:p>
            <a:pPr lvl="1"/>
            <a:r>
              <a:rPr lang="en-US" b="0" dirty="0"/>
              <a:t>Infectious mononucleosis-like lesion</a:t>
            </a:r>
          </a:p>
          <a:p>
            <a:r>
              <a:rPr lang="en-US" b="0" dirty="0"/>
              <a:t>Polymorphic PTLD</a:t>
            </a:r>
          </a:p>
          <a:p>
            <a:r>
              <a:rPr lang="en-US" b="0" dirty="0"/>
              <a:t>Monomorphic PTLD</a:t>
            </a:r>
          </a:p>
          <a:p>
            <a:r>
              <a:rPr lang="en-US" b="0" dirty="0"/>
              <a:t>B-cell neoplasms (i.e. </a:t>
            </a:r>
            <a:r>
              <a:rPr lang="en-US" b="0" dirty="0" err="1"/>
              <a:t>Burkitt</a:t>
            </a:r>
            <a:r>
              <a:rPr lang="en-US" b="0" dirty="0"/>
              <a:t> lymphoma)</a:t>
            </a:r>
          </a:p>
          <a:p>
            <a:r>
              <a:rPr lang="en-US" b="0" dirty="0"/>
              <a:t>T-cell neoplasms</a:t>
            </a:r>
          </a:p>
          <a:p>
            <a:r>
              <a:rPr lang="en-US" b="0" dirty="0"/>
              <a:t>Classical Hodgkin lymphoma-type PTLD</a:t>
            </a:r>
          </a:p>
        </p:txBody>
      </p:sp>
      <p:sp>
        <p:nvSpPr>
          <p:cNvPr id="4" name="Slide Number Placeholder 3"/>
          <p:cNvSpPr>
            <a:spLocks noGrp="1"/>
          </p:cNvSpPr>
          <p:nvPr>
            <p:ph type="sldNum" sz="quarter" idx="4"/>
          </p:nvPr>
        </p:nvSpPr>
        <p:spPr/>
        <p:txBody>
          <a:bodyPr/>
          <a:lstStyle/>
          <a:p>
            <a:fld id="{9A7E3803-C8DB-474E-8499-3A7DF90A4DD0}" type="slidenum">
              <a:rPr lang="en-US" smtClean="0"/>
              <a:pPr/>
              <a:t>30</a:t>
            </a:fld>
            <a:endParaRPr lang="en-US" dirty="0"/>
          </a:p>
        </p:txBody>
      </p:sp>
      <p:sp>
        <p:nvSpPr>
          <p:cNvPr id="7" name="Action Button: Forward or Next 6">
            <a:hlinkClick r:id="rId2" action="ppaction://hlinksldjump" highlightClick="1"/>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2" name="Action Button: Home 11">
            <a:hlinkClick r:id="rId3" action="ppaction://hlinksldjump" highlightClick="1"/>
            <a:extLst>
              <a:ext uri="{FF2B5EF4-FFF2-40B4-BE49-F238E27FC236}">
                <a16:creationId xmlns:a16="http://schemas.microsoft.com/office/drawing/2014/main" id="{CB9511B0-C790-514B-BD0B-DD02EB785FD4}"/>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9" name="Curved Up Arrow 9">
            <a:hlinkClick r:id="rId4" action="ppaction://hlinksldjump"/>
            <a:extLst>
              <a:ext uri="{FF2B5EF4-FFF2-40B4-BE49-F238E27FC236}">
                <a16:creationId xmlns:a16="http://schemas.microsoft.com/office/drawing/2014/main" id="{0D0AC6AF-923D-420C-9717-350CAAA3AC38}"/>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1" name="TextBox 10">
            <a:extLst>
              <a:ext uri="{FF2B5EF4-FFF2-40B4-BE49-F238E27FC236}">
                <a16:creationId xmlns:a16="http://schemas.microsoft.com/office/drawing/2014/main" id="{BB627F70-6B71-48A9-B6CA-B47D3123AC88}"/>
              </a:ext>
            </a:extLst>
          </p:cNvPr>
          <p:cNvSpPr txBox="1"/>
          <p:nvPr/>
        </p:nvSpPr>
        <p:spPr>
          <a:xfrm>
            <a:off x="641533" y="6202947"/>
            <a:ext cx="5281645" cy="400110"/>
          </a:xfrm>
          <a:prstGeom prst="rect">
            <a:avLst/>
          </a:prstGeom>
          <a:noFill/>
        </p:spPr>
        <p:txBody>
          <a:bodyPr wrap="square" rtlCol="0">
            <a:spAutoFit/>
          </a:bodyPr>
          <a:lstStyle/>
          <a:p>
            <a:r>
              <a:rPr lang="en-US" sz="1000" b="1" dirty="0">
                <a:solidFill>
                  <a:schemeClr val="bg2"/>
                </a:solidFill>
                <a:effectLst/>
                <a:latin typeface="+mn-lt"/>
              </a:rPr>
              <a:t>Allen U, </a:t>
            </a:r>
            <a:r>
              <a:rPr lang="en-US" sz="1000" b="1" dirty="0" err="1">
                <a:solidFill>
                  <a:schemeClr val="bg2"/>
                </a:solidFill>
                <a:effectLst/>
                <a:latin typeface="+mn-lt"/>
              </a:rPr>
              <a:t>Preikasitis</a:t>
            </a:r>
            <a:r>
              <a:rPr lang="en-US" sz="1000" b="1" dirty="0">
                <a:solidFill>
                  <a:schemeClr val="bg2"/>
                </a:solidFill>
                <a:effectLst/>
                <a:latin typeface="+mn-lt"/>
              </a:rPr>
              <a:t> J. Post-transplant lymphoproliferative disorders, EBV, and disease in solid organ transplantation</a:t>
            </a:r>
            <a:r>
              <a:rPr lang="en-US" sz="1000" b="1" i="1" dirty="0">
                <a:solidFill>
                  <a:schemeClr val="bg2"/>
                </a:solidFill>
                <a:effectLst/>
                <a:latin typeface="+mn-lt"/>
              </a:rPr>
              <a:t>. Clin Transplant, </a:t>
            </a:r>
            <a:r>
              <a:rPr lang="en-US" sz="1000" b="1" dirty="0">
                <a:solidFill>
                  <a:schemeClr val="bg2"/>
                </a:solidFill>
                <a:effectLst/>
                <a:latin typeface="+mn-lt"/>
              </a:rPr>
              <a:t>2019; 33.</a:t>
            </a:r>
          </a:p>
        </p:txBody>
      </p:sp>
    </p:spTree>
    <p:extLst>
      <p:ext uri="{BB962C8B-B14F-4D97-AF65-F5344CB8AC3E}">
        <p14:creationId xmlns:p14="http://schemas.microsoft.com/office/powerpoint/2010/main" val="561758141"/>
      </p:ext>
    </p:extLst>
  </p:cSld>
  <p:clrMapOvr>
    <a:masterClrMapping/>
  </p:clrMapOvr>
  <p:transition advClick="0">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Q3: What are the treatment options for EBV-PTLD?</a:t>
            </a:r>
          </a:p>
        </p:txBody>
      </p:sp>
      <p:sp>
        <p:nvSpPr>
          <p:cNvPr id="3" name="Content Placeholder 2"/>
          <p:cNvSpPr>
            <a:spLocks noGrp="1"/>
          </p:cNvSpPr>
          <p:nvPr>
            <p:ph idx="1"/>
          </p:nvPr>
        </p:nvSpPr>
        <p:spPr/>
        <p:txBody>
          <a:bodyPr/>
          <a:lstStyle/>
          <a:p>
            <a:r>
              <a:rPr lang="en-US" sz="2200" dirty="0">
                <a:hlinkClick r:id="rId2" action="ppaction://hlinksldjump"/>
              </a:rPr>
              <a:t>Reduction of immune suppression</a:t>
            </a:r>
            <a:endParaRPr lang="en-US" sz="2200" dirty="0"/>
          </a:p>
          <a:p>
            <a:r>
              <a:rPr lang="en-US" sz="2200" dirty="0">
                <a:hlinkClick r:id="rId3" action="ppaction://hlinksldjump"/>
              </a:rPr>
              <a:t>Ganciclovir</a:t>
            </a:r>
            <a:endParaRPr lang="en-US" sz="2200" dirty="0"/>
          </a:p>
          <a:p>
            <a:r>
              <a:rPr lang="en-US" sz="2200" dirty="0">
                <a:hlinkClick r:id="rId4" action="ppaction://hlinksldjump"/>
              </a:rPr>
              <a:t>Rituximab</a:t>
            </a:r>
            <a:endParaRPr lang="en-US" sz="2200" dirty="0"/>
          </a:p>
          <a:p>
            <a:r>
              <a:rPr lang="en-US" sz="2200" dirty="0">
                <a:hlinkClick r:id="rId5" action="ppaction://hlinksldjump"/>
              </a:rPr>
              <a:t>Standard chemotherapy</a:t>
            </a:r>
            <a:endParaRPr lang="en-US" sz="2200" dirty="0"/>
          </a:p>
        </p:txBody>
      </p:sp>
      <p:sp>
        <p:nvSpPr>
          <p:cNvPr id="4" name="Slide Number Placeholder 3"/>
          <p:cNvSpPr>
            <a:spLocks noGrp="1"/>
          </p:cNvSpPr>
          <p:nvPr>
            <p:ph type="sldNum" sz="quarter" idx="4"/>
          </p:nvPr>
        </p:nvSpPr>
        <p:spPr/>
        <p:txBody>
          <a:bodyPr/>
          <a:lstStyle/>
          <a:p>
            <a:fld id="{9A7E3803-C8DB-474E-8499-3A7DF90A4DD0}" type="slidenum">
              <a:rPr lang="en-US" smtClean="0"/>
              <a:pPr/>
              <a:t>31</a:t>
            </a:fld>
            <a:endParaRPr lang="en-US" dirty="0"/>
          </a:p>
        </p:txBody>
      </p:sp>
      <p:pic>
        <p:nvPicPr>
          <p:cNvPr id="9" name="Picture 8" descr="Screen Shot 2016-02-23 at 10.47.22 PM.png">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2563" y="3904916"/>
            <a:ext cx="2565400" cy="1320800"/>
          </a:xfrm>
          <a:prstGeom prst="rect">
            <a:avLst/>
          </a:prstGeom>
        </p:spPr>
      </p:pic>
      <p:sp>
        <p:nvSpPr>
          <p:cNvPr id="12" name="Action Button: Home 11">
            <a:hlinkClick r:id="rId8" action="ppaction://hlinksldjump" highlightClick="1"/>
            <a:extLst>
              <a:ext uri="{FF2B5EF4-FFF2-40B4-BE49-F238E27FC236}">
                <a16:creationId xmlns:a16="http://schemas.microsoft.com/office/drawing/2014/main" id="{CD9C2DC1-6159-3948-A627-6F97219AFEE4}"/>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8" name="Action Button: Forward or Next 4">
            <a:hlinkClick r:id="rId9" action="ppaction://hlinksldjump" highlightClick="1"/>
            <a:extLst>
              <a:ext uri="{FF2B5EF4-FFF2-40B4-BE49-F238E27FC236}">
                <a16:creationId xmlns:a16="http://schemas.microsoft.com/office/drawing/2014/main" id="{7594F53F-A136-44D0-B4F8-28BCE8015001}"/>
              </a:ext>
            </a:extLst>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1" name="TextBox 10">
            <a:extLst>
              <a:ext uri="{FF2B5EF4-FFF2-40B4-BE49-F238E27FC236}">
                <a16:creationId xmlns:a16="http://schemas.microsoft.com/office/drawing/2014/main" id="{BEFA3037-B55D-4A0B-BCE5-40296176E1CE}"/>
              </a:ext>
            </a:extLst>
          </p:cNvPr>
          <p:cNvSpPr txBox="1"/>
          <p:nvPr/>
        </p:nvSpPr>
        <p:spPr>
          <a:xfrm>
            <a:off x="7780870" y="5809879"/>
            <a:ext cx="872005" cy="338554"/>
          </a:xfrm>
          <a:prstGeom prst="rect">
            <a:avLst/>
          </a:prstGeom>
          <a:noFill/>
        </p:spPr>
        <p:txBody>
          <a:bodyPr wrap="square" rtlCol="0">
            <a:spAutoFit/>
          </a:bodyPr>
          <a:lstStyle/>
          <a:p>
            <a:r>
              <a:rPr lang="en-US" sz="1600" dirty="0">
                <a:solidFill>
                  <a:srgbClr val="FF0000"/>
                </a:solidFill>
                <a:effectLst/>
                <a:latin typeface="+mj-lt"/>
              </a:rPr>
              <a:t>Next ?</a:t>
            </a:r>
          </a:p>
        </p:txBody>
      </p:sp>
    </p:spTree>
    <p:extLst>
      <p:ext uri="{BB962C8B-B14F-4D97-AF65-F5344CB8AC3E}">
        <p14:creationId xmlns:p14="http://schemas.microsoft.com/office/powerpoint/2010/main" val="831428870"/>
      </p:ext>
    </p:extLst>
  </p:cSld>
  <p:clrMapOvr>
    <a:masterClrMapping/>
  </p:clrMapOvr>
  <p:transition advClick="0">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Immune Suppression</a:t>
            </a:r>
          </a:p>
        </p:txBody>
      </p:sp>
      <p:sp>
        <p:nvSpPr>
          <p:cNvPr id="3" name="Content Placeholder 2"/>
          <p:cNvSpPr>
            <a:spLocks noGrp="1"/>
          </p:cNvSpPr>
          <p:nvPr>
            <p:ph idx="1"/>
          </p:nvPr>
        </p:nvSpPr>
        <p:spPr>
          <a:xfrm>
            <a:off x="685800" y="1295400"/>
            <a:ext cx="7772400" cy="4572000"/>
          </a:xfrm>
        </p:spPr>
        <p:txBody>
          <a:bodyPr/>
          <a:lstStyle/>
          <a:p>
            <a:r>
              <a:rPr lang="en-US" sz="2200" b="0" dirty="0"/>
              <a:t>Accepted first line therapy in most situations</a:t>
            </a:r>
          </a:p>
          <a:p>
            <a:r>
              <a:rPr lang="en-US" sz="2200" b="0" dirty="0"/>
              <a:t>Allows recovery of host cytotoxic T-lymphocytes against EBV</a:t>
            </a:r>
          </a:p>
          <a:p>
            <a:r>
              <a:rPr lang="en-US" sz="2200" b="0" dirty="0"/>
              <a:t>Successful regression occurs in 23-86% of patients who undergo reduction of immune suppression alone or in combination with other therapies</a:t>
            </a:r>
          </a:p>
          <a:p>
            <a:r>
              <a:rPr lang="en-US" sz="2200" b="0" dirty="0"/>
              <a:t>Treatment failures due to tumor unresponsiveness</a:t>
            </a:r>
          </a:p>
          <a:p>
            <a:r>
              <a:rPr lang="en-US" sz="2200" b="0" dirty="0"/>
              <a:t>Graft rejection can be a complication of reduction or withdrawal of immune suppression</a:t>
            </a:r>
          </a:p>
        </p:txBody>
      </p:sp>
      <p:sp>
        <p:nvSpPr>
          <p:cNvPr id="4" name="Slide Number Placeholder 3"/>
          <p:cNvSpPr>
            <a:spLocks noGrp="1"/>
          </p:cNvSpPr>
          <p:nvPr>
            <p:ph type="sldNum" sz="quarter" idx="4"/>
          </p:nvPr>
        </p:nvSpPr>
        <p:spPr/>
        <p:txBody>
          <a:bodyPr/>
          <a:lstStyle/>
          <a:p>
            <a:fld id="{9A7E3803-C8DB-474E-8499-3A7DF90A4DD0}" type="slidenum">
              <a:rPr lang="en-US" smtClean="0"/>
              <a:pPr/>
              <a:t>32</a:t>
            </a:fld>
            <a:endParaRPr lang="en-US" dirty="0"/>
          </a:p>
        </p:txBody>
      </p:sp>
      <p:sp>
        <p:nvSpPr>
          <p:cNvPr id="5" name="TextBox 4"/>
          <p:cNvSpPr txBox="1"/>
          <p:nvPr/>
        </p:nvSpPr>
        <p:spPr>
          <a:xfrm>
            <a:off x="678461" y="6157849"/>
            <a:ext cx="5281645" cy="553998"/>
          </a:xfrm>
          <a:prstGeom prst="rect">
            <a:avLst/>
          </a:prstGeom>
          <a:noFill/>
        </p:spPr>
        <p:txBody>
          <a:bodyPr wrap="square" rtlCol="0">
            <a:spAutoFit/>
          </a:bodyPr>
          <a:lstStyle/>
          <a:p>
            <a:r>
              <a:rPr lang="en-US" sz="1000" b="1" dirty="0">
                <a:solidFill>
                  <a:schemeClr val="bg2"/>
                </a:solidFill>
                <a:effectLst/>
                <a:latin typeface="+mn-lt"/>
              </a:rPr>
              <a:t>Green M. Management of Epstein-Barr virus-induced post-transplant </a:t>
            </a:r>
            <a:r>
              <a:rPr lang="en-US" sz="1000" b="1" dirty="0" err="1">
                <a:solidFill>
                  <a:schemeClr val="bg2"/>
                </a:solidFill>
                <a:effectLst/>
                <a:latin typeface="+mn-lt"/>
              </a:rPr>
              <a:t>lymphoproliferative</a:t>
            </a:r>
            <a:r>
              <a:rPr lang="en-US" sz="1000" b="1" dirty="0">
                <a:solidFill>
                  <a:schemeClr val="bg2"/>
                </a:solidFill>
                <a:effectLst/>
                <a:latin typeface="+mn-lt"/>
              </a:rPr>
              <a:t> disease  in recipients of solid organ transplants</a:t>
            </a:r>
            <a:r>
              <a:rPr lang="en-US" sz="1000" b="1" i="1" dirty="0">
                <a:solidFill>
                  <a:schemeClr val="bg2"/>
                </a:solidFill>
                <a:effectLst/>
                <a:latin typeface="+mn-lt"/>
              </a:rPr>
              <a:t>. Am J Transplant </a:t>
            </a:r>
            <a:r>
              <a:rPr lang="en-US" sz="1000" b="1" dirty="0">
                <a:solidFill>
                  <a:schemeClr val="bg2"/>
                </a:solidFill>
                <a:effectLst/>
                <a:latin typeface="+mn-lt"/>
              </a:rPr>
              <a:t>2001;1: 103-108.</a:t>
            </a:r>
          </a:p>
        </p:txBody>
      </p:sp>
      <p:sp>
        <p:nvSpPr>
          <p:cNvPr id="12" name="Action Button: Home 11">
            <a:hlinkClick r:id="rId2" action="ppaction://hlinksldjump" highlightClick="1"/>
            <a:extLst>
              <a:ext uri="{FF2B5EF4-FFF2-40B4-BE49-F238E27FC236}">
                <a16:creationId xmlns:a16="http://schemas.microsoft.com/office/drawing/2014/main" id="{BDFC98CA-4E9D-F244-A271-8A877679BA92}"/>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6" name="Rectangle 5">
            <a:extLst>
              <a:ext uri="{FF2B5EF4-FFF2-40B4-BE49-F238E27FC236}">
                <a16:creationId xmlns:a16="http://schemas.microsoft.com/office/drawing/2014/main" id="{A83AE692-88CE-45ED-BD15-25D2B90C075D}"/>
              </a:ext>
            </a:extLst>
          </p:cNvPr>
          <p:cNvSpPr/>
          <p:nvPr/>
        </p:nvSpPr>
        <p:spPr>
          <a:xfrm>
            <a:off x="845820" y="5135604"/>
            <a:ext cx="7772400" cy="830997"/>
          </a:xfrm>
          <a:prstGeom prst="rect">
            <a:avLst/>
          </a:prstGeom>
        </p:spPr>
        <p:txBody>
          <a:bodyPr wrap="square">
            <a:spAutoFit/>
          </a:bodyPr>
          <a:lstStyle/>
          <a:p>
            <a:r>
              <a:rPr lang="en-US" dirty="0">
                <a:solidFill>
                  <a:schemeClr val="bg2">
                    <a:lumMod val="50000"/>
                    <a:lumOff val="50000"/>
                  </a:schemeClr>
                </a:solidFill>
                <a:effectLst/>
                <a:latin typeface="+mn-lt"/>
              </a:rPr>
              <a:t>This patient continues to have fevers and diarrhea despite withdrawal of immune suppression over 28 days</a:t>
            </a:r>
          </a:p>
        </p:txBody>
      </p:sp>
      <p:sp>
        <p:nvSpPr>
          <p:cNvPr id="13" name="Curved Up Arrow 9">
            <a:hlinkClick r:id="rId3" action="ppaction://hlinksldjump"/>
            <a:extLst>
              <a:ext uri="{FF2B5EF4-FFF2-40B4-BE49-F238E27FC236}">
                <a16:creationId xmlns:a16="http://schemas.microsoft.com/office/drawing/2014/main" id="{E5B4CB9F-6A9F-4A6F-8D76-D5DA5B065D35}"/>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1289102886"/>
      </p:ext>
    </p:extLst>
  </p:cSld>
  <p:clrMapOvr>
    <a:masterClrMapping/>
  </p:clrMapOvr>
  <p:transition advClick="0">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Antiviral Agents</a:t>
            </a:r>
          </a:p>
        </p:txBody>
      </p:sp>
      <p:sp>
        <p:nvSpPr>
          <p:cNvPr id="3" name="Content Placeholder 2"/>
          <p:cNvSpPr>
            <a:spLocks noGrp="1"/>
          </p:cNvSpPr>
          <p:nvPr>
            <p:ph idx="1"/>
          </p:nvPr>
        </p:nvSpPr>
        <p:spPr>
          <a:xfrm>
            <a:off x="556078" y="1295400"/>
            <a:ext cx="7772400" cy="4572000"/>
          </a:xfrm>
        </p:spPr>
        <p:txBody>
          <a:bodyPr/>
          <a:lstStyle/>
          <a:p>
            <a:r>
              <a:rPr lang="en-US" sz="2200" b="0" dirty="0"/>
              <a:t>Ganciclovir and acyclovir inhibit </a:t>
            </a:r>
            <a:r>
              <a:rPr lang="en-US" sz="2200" b="0" u="sng" dirty="0"/>
              <a:t>lytic</a:t>
            </a:r>
            <a:r>
              <a:rPr lang="en-US" sz="2200" b="0" dirty="0"/>
              <a:t> EBV infection</a:t>
            </a:r>
          </a:p>
          <a:p>
            <a:r>
              <a:rPr lang="en-US" sz="2200" b="0" dirty="0"/>
              <a:t>PTLD lesions consist of mainly EBV-immortalized B-cells, not those undergoing lytic infection</a:t>
            </a:r>
          </a:p>
          <a:p>
            <a:r>
              <a:rPr lang="en-US" sz="2200" b="0" dirty="0"/>
              <a:t>EBV viral loads rise while receiving antiviral therapy</a:t>
            </a:r>
          </a:p>
          <a:p>
            <a:r>
              <a:rPr lang="en-US" sz="2200" b="0" dirty="0"/>
              <a:t>Not effective in treating healthy individuals with acute EBV infection</a:t>
            </a:r>
          </a:p>
          <a:p>
            <a:r>
              <a:rPr lang="en-US" sz="2200" b="0" dirty="0"/>
              <a:t>Efficacy not established in prospective, comparative studies</a:t>
            </a:r>
          </a:p>
          <a:p>
            <a:r>
              <a:rPr lang="en-US" sz="2200" b="0" dirty="0"/>
              <a:t>Complications of therapy include </a:t>
            </a:r>
            <a:r>
              <a:rPr lang="en-US" sz="2200" b="0" dirty="0" err="1"/>
              <a:t>myelosuppression</a:t>
            </a:r>
            <a:r>
              <a:rPr lang="en-US" sz="2200" b="0" dirty="0"/>
              <a:t> and possible nephrotoxicity</a:t>
            </a:r>
          </a:p>
        </p:txBody>
      </p:sp>
      <p:sp>
        <p:nvSpPr>
          <p:cNvPr id="4" name="Slide Number Placeholder 3"/>
          <p:cNvSpPr>
            <a:spLocks noGrp="1"/>
          </p:cNvSpPr>
          <p:nvPr>
            <p:ph type="sldNum" sz="quarter" idx="4"/>
          </p:nvPr>
        </p:nvSpPr>
        <p:spPr/>
        <p:txBody>
          <a:bodyPr/>
          <a:lstStyle/>
          <a:p>
            <a:fld id="{9A7E3803-C8DB-474E-8499-3A7DF90A4DD0}" type="slidenum">
              <a:rPr lang="en-US" smtClean="0"/>
              <a:pPr/>
              <a:t>33</a:t>
            </a:fld>
            <a:endParaRPr lang="en-US" dirty="0"/>
          </a:p>
        </p:txBody>
      </p:sp>
      <p:sp>
        <p:nvSpPr>
          <p:cNvPr id="5" name="TextBox 4"/>
          <p:cNvSpPr txBox="1"/>
          <p:nvPr/>
        </p:nvSpPr>
        <p:spPr>
          <a:xfrm>
            <a:off x="678461" y="6157849"/>
            <a:ext cx="5310507" cy="400110"/>
          </a:xfrm>
          <a:prstGeom prst="rect">
            <a:avLst/>
          </a:prstGeom>
          <a:noFill/>
        </p:spPr>
        <p:txBody>
          <a:bodyPr wrap="square" rtlCol="0">
            <a:spAutoFit/>
          </a:bodyPr>
          <a:lstStyle/>
          <a:p>
            <a:r>
              <a:rPr lang="en-US" sz="1000" b="1" dirty="0">
                <a:solidFill>
                  <a:schemeClr val="bg2"/>
                </a:solidFill>
                <a:effectLst/>
                <a:latin typeface="+mn-lt"/>
              </a:rPr>
              <a:t>Green M and Michaels M.  Epstein-Barr virus infection and post-transplant </a:t>
            </a:r>
            <a:r>
              <a:rPr lang="en-US" sz="1000" b="1" dirty="0" err="1">
                <a:solidFill>
                  <a:schemeClr val="bg2"/>
                </a:solidFill>
                <a:effectLst/>
                <a:latin typeface="+mn-lt"/>
              </a:rPr>
              <a:t>lymphoproliferative</a:t>
            </a:r>
            <a:r>
              <a:rPr lang="en-US" sz="1000" b="1" dirty="0">
                <a:solidFill>
                  <a:schemeClr val="bg2"/>
                </a:solidFill>
                <a:effectLst/>
                <a:latin typeface="+mn-lt"/>
              </a:rPr>
              <a:t> disorder</a:t>
            </a:r>
            <a:r>
              <a:rPr lang="en-US" sz="1000" b="1" i="1" dirty="0">
                <a:solidFill>
                  <a:schemeClr val="bg2"/>
                </a:solidFill>
                <a:effectLst/>
                <a:latin typeface="+mn-lt"/>
              </a:rPr>
              <a:t>. Am J Transplant </a:t>
            </a:r>
            <a:r>
              <a:rPr lang="en-US" sz="1000" b="1" dirty="0">
                <a:solidFill>
                  <a:schemeClr val="bg2"/>
                </a:solidFill>
                <a:effectLst/>
                <a:latin typeface="+mn-lt"/>
              </a:rPr>
              <a:t>2013;13: 41-54.</a:t>
            </a:r>
          </a:p>
        </p:txBody>
      </p:sp>
      <p:sp>
        <p:nvSpPr>
          <p:cNvPr id="12" name="Action Button: Home 11">
            <a:hlinkClick r:id="rId2" action="ppaction://hlinksldjump" highlightClick="1"/>
            <a:extLst>
              <a:ext uri="{FF2B5EF4-FFF2-40B4-BE49-F238E27FC236}">
                <a16:creationId xmlns:a16="http://schemas.microsoft.com/office/drawing/2014/main" id="{D941AF2E-69E5-6A47-81C3-C73BFC7F4872}"/>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9" name="Rectangle 8">
            <a:extLst>
              <a:ext uri="{FF2B5EF4-FFF2-40B4-BE49-F238E27FC236}">
                <a16:creationId xmlns:a16="http://schemas.microsoft.com/office/drawing/2014/main" id="{903D9E4B-D941-4CFF-98D4-05D4B095CBC3}"/>
              </a:ext>
            </a:extLst>
          </p:cNvPr>
          <p:cNvSpPr/>
          <p:nvPr/>
        </p:nvSpPr>
        <p:spPr>
          <a:xfrm>
            <a:off x="815522" y="5279884"/>
            <a:ext cx="7772400" cy="769441"/>
          </a:xfrm>
          <a:prstGeom prst="rect">
            <a:avLst/>
          </a:prstGeom>
        </p:spPr>
        <p:txBody>
          <a:bodyPr wrap="square">
            <a:spAutoFit/>
          </a:bodyPr>
          <a:lstStyle/>
          <a:p>
            <a:r>
              <a:rPr lang="en-US" sz="2200" dirty="0">
                <a:solidFill>
                  <a:schemeClr val="bg2">
                    <a:lumMod val="50000"/>
                    <a:lumOff val="50000"/>
                  </a:schemeClr>
                </a:solidFill>
                <a:effectLst/>
                <a:latin typeface="+mn-lt"/>
              </a:rPr>
              <a:t>After 2 weeks of therapy, this patient has continued fevers and diarrhea and EBV viral loads continue to rise. </a:t>
            </a:r>
          </a:p>
        </p:txBody>
      </p:sp>
      <p:sp>
        <p:nvSpPr>
          <p:cNvPr id="11" name="Curved Up Arrow 9">
            <a:hlinkClick r:id="rId3" action="ppaction://hlinksldjump"/>
            <a:extLst>
              <a:ext uri="{FF2B5EF4-FFF2-40B4-BE49-F238E27FC236}">
                <a16:creationId xmlns:a16="http://schemas.microsoft.com/office/drawing/2014/main" id="{92996E5A-9782-47B8-88DA-6580EFE12228}"/>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231689755"/>
      </p:ext>
    </p:extLst>
  </p:cSld>
  <p:clrMapOvr>
    <a:masterClrMapping/>
  </p:clrMapOvr>
  <p:transition advClick="0">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Rituximab</a:t>
            </a:r>
          </a:p>
        </p:txBody>
      </p:sp>
      <p:sp>
        <p:nvSpPr>
          <p:cNvPr id="3" name="Content Placeholder 2"/>
          <p:cNvSpPr>
            <a:spLocks noGrp="1"/>
          </p:cNvSpPr>
          <p:nvPr>
            <p:ph idx="1"/>
          </p:nvPr>
        </p:nvSpPr>
        <p:spPr/>
        <p:txBody>
          <a:bodyPr/>
          <a:lstStyle/>
          <a:p>
            <a:r>
              <a:rPr lang="en-US" b="0" dirty="0"/>
              <a:t>Chimeric monoclonal anti-CD20 antibody</a:t>
            </a:r>
          </a:p>
          <a:p>
            <a:r>
              <a:rPr lang="en-US" b="0" dirty="0"/>
              <a:t>Targets B-cells</a:t>
            </a:r>
          </a:p>
          <a:p>
            <a:r>
              <a:rPr lang="en-US" b="0" dirty="0"/>
              <a:t>Promising as second-line therapy</a:t>
            </a:r>
          </a:p>
          <a:p>
            <a:pPr lvl="1"/>
            <a:r>
              <a:rPr lang="en-US" b="0" dirty="0"/>
              <a:t>Used as a single agent</a:t>
            </a:r>
          </a:p>
          <a:p>
            <a:pPr lvl="1"/>
            <a:r>
              <a:rPr lang="en-US" b="0" dirty="0"/>
              <a:t>Used in combination with chemotherapy</a:t>
            </a:r>
          </a:p>
        </p:txBody>
      </p:sp>
      <p:sp>
        <p:nvSpPr>
          <p:cNvPr id="4" name="Slide Number Placeholder 3"/>
          <p:cNvSpPr>
            <a:spLocks noGrp="1"/>
          </p:cNvSpPr>
          <p:nvPr>
            <p:ph type="sldNum" sz="quarter" idx="4"/>
          </p:nvPr>
        </p:nvSpPr>
        <p:spPr/>
        <p:txBody>
          <a:bodyPr/>
          <a:lstStyle/>
          <a:p>
            <a:fld id="{9A7E3803-C8DB-474E-8499-3A7DF90A4DD0}" type="slidenum">
              <a:rPr lang="en-US" smtClean="0"/>
              <a:pPr/>
              <a:t>34</a:t>
            </a:fld>
            <a:endParaRPr lang="en-US" dirty="0"/>
          </a:p>
        </p:txBody>
      </p:sp>
      <p:sp>
        <p:nvSpPr>
          <p:cNvPr id="11" name="Action Button: Home 10">
            <a:hlinkClick r:id="rId2" action="ppaction://hlinksldjump" highlightClick="1"/>
            <a:extLst>
              <a:ext uri="{FF2B5EF4-FFF2-40B4-BE49-F238E27FC236}">
                <a16:creationId xmlns:a16="http://schemas.microsoft.com/office/drawing/2014/main" id="{1CCDA41B-8F6B-2449-A320-2CF07DAF7DA9}"/>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8" name="Curved Up Arrow 9">
            <a:hlinkClick r:id="rId3" action="ppaction://hlinksldjump"/>
            <a:extLst>
              <a:ext uri="{FF2B5EF4-FFF2-40B4-BE49-F238E27FC236}">
                <a16:creationId xmlns:a16="http://schemas.microsoft.com/office/drawing/2014/main" id="{0A1AFBA1-3734-4EBD-B7E9-3A9306A4BF74}"/>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688110882"/>
      </p:ext>
    </p:extLst>
  </p:cSld>
  <p:clrMapOvr>
    <a:masterClrMapping/>
  </p:clrMapOvr>
  <p:transition advClick="0">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Chemotherapy</a:t>
            </a:r>
          </a:p>
        </p:txBody>
      </p:sp>
      <p:sp>
        <p:nvSpPr>
          <p:cNvPr id="3" name="Content Placeholder 2"/>
          <p:cNvSpPr>
            <a:spLocks noGrp="1"/>
          </p:cNvSpPr>
          <p:nvPr>
            <p:ph idx="1"/>
          </p:nvPr>
        </p:nvSpPr>
        <p:spPr/>
        <p:txBody>
          <a:bodyPr/>
          <a:lstStyle/>
          <a:p>
            <a:r>
              <a:rPr lang="en-US" b="0" dirty="0"/>
              <a:t>No best therapy</a:t>
            </a:r>
          </a:p>
          <a:p>
            <a:r>
              <a:rPr lang="en-US" b="0" dirty="0"/>
              <a:t>Not usually indicated as first-line therapy</a:t>
            </a:r>
          </a:p>
          <a:p>
            <a:r>
              <a:rPr lang="en-US" b="0" dirty="0"/>
              <a:t>Consider use in monomorphic PTLD or lymphoma late in transplant course</a:t>
            </a:r>
          </a:p>
          <a:p>
            <a:r>
              <a:rPr lang="en-US" b="0" dirty="0"/>
              <a:t>Many centers use CHOP (cyclophosphamide, doxorubicin, vincristine, prednisone)</a:t>
            </a:r>
          </a:p>
          <a:p>
            <a:r>
              <a:rPr lang="en-US" b="0" dirty="0"/>
              <a:t>Complications include increased likelihood of infections due to increase in immune compromised state</a:t>
            </a:r>
          </a:p>
        </p:txBody>
      </p:sp>
      <p:sp>
        <p:nvSpPr>
          <p:cNvPr id="4" name="Slide Number Placeholder 3"/>
          <p:cNvSpPr>
            <a:spLocks noGrp="1"/>
          </p:cNvSpPr>
          <p:nvPr>
            <p:ph type="sldNum" sz="quarter" idx="4"/>
          </p:nvPr>
        </p:nvSpPr>
        <p:spPr/>
        <p:txBody>
          <a:bodyPr/>
          <a:lstStyle/>
          <a:p>
            <a:fld id="{9A7E3803-C8DB-474E-8499-3A7DF90A4DD0}" type="slidenum">
              <a:rPr lang="en-US" smtClean="0"/>
              <a:pPr/>
              <a:t>35</a:t>
            </a:fld>
            <a:endParaRPr lang="en-US" dirty="0"/>
          </a:p>
        </p:txBody>
      </p:sp>
      <p:sp>
        <p:nvSpPr>
          <p:cNvPr id="9" name="Action Button: Home 8">
            <a:hlinkClick r:id="rId2" action="ppaction://hlinksldjump" highlightClick="1"/>
            <a:extLst>
              <a:ext uri="{FF2B5EF4-FFF2-40B4-BE49-F238E27FC236}">
                <a16:creationId xmlns:a16="http://schemas.microsoft.com/office/drawing/2014/main" id="{1B627BF1-89C1-2941-8CB4-F26BF1EF888A}"/>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Curved Up Arrow 9">
            <a:hlinkClick r:id="rId3" action="ppaction://hlinksldjump"/>
            <a:extLst>
              <a:ext uri="{FF2B5EF4-FFF2-40B4-BE49-F238E27FC236}">
                <a16:creationId xmlns:a16="http://schemas.microsoft.com/office/drawing/2014/main" id="{1618446C-044D-43C4-84DE-CB9CDEC39C20}"/>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265010214"/>
      </p:ext>
    </p:extLst>
  </p:cSld>
  <p:clrMapOvr>
    <a:masterClrMapping/>
  </p:clrMapOvr>
  <p:transition advClick="0">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Q4: What are potential second-line therapies to consider? </a:t>
            </a:r>
          </a:p>
        </p:txBody>
      </p:sp>
      <p:sp>
        <p:nvSpPr>
          <p:cNvPr id="3" name="Content Placeholder 2"/>
          <p:cNvSpPr>
            <a:spLocks noGrp="1"/>
          </p:cNvSpPr>
          <p:nvPr>
            <p:ph idx="1"/>
          </p:nvPr>
        </p:nvSpPr>
        <p:spPr/>
        <p:txBody>
          <a:bodyPr/>
          <a:lstStyle/>
          <a:p>
            <a:r>
              <a:rPr lang="en-US" dirty="0">
                <a:hlinkClick r:id="rId2" action="ppaction://hlinksldjump"/>
              </a:rPr>
              <a:t>Start low-dose cyclophosphamide (</a:t>
            </a:r>
            <a:r>
              <a:rPr lang="en-US" dirty="0" err="1">
                <a:hlinkClick r:id="rId2" action="ppaction://hlinksldjump"/>
              </a:rPr>
              <a:t>cytoxan</a:t>
            </a:r>
            <a:r>
              <a:rPr lang="en-US" dirty="0">
                <a:hlinkClick r:id="rId2" action="ppaction://hlinksldjump"/>
              </a:rPr>
              <a:t>) + prednisone</a:t>
            </a:r>
            <a:endParaRPr lang="en-US" dirty="0"/>
          </a:p>
          <a:p>
            <a:r>
              <a:rPr lang="en-US" dirty="0">
                <a:hlinkClick r:id="rId3" action="ppaction://hlinksldjump"/>
              </a:rPr>
              <a:t>Arrange for adoptive immunotherapy</a:t>
            </a:r>
            <a:endParaRPr lang="en-US" dirty="0"/>
          </a:p>
          <a:p>
            <a:r>
              <a:rPr lang="en-US" dirty="0">
                <a:hlinkClick r:id="rId4" action="ppaction://hlinksldjump"/>
              </a:rPr>
              <a:t>Start rituximab</a:t>
            </a:r>
            <a:endParaRPr lang="en-US" dirty="0"/>
          </a:p>
        </p:txBody>
      </p:sp>
      <p:sp>
        <p:nvSpPr>
          <p:cNvPr id="4" name="Slide Number Placeholder 3"/>
          <p:cNvSpPr>
            <a:spLocks noGrp="1"/>
          </p:cNvSpPr>
          <p:nvPr>
            <p:ph type="sldNum" sz="quarter" idx="4"/>
          </p:nvPr>
        </p:nvSpPr>
        <p:spPr/>
        <p:txBody>
          <a:bodyPr/>
          <a:lstStyle/>
          <a:p>
            <a:fld id="{9A7E3803-C8DB-474E-8499-3A7DF90A4DD0}" type="slidenum">
              <a:rPr lang="en-US" smtClean="0"/>
              <a:pPr/>
              <a:t>36</a:t>
            </a:fld>
            <a:endParaRPr lang="en-US" dirty="0"/>
          </a:p>
        </p:txBody>
      </p:sp>
      <p:pic>
        <p:nvPicPr>
          <p:cNvPr id="8" name="Picture 7" descr="Screen Shot 2016-02-23 at 10.56.09 PM.png">
            <a:hlinkClick r:id="rId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4025900"/>
            <a:ext cx="2590800" cy="1308100"/>
          </a:xfrm>
          <a:prstGeom prst="rect">
            <a:avLst/>
          </a:prstGeom>
        </p:spPr>
      </p:pic>
      <p:sp>
        <p:nvSpPr>
          <p:cNvPr id="11" name="Action Button: Home 10">
            <a:hlinkClick r:id="rId6" action="ppaction://hlinksldjump" highlightClick="1"/>
            <a:extLst>
              <a:ext uri="{FF2B5EF4-FFF2-40B4-BE49-F238E27FC236}">
                <a16:creationId xmlns:a16="http://schemas.microsoft.com/office/drawing/2014/main" id="{216C4DEA-7BBB-8E41-979A-0B64C5106B24}"/>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Action Button: Forward or Next 4">
            <a:hlinkClick r:id="rId7" action="ppaction://hlinksldjump" highlightClick="1"/>
            <a:extLst>
              <a:ext uri="{FF2B5EF4-FFF2-40B4-BE49-F238E27FC236}">
                <a16:creationId xmlns:a16="http://schemas.microsoft.com/office/drawing/2014/main" id="{0E35CE5F-79A8-45BC-8339-7F0D414B2B2E}"/>
              </a:ext>
            </a:extLst>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2" name="TextBox 11">
            <a:extLst>
              <a:ext uri="{FF2B5EF4-FFF2-40B4-BE49-F238E27FC236}">
                <a16:creationId xmlns:a16="http://schemas.microsoft.com/office/drawing/2014/main" id="{1A795833-D2DE-4796-8629-E773BD9A232F}"/>
              </a:ext>
            </a:extLst>
          </p:cNvPr>
          <p:cNvSpPr txBox="1"/>
          <p:nvPr/>
        </p:nvSpPr>
        <p:spPr>
          <a:xfrm>
            <a:off x="7780870" y="5809879"/>
            <a:ext cx="872005" cy="338554"/>
          </a:xfrm>
          <a:prstGeom prst="rect">
            <a:avLst/>
          </a:prstGeom>
          <a:noFill/>
        </p:spPr>
        <p:txBody>
          <a:bodyPr wrap="square" rtlCol="0">
            <a:spAutoFit/>
          </a:bodyPr>
          <a:lstStyle/>
          <a:p>
            <a:r>
              <a:rPr lang="en-US" sz="1600" dirty="0">
                <a:solidFill>
                  <a:srgbClr val="FF0000"/>
                </a:solidFill>
                <a:effectLst/>
                <a:latin typeface="+mj-lt"/>
              </a:rPr>
              <a:t>Next ?</a:t>
            </a:r>
          </a:p>
        </p:txBody>
      </p:sp>
    </p:spTree>
    <p:extLst>
      <p:ext uri="{BB962C8B-B14F-4D97-AF65-F5344CB8AC3E}">
        <p14:creationId xmlns:p14="http://schemas.microsoft.com/office/powerpoint/2010/main" val="2715555421"/>
      </p:ext>
    </p:extLst>
  </p:cSld>
  <p:clrMapOvr>
    <a:masterClrMapping/>
  </p:clrMapOvr>
  <p:transition advClick="0">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Second-Line </a:t>
            </a:r>
            <a:br>
              <a:rPr lang="en-US" dirty="0"/>
            </a:br>
            <a:r>
              <a:rPr lang="en-US" dirty="0"/>
              <a:t>Therapies for EBV PTLD</a:t>
            </a:r>
          </a:p>
        </p:txBody>
      </p:sp>
      <p:sp>
        <p:nvSpPr>
          <p:cNvPr id="4" name="Slide Number Placeholder 3"/>
          <p:cNvSpPr>
            <a:spLocks noGrp="1"/>
          </p:cNvSpPr>
          <p:nvPr>
            <p:ph type="sldNum" sz="quarter" idx="4"/>
          </p:nvPr>
        </p:nvSpPr>
        <p:spPr/>
        <p:txBody>
          <a:bodyPr/>
          <a:lstStyle/>
          <a:p>
            <a:fld id="{9A7E3803-C8DB-474E-8499-3A7DF90A4DD0}" type="slidenum">
              <a:rPr lang="en-US" smtClean="0"/>
              <a:pPr/>
              <a:t>37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81071718"/>
              </p:ext>
            </p:extLst>
          </p:nvPr>
        </p:nvGraphicFramePr>
        <p:xfrm>
          <a:off x="735261" y="1503947"/>
          <a:ext cx="7713580" cy="4220410"/>
        </p:xfrm>
        <a:graphic>
          <a:graphicData uri="http://schemas.openxmlformats.org/drawingml/2006/table">
            <a:tbl>
              <a:tblPr firstRow="1" bandRow="1">
                <a:tableStyleId>{8EC20E35-A176-4012-BC5E-935CFFF8708E}</a:tableStyleId>
              </a:tblPr>
              <a:tblGrid>
                <a:gridCol w="1928395">
                  <a:extLst>
                    <a:ext uri="{9D8B030D-6E8A-4147-A177-3AD203B41FA5}">
                      <a16:colId xmlns:a16="http://schemas.microsoft.com/office/drawing/2014/main" val="20000"/>
                    </a:ext>
                  </a:extLst>
                </a:gridCol>
                <a:gridCol w="1694449">
                  <a:extLst>
                    <a:ext uri="{9D8B030D-6E8A-4147-A177-3AD203B41FA5}">
                      <a16:colId xmlns:a16="http://schemas.microsoft.com/office/drawing/2014/main" val="20001"/>
                    </a:ext>
                  </a:extLst>
                </a:gridCol>
                <a:gridCol w="1737895">
                  <a:extLst>
                    <a:ext uri="{9D8B030D-6E8A-4147-A177-3AD203B41FA5}">
                      <a16:colId xmlns:a16="http://schemas.microsoft.com/office/drawing/2014/main" val="20002"/>
                    </a:ext>
                  </a:extLst>
                </a:gridCol>
                <a:gridCol w="2352841">
                  <a:extLst>
                    <a:ext uri="{9D8B030D-6E8A-4147-A177-3AD203B41FA5}">
                      <a16:colId xmlns:a16="http://schemas.microsoft.com/office/drawing/2014/main" val="20003"/>
                    </a:ext>
                  </a:extLst>
                </a:gridCol>
              </a:tblGrid>
              <a:tr h="675106">
                <a:tc>
                  <a:txBody>
                    <a:bodyPr/>
                    <a:lstStyle/>
                    <a:p>
                      <a:r>
                        <a:rPr lang="en-US" sz="1600" dirty="0"/>
                        <a:t>TREATMENT</a:t>
                      </a:r>
                      <a:r>
                        <a:rPr lang="en-US" sz="1600" baseline="0" dirty="0"/>
                        <a:t> STRATEGY</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1600" dirty="0"/>
                        <a:t>RITUXIMAB</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sz="1600" dirty="0"/>
                        <a:t>CYTOXAN</a:t>
                      </a:r>
                      <a:r>
                        <a:rPr lang="en-US" sz="1600" baseline="0" dirty="0"/>
                        <a:t> + PREDNISONE</a:t>
                      </a:r>
                      <a:endParaRPr lang="en-US" sz="1600" dirty="0"/>
                    </a:p>
                  </a:txBody>
                  <a:tcPr>
                    <a:lnT w="12700" cap="flat" cmpd="sng" algn="ctr">
                      <a:solidFill>
                        <a:scrgbClr r="0" g="0" b="0"/>
                      </a:solidFill>
                      <a:prstDash val="solid"/>
                      <a:round/>
                      <a:headEnd type="none" w="med" len="med"/>
                      <a:tailEnd type="none" w="med" len="med"/>
                    </a:lnT>
                  </a:tcPr>
                </a:tc>
                <a:tc>
                  <a:txBody>
                    <a:bodyPr/>
                    <a:lstStyle/>
                    <a:p>
                      <a:r>
                        <a:rPr lang="en-US" sz="1600" dirty="0"/>
                        <a:t>ADOPTIVE IMMUNOTHERAPY</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886326">
                <a:tc>
                  <a:txBody>
                    <a:bodyPr/>
                    <a:lstStyle/>
                    <a:p>
                      <a:r>
                        <a:rPr lang="en-US" sz="1600" dirty="0"/>
                        <a:t>INITIAL CLINICAL RESPONSE RATE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1600" dirty="0"/>
                        <a:t>67-90%</a:t>
                      </a:r>
                    </a:p>
                  </a:txBody>
                  <a:tcPr>
                    <a:lnL w="12700" cap="flat" cmpd="sng" algn="ctr">
                      <a:solidFill>
                        <a:scrgbClr r="0" g="0" b="0"/>
                      </a:solidFill>
                      <a:prstDash val="solid"/>
                      <a:round/>
                      <a:headEnd type="none" w="med" len="med"/>
                      <a:tailEnd type="none" w="med" len="med"/>
                    </a:lnL>
                  </a:tcPr>
                </a:tc>
                <a:tc>
                  <a:txBody>
                    <a:bodyPr/>
                    <a:lstStyle/>
                    <a:p>
                      <a:pPr algn="ctr"/>
                      <a:r>
                        <a:rPr lang="en-US" sz="1600" dirty="0"/>
                        <a:t>80%</a:t>
                      </a:r>
                    </a:p>
                  </a:txBody>
                  <a:tcPr/>
                </a:tc>
                <a:tc>
                  <a:txBody>
                    <a:bodyPr/>
                    <a:lstStyle/>
                    <a:p>
                      <a:pPr algn="ctr"/>
                      <a:r>
                        <a:rPr lang="en-US" sz="1600" dirty="0"/>
                        <a:t>Unknown</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886326">
                <a:tc>
                  <a:txBody>
                    <a:bodyPr/>
                    <a:lstStyle/>
                    <a:p>
                      <a:r>
                        <a:rPr lang="en-US" sz="1600" dirty="0"/>
                        <a:t>RELAPSE RATE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1600" dirty="0"/>
                        <a:t>20%</a:t>
                      </a:r>
                    </a:p>
                  </a:txBody>
                  <a:tcPr>
                    <a:lnL w="12700" cap="flat" cmpd="sng" algn="ctr">
                      <a:solidFill>
                        <a:scrgbClr r="0" g="0" b="0"/>
                      </a:solidFill>
                      <a:prstDash val="solid"/>
                      <a:round/>
                      <a:headEnd type="none" w="med" len="med"/>
                      <a:tailEnd type="none" w="med" len="med"/>
                    </a:lnL>
                  </a:tcPr>
                </a:tc>
                <a:tc>
                  <a:txBody>
                    <a:bodyPr/>
                    <a:lstStyle/>
                    <a:p>
                      <a:pPr algn="ctr"/>
                      <a:r>
                        <a:rPr lang="en-US" sz="1600" dirty="0"/>
                        <a:t>19%</a:t>
                      </a:r>
                    </a:p>
                  </a:txBody>
                  <a:tcPr/>
                </a:tc>
                <a:tc>
                  <a:txBody>
                    <a:bodyPr/>
                    <a:lstStyle/>
                    <a:p>
                      <a:pPr algn="ctr"/>
                      <a:r>
                        <a:rPr lang="en-US" sz="1600" dirty="0"/>
                        <a:t>Unknown</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886326">
                <a:tc>
                  <a:txBody>
                    <a:bodyPr/>
                    <a:lstStyle/>
                    <a:p>
                      <a:r>
                        <a:rPr lang="en-US" sz="1600" dirty="0"/>
                        <a:t>2-YR EVENT FREE SURVIVAL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1600" dirty="0"/>
                        <a:t>70%</a:t>
                      </a:r>
                    </a:p>
                  </a:txBody>
                  <a:tcPr>
                    <a:lnL w="12700" cap="flat" cmpd="sng" algn="ctr">
                      <a:solidFill>
                        <a:scrgbClr r="0" g="0" b="0"/>
                      </a:solidFill>
                      <a:prstDash val="solid"/>
                      <a:round/>
                      <a:headEnd type="none" w="med" len="med"/>
                      <a:tailEnd type="none" w="med" len="med"/>
                    </a:lnL>
                  </a:tcPr>
                </a:tc>
                <a:tc>
                  <a:txBody>
                    <a:bodyPr/>
                    <a:lstStyle/>
                    <a:p>
                      <a:pPr algn="ctr"/>
                      <a:r>
                        <a:rPr lang="en-US" sz="1600" dirty="0"/>
                        <a:t>67%</a:t>
                      </a:r>
                    </a:p>
                  </a:txBody>
                  <a:tcPr/>
                </a:tc>
                <a:tc>
                  <a:txBody>
                    <a:bodyPr/>
                    <a:lstStyle/>
                    <a:p>
                      <a:pPr algn="ctr"/>
                      <a:r>
                        <a:rPr lang="en-US" sz="1600" dirty="0"/>
                        <a:t>Unknown</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886326">
                <a:tc>
                  <a:txBody>
                    <a:bodyPr/>
                    <a:lstStyle/>
                    <a:p>
                      <a:r>
                        <a:rPr lang="en-US" sz="1600" dirty="0"/>
                        <a:t>IDENTIFIED</a:t>
                      </a:r>
                      <a:r>
                        <a:rPr lang="en-US" sz="1600" baseline="0" dirty="0"/>
                        <a:t> LIMITATIONS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r>
                        <a:rPr lang="en-US" sz="1400" dirty="0"/>
                        <a:t>CD20(-)</a:t>
                      </a:r>
                      <a:r>
                        <a:rPr lang="en-US" sz="1400" baseline="0" dirty="0"/>
                        <a:t> lesions; monomorphic disease</a:t>
                      </a:r>
                      <a:endParaRPr lang="en-US" sz="14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1400" dirty="0"/>
                        <a:t>Fulminant PTLD (resolved by adding Rituximab?)</a:t>
                      </a:r>
                    </a:p>
                  </a:txBody>
                  <a:tcPr>
                    <a:lnB w="12700" cap="flat" cmpd="sng" algn="ctr">
                      <a:solidFill>
                        <a:scrgbClr r="0" g="0" b="0"/>
                      </a:solidFill>
                      <a:prstDash val="solid"/>
                      <a:round/>
                      <a:headEnd type="none" w="med" len="med"/>
                      <a:tailEnd type="none" w="med" len="med"/>
                    </a:lnB>
                  </a:tcPr>
                </a:tc>
                <a:tc>
                  <a:txBody>
                    <a:bodyPr/>
                    <a:lstStyle/>
                    <a:p>
                      <a:r>
                        <a:rPr lang="en-US" sz="1400" dirty="0"/>
                        <a:t>Development of recipient EBV-specific</a:t>
                      </a:r>
                      <a:r>
                        <a:rPr lang="en-US" sz="1400" baseline="0" dirty="0"/>
                        <a:t> CTLs for patients with 1° infection</a:t>
                      </a:r>
                      <a:endParaRPr lang="en-US" sz="14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Action Button: Home 10">
            <a:hlinkClick r:id="rId2" action="ppaction://hlinksldjump" highlightClick="1"/>
            <a:extLst>
              <a:ext uri="{FF2B5EF4-FFF2-40B4-BE49-F238E27FC236}">
                <a16:creationId xmlns:a16="http://schemas.microsoft.com/office/drawing/2014/main" id="{96F53685-CD1A-054B-AA83-A2CA6BFB91AE}"/>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3" name="TextBox 2">
            <a:extLst>
              <a:ext uri="{FF2B5EF4-FFF2-40B4-BE49-F238E27FC236}">
                <a16:creationId xmlns:a16="http://schemas.microsoft.com/office/drawing/2014/main" id="{493EEF2F-8254-6544-A04B-4D151CD23F81}"/>
              </a:ext>
            </a:extLst>
          </p:cNvPr>
          <p:cNvSpPr txBox="1"/>
          <p:nvPr/>
        </p:nvSpPr>
        <p:spPr>
          <a:xfrm>
            <a:off x="29863" y="6495599"/>
            <a:ext cx="4143375" cy="246221"/>
          </a:xfrm>
          <a:prstGeom prst="rect">
            <a:avLst/>
          </a:prstGeom>
          <a:noFill/>
          <a:effectLst/>
        </p:spPr>
        <p:txBody>
          <a:bodyPr wrap="square" rtlCol="0">
            <a:spAutoFit/>
          </a:bodyPr>
          <a:lstStyle/>
          <a:p>
            <a:r>
              <a:rPr lang="en-US" sz="1000" dirty="0">
                <a:solidFill>
                  <a:schemeClr val="bg2"/>
                </a:solidFill>
                <a:effectLst/>
                <a:latin typeface="+mn-lt"/>
              </a:rPr>
              <a:t>CTL, cytotoxic T lymphocytes</a:t>
            </a:r>
          </a:p>
        </p:txBody>
      </p:sp>
      <p:sp>
        <p:nvSpPr>
          <p:cNvPr id="12" name="Curved Up Arrow 9">
            <a:hlinkClick r:id="rId3" action="ppaction://hlinksldjump"/>
            <a:extLst>
              <a:ext uri="{FF2B5EF4-FFF2-40B4-BE49-F238E27FC236}">
                <a16:creationId xmlns:a16="http://schemas.microsoft.com/office/drawing/2014/main" id="{D474BB91-E94B-4F57-A986-0FBD4B4495C7}"/>
              </a:ext>
            </a:extLst>
          </p:cNvPr>
          <p:cNvSpPr/>
          <p:nvPr/>
        </p:nvSpPr>
        <p:spPr bwMode="auto">
          <a:xfrm>
            <a:off x="5962682" y="6217098"/>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753828820"/>
      </p:ext>
    </p:extLst>
  </p:cSld>
  <p:clrMapOvr>
    <a:masterClrMapping/>
  </p:clrMapOvr>
  <p:transition advClick="0">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Adoptive Immunotherapy</a:t>
            </a:r>
          </a:p>
        </p:txBody>
      </p:sp>
      <p:sp>
        <p:nvSpPr>
          <p:cNvPr id="3" name="Content Placeholder 2"/>
          <p:cNvSpPr>
            <a:spLocks noGrp="1"/>
          </p:cNvSpPr>
          <p:nvPr>
            <p:ph idx="1"/>
          </p:nvPr>
        </p:nvSpPr>
        <p:spPr/>
        <p:txBody>
          <a:bodyPr/>
          <a:lstStyle/>
          <a:p>
            <a:r>
              <a:rPr lang="en-US" b="0" dirty="0"/>
              <a:t>Infusion of EBV-specific cytotoxic T-lymphocytes</a:t>
            </a:r>
          </a:p>
          <a:p>
            <a:r>
              <a:rPr lang="en-US" b="0" dirty="0"/>
              <a:t>Emerging data in SOT recipients</a:t>
            </a:r>
          </a:p>
          <a:p>
            <a:r>
              <a:rPr lang="en-US" b="0" dirty="0"/>
              <a:t>Experimental: efficacy and safety largely unknown in this population</a:t>
            </a:r>
          </a:p>
        </p:txBody>
      </p:sp>
      <p:sp>
        <p:nvSpPr>
          <p:cNvPr id="4" name="Slide Number Placeholder 3"/>
          <p:cNvSpPr>
            <a:spLocks noGrp="1"/>
          </p:cNvSpPr>
          <p:nvPr>
            <p:ph type="sldNum" sz="quarter" idx="4"/>
          </p:nvPr>
        </p:nvSpPr>
        <p:spPr/>
        <p:txBody>
          <a:bodyPr/>
          <a:lstStyle/>
          <a:p>
            <a:fld id="{9A7E3803-C8DB-474E-8499-3A7DF90A4DD0}" type="slidenum">
              <a:rPr lang="en-US" smtClean="0"/>
              <a:pPr/>
              <a:t>38</a:t>
            </a:fld>
            <a:endParaRPr lang="en-US" dirty="0"/>
          </a:p>
        </p:txBody>
      </p:sp>
      <p:sp>
        <p:nvSpPr>
          <p:cNvPr id="9" name="Action Button: Home 8">
            <a:hlinkClick r:id="rId2" action="ppaction://hlinksldjump" highlightClick="1"/>
            <a:extLst>
              <a:ext uri="{FF2B5EF4-FFF2-40B4-BE49-F238E27FC236}">
                <a16:creationId xmlns:a16="http://schemas.microsoft.com/office/drawing/2014/main" id="{7414EA5B-90C1-1B41-8848-A474D88276C9}"/>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TextBox 9">
            <a:extLst>
              <a:ext uri="{FF2B5EF4-FFF2-40B4-BE49-F238E27FC236}">
                <a16:creationId xmlns:a16="http://schemas.microsoft.com/office/drawing/2014/main" id="{39B55573-04C2-493D-9145-3207C1AF211F}"/>
              </a:ext>
            </a:extLst>
          </p:cNvPr>
          <p:cNvSpPr txBox="1"/>
          <p:nvPr/>
        </p:nvSpPr>
        <p:spPr>
          <a:xfrm>
            <a:off x="500627" y="6150114"/>
            <a:ext cx="5556569" cy="646331"/>
          </a:xfrm>
          <a:prstGeom prst="rect">
            <a:avLst/>
          </a:prstGeom>
          <a:noFill/>
        </p:spPr>
        <p:txBody>
          <a:bodyPr wrap="square" rtlCol="0">
            <a:spAutoFit/>
          </a:bodyPr>
          <a:lstStyle/>
          <a:p>
            <a:r>
              <a:rPr lang="en-US" sz="900" b="1" dirty="0">
                <a:solidFill>
                  <a:schemeClr val="bg2"/>
                </a:solidFill>
                <a:effectLst/>
                <a:latin typeface="+mn-lt"/>
              </a:rPr>
              <a:t>Liu Z, </a:t>
            </a:r>
            <a:r>
              <a:rPr lang="en-US" sz="900" b="1" dirty="0" err="1">
                <a:solidFill>
                  <a:schemeClr val="bg2"/>
                </a:solidFill>
                <a:effectLst/>
                <a:latin typeface="+mn-lt"/>
              </a:rPr>
              <a:t>Savoldo</a:t>
            </a:r>
            <a:r>
              <a:rPr lang="en-US" sz="900" b="1" dirty="0">
                <a:solidFill>
                  <a:schemeClr val="bg2"/>
                </a:solidFill>
                <a:effectLst/>
                <a:latin typeface="+mn-lt"/>
              </a:rPr>
              <a:t> B, </a:t>
            </a:r>
            <a:r>
              <a:rPr lang="en-US" sz="900" b="1" dirty="0" err="1">
                <a:solidFill>
                  <a:schemeClr val="bg2"/>
                </a:solidFill>
                <a:effectLst/>
                <a:latin typeface="+mn-lt"/>
              </a:rPr>
              <a:t>Huls</a:t>
            </a:r>
            <a:r>
              <a:rPr lang="en-US" sz="900" b="1" dirty="0">
                <a:solidFill>
                  <a:schemeClr val="bg2"/>
                </a:solidFill>
                <a:effectLst/>
                <a:latin typeface="+mn-lt"/>
              </a:rPr>
              <a:t> H, et al. EBV-specific CTL for the prevention and treatment of EBV-associated post-transplant lymphomas. </a:t>
            </a:r>
            <a:r>
              <a:rPr lang="en-US" sz="900" b="1" i="1" dirty="0">
                <a:solidFill>
                  <a:schemeClr val="bg2"/>
                </a:solidFill>
                <a:effectLst/>
                <a:latin typeface="+mn-lt"/>
              </a:rPr>
              <a:t>Res Cancer Research</a:t>
            </a:r>
            <a:r>
              <a:rPr lang="en-US" sz="900" b="1" dirty="0">
                <a:solidFill>
                  <a:schemeClr val="bg2"/>
                </a:solidFill>
                <a:effectLst/>
                <a:latin typeface="+mn-lt"/>
              </a:rPr>
              <a:t>, 2002; 159.</a:t>
            </a:r>
          </a:p>
          <a:p>
            <a:r>
              <a:rPr lang="en-US" sz="900" b="1" dirty="0" err="1">
                <a:solidFill>
                  <a:schemeClr val="bg2"/>
                </a:solidFill>
                <a:effectLst/>
                <a:latin typeface="+mn-lt"/>
              </a:rPr>
              <a:t>Savoldo</a:t>
            </a:r>
            <a:r>
              <a:rPr lang="en-US" sz="900" b="1" dirty="0">
                <a:solidFill>
                  <a:schemeClr val="bg2"/>
                </a:solidFill>
                <a:effectLst/>
                <a:latin typeface="+mn-lt"/>
              </a:rPr>
              <a:t> B, Goss JA, Hammer MM, et al</a:t>
            </a:r>
            <a:r>
              <a:rPr lang="en-US" sz="900" b="1" i="1" dirty="0">
                <a:solidFill>
                  <a:schemeClr val="bg2"/>
                </a:solidFill>
                <a:effectLst/>
                <a:latin typeface="+mn-lt"/>
              </a:rPr>
              <a:t>. </a:t>
            </a:r>
            <a:r>
              <a:rPr lang="en-US" sz="900" b="1" dirty="0">
                <a:solidFill>
                  <a:schemeClr val="bg2"/>
                </a:solidFill>
                <a:effectLst/>
                <a:latin typeface="+mn-lt"/>
              </a:rPr>
              <a:t>Treatment of solid organ transplant recipients with autologous Epstein Barr virus-specific cytotoxic T lymphocytes. </a:t>
            </a:r>
            <a:r>
              <a:rPr lang="en-US" sz="900" b="1" i="1" dirty="0">
                <a:solidFill>
                  <a:schemeClr val="bg2"/>
                </a:solidFill>
                <a:effectLst/>
                <a:latin typeface="+mn-lt"/>
              </a:rPr>
              <a:t>Blood,</a:t>
            </a:r>
            <a:r>
              <a:rPr lang="en-US" sz="900" b="1" dirty="0">
                <a:solidFill>
                  <a:schemeClr val="bg2"/>
                </a:solidFill>
                <a:effectLst/>
                <a:latin typeface="+mn-lt"/>
              </a:rPr>
              <a:t> 2006; 108 (9):2942-2949.</a:t>
            </a:r>
          </a:p>
        </p:txBody>
      </p:sp>
      <p:sp>
        <p:nvSpPr>
          <p:cNvPr id="12" name="Curved Up Arrow 9">
            <a:hlinkClick r:id="rId3" action="ppaction://hlinksldjump"/>
            <a:extLst>
              <a:ext uri="{FF2B5EF4-FFF2-40B4-BE49-F238E27FC236}">
                <a16:creationId xmlns:a16="http://schemas.microsoft.com/office/drawing/2014/main" id="{BFD679A2-8E7C-4A4B-B079-27B0539E57F4}"/>
              </a:ext>
            </a:extLst>
          </p:cNvPr>
          <p:cNvSpPr/>
          <p:nvPr/>
        </p:nvSpPr>
        <p:spPr bwMode="auto">
          <a:xfrm>
            <a:off x="5962682" y="6217098"/>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164379944"/>
      </p:ext>
    </p:extLst>
  </p:cSld>
  <p:clrMapOvr>
    <a:masterClrMapping/>
  </p:clrMapOvr>
  <p:transition advClick="0">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Rituximab</a:t>
            </a:r>
          </a:p>
        </p:txBody>
      </p:sp>
      <p:sp>
        <p:nvSpPr>
          <p:cNvPr id="3" name="Content Placeholder 2"/>
          <p:cNvSpPr>
            <a:spLocks noGrp="1"/>
          </p:cNvSpPr>
          <p:nvPr>
            <p:ph idx="1"/>
          </p:nvPr>
        </p:nvSpPr>
        <p:spPr>
          <a:xfrm>
            <a:off x="685800" y="1523999"/>
            <a:ext cx="7772400" cy="1872489"/>
          </a:xfrm>
        </p:spPr>
        <p:txBody>
          <a:bodyPr/>
          <a:lstStyle/>
          <a:p>
            <a:r>
              <a:rPr lang="en-US" b="0" dirty="0"/>
              <a:t>Chimeric monoclonal anti-CD20 antibody</a:t>
            </a:r>
          </a:p>
          <a:p>
            <a:r>
              <a:rPr lang="en-US" b="0" dirty="0"/>
              <a:t>Targets B-cells</a:t>
            </a:r>
          </a:p>
          <a:p>
            <a:r>
              <a:rPr lang="en-US" b="0" dirty="0"/>
              <a:t>Infectious complications may result from rituximab-associated toxicities:</a:t>
            </a:r>
          </a:p>
          <a:p>
            <a:pPr lvl="1"/>
            <a:r>
              <a:rPr lang="en-US" b="0" dirty="0" err="1"/>
              <a:t>Hypogammaglobulinemia</a:t>
            </a:r>
            <a:endParaRPr lang="en-US" b="0" dirty="0"/>
          </a:p>
          <a:p>
            <a:pPr lvl="1"/>
            <a:r>
              <a:rPr lang="en-US" b="0" dirty="0"/>
              <a:t>B-cell depletion potentially leading to augmented immune suppression after elimination of B-cell help for T-cell mediated immunity</a:t>
            </a:r>
          </a:p>
          <a:p>
            <a:pPr lvl="1"/>
            <a:r>
              <a:rPr lang="en-US" b="0" dirty="0"/>
              <a:t>Isolated neutropenia</a:t>
            </a:r>
          </a:p>
        </p:txBody>
      </p:sp>
      <p:sp>
        <p:nvSpPr>
          <p:cNvPr id="4" name="Slide Number Placeholder 3"/>
          <p:cNvSpPr>
            <a:spLocks noGrp="1"/>
          </p:cNvSpPr>
          <p:nvPr>
            <p:ph type="sldNum" sz="quarter" idx="4"/>
          </p:nvPr>
        </p:nvSpPr>
        <p:spPr/>
        <p:txBody>
          <a:bodyPr/>
          <a:lstStyle/>
          <a:p>
            <a:fld id="{9A7E3803-C8DB-474E-8499-3A7DF90A4DD0}" type="slidenum">
              <a:rPr lang="en-US" smtClean="0"/>
              <a:pPr/>
              <a:t>39</a:t>
            </a:fld>
            <a:endParaRPr lang="en-US" dirty="0"/>
          </a:p>
        </p:txBody>
      </p:sp>
      <p:sp>
        <p:nvSpPr>
          <p:cNvPr id="5" name="TextBox 4"/>
          <p:cNvSpPr txBox="1"/>
          <p:nvPr/>
        </p:nvSpPr>
        <p:spPr>
          <a:xfrm>
            <a:off x="609778" y="6182607"/>
            <a:ext cx="5498113" cy="553998"/>
          </a:xfrm>
          <a:prstGeom prst="rect">
            <a:avLst/>
          </a:prstGeom>
          <a:noFill/>
        </p:spPr>
        <p:txBody>
          <a:bodyPr wrap="square" rtlCol="0">
            <a:spAutoFit/>
          </a:bodyPr>
          <a:lstStyle/>
          <a:p>
            <a:r>
              <a:rPr lang="en-US" sz="1000" b="1" dirty="0" err="1">
                <a:solidFill>
                  <a:schemeClr val="bg2"/>
                </a:solidFill>
                <a:effectLst/>
                <a:latin typeface="+mn-lt"/>
              </a:rPr>
              <a:t>Milpied</a:t>
            </a:r>
            <a:r>
              <a:rPr lang="en-US" sz="1000" b="1" dirty="0">
                <a:solidFill>
                  <a:schemeClr val="bg2"/>
                </a:solidFill>
                <a:effectLst/>
                <a:latin typeface="+mn-lt"/>
              </a:rPr>
              <a:t> N, </a:t>
            </a:r>
            <a:r>
              <a:rPr lang="en-US" sz="1000" b="1" dirty="0" err="1">
                <a:solidFill>
                  <a:schemeClr val="bg2"/>
                </a:solidFill>
                <a:effectLst/>
                <a:latin typeface="+mn-lt"/>
              </a:rPr>
              <a:t>Vasseur</a:t>
            </a:r>
            <a:r>
              <a:rPr lang="en-US" sz="1000" b="1" dirty="0">
                <a:solidFill>
                  <a:schemeClr val="bg2"/>
                </a:solidFill>
                <a:effectLst/>
                <a:latin typeface="+mn-lt"/>
              </a:rPr>
              <a:t> B, Parquet N, et al</a:t>
            </a:r>
            <a:r>
              <a:rPr lang="en-US" sz="1000" b="1" i="1" dirty="0">
                <a:solidFill>
                  <a:schemeClr val="bg2"/>
                </a:solidFill>
                <a:effectLst/>
                <a:latin typeface="+mn-lt"/>
              </a:rPr>
              <a:t>.</a:t>
            </a:r>
            <a:r>
              <a:rPr lang="en-US" sz="1000" b="1" dirty="0">
                <a:solidFill>
                  <a:schemeClr val="bg2"/>
                </a:solidFill>
                <a:effectLst/>
                <a:latin typeface="+mn-lt"/>
              </a:rPr>
              <a:t> Humanized anti-CD20 monoclonal antibody (rituximab) in post-transplant B-</a:t>
            </a:r>
            <a:r>
              <a:rPr lang="en-US" sz="1000" b="1" dirty="0" err="1">
                <a:solidFill>
                  <a:schemeClr val="bg2"/>
                </a:solidFill>
                <a:effectLst/>
                <a:latin typeface="+mn-lt"/>
              </a:rPr>
              <a:t>lymphoproliferative</a:t>
            </a:r>
            <a:r>
              <a:rPr lang="en-US" sz="1000" b="1" dirty="0">
                <a:solidFill>
                  <a:schemeClr val="bg2"/>
                </a:solidFill>
                <a:effectLst/>
                <a:latin typeface="+mn-lt"/>
              </a:rPr>
              <a:t> disorder: a retrospective analysis of 32 patients. Ann </a:t>
            </a:r>
            <a:r>
              <a:rPr lang="en-US" sz="1000" b="1" dirty="0" err="1">
                <a:solidFill>
                  <a:schemeClr val="bg2"/>
                </a:solidFill>
                <a:effectLst/>
                <a:latin typeface="+mn-lt"/>
              </a:rPr>
              <a:t>Oncol</a:t>
            </a:r>
            <a:r>
              <a:rPr lang="en-US" sz="1000" b="1" dirty="0">
                <a:solidFill>
                  <a:schemeClr val="bg2"/>
                </a:solidFill>
                <a:effectLst/>
                <a:latin typeface="+mn-lt"/>
              </a:rPr>
              <a:t> 2000; 11(Suppl1): 113-116</a:t>
            </a:r>
          </a:p>
        </p:txBody>
      </p:sp>
      <p:sp>
        <p:nvSpPr>
          <p:cNvPr id="13" name="Action Button: Home 12">
            <a:hlinkClick r:id="rId3" action="ppaction://hlinksldjump" highlightClick="1"/>
            <a:extLst>
              <a:ext uri="{FF2B5EF4-FFF2-40B4-BE49-F238E27FC236}">
                <a16:creationId xmlns:a16="http://schemas.microsoft.com/office/drawing/2014/main" id="{4C664A6A-C4AA-F644-8D3B-EDE4A7147CCB}"/>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9" name="Curved Up Arrow 9">
            <a:hlinkClick r:id="rId4" action="ppaction://hlinksldjump"/>
            <a:extLst>
              <a:ext uri="{FF2B5EF4-FFF2-40B4-BE49-F238E27FC236}">
                <a16:creationId xmlns:a16="http://schemas.microsoft.com/office/drawing/2014/main" id="{D23A61BC-066F-44E3-B544-5E70938F5C38}"/>
              </a:ext>
            </a:extLst>
          </p:cNvPr>
          <p:cNvSpPr/>
          <p:nvPr/>
        </p:nvSpPr>
        <p:spPr bwMode="auto">
          <a:xfrm>
            <a:off x="6107891" y="6218772"/>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Action Button: Forward or Next 4">
            <a:hlinkClick r:id="rId5" action="ppaction://hlinksldjump" highlightClick="1"/>
            <a:extLst>
              <a:ext uri="{FF2B5EF4-FFF2-40B4-BE49-F238E27FC236}">
                <a16:creationId xmlns:a16="http://schemas.microsoft.com/office/drawing/2014/main" id="{C3D1E2E2-C152-4990-B04F-697FEF324AA9}"/>
              </a:ext>
            </a:extLst>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144629631"/>
      </p:ext>
    </p:extLst>
  </p:cSld>
  <p:clrMapOvr>
    <a:masterClrMapping/>
  </p:clrMapOvr>
  <p:transition advClick="0">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a:t>
            </a:r>
          </a:p>
        </p:txBody>
      </p:sp>
      <p:sp>
        <p:nvSpPr>
          <p:cNvPr id="3" name="Content Placeholder 2"/>
          <p:cNvSpPr>
            <a:spLocks noGrp="1"/>
          </p:cNvSpPr>
          <p:nvPr>
            <p:ph idx="1"/>
          </p:nvPr>
        </p:nvSpPr>
        <p:spPr/>
        <p:txBody>
          <a:bodyPr/>
          <a:lstStyle/>
          <a:p>
            <a:r>
              <a:rPr lang="en-US" b="0" dirty="0"/>
              <a:t>15 month old male </a:t>
            </a:r>
          </a:p>
          <a:p>
            <a:pPr lvl="1"/>
            <a:r>
              <a:rPr lang="en-US" b="0" dirty="0"/>
              <a:t>History of biliary atresia and failed Kasai </a:t>
            </a:r>
          </a:p>
          <a:p>
            <a:pPr lvl="1"/>
            <a:r>
              <a:rPr lang="en-US" b="0" dirty="0"/>
              <a:t>Underwent </a:t>
            </a:r>
            <a:r>
              <a:rPr lang="en-US" b="0" dirty="0" err="1"/>
              <a:t>orthotopic</a:t>
            </a:r>
            <a:r>
              <a:rPr lang="en-US" b="0" dirty="0"/>
              <a:t> liver transplant 3 months ago</a:t>
            </a:r>
          </a:p>
          <a:p>
            <a:r>
              <a:rPr lang="en-US" b="0" dirty="0"/>
              <a:t>Presents with 4 day history of fever and diarrhea</a:t>
            </a:r>
          </a:p>
          <a:p>
            <a:endParaRPr lang="en-US" dirty="0"/>
          </a:p>
        </p:txBody>
      </p:sp>
      <p:sp>
        <p:nvSpPr>
          <p:cNvPr id="4" name="Slide Number Placeholder 3"/>
          <p:cNvSpPr>
            <a:spLocks noGrp="1"/>
          </p:cNvSpPr>
          <p:nvPr>
            <p:ph type="sldNum" sz="quarter" idx="4"/>
          </p:nvPr>
        </p:nvSpPr>
        <p:spPr/>
        <p:txBody>
          <a:bodyPr/>
          <a:lstStyle/>
          <a:p>
            <a:fld id="{9A7E3803-C8DB-474E-8499-3A7DF90A4DD0}" type="slidenum">
              <a:rPr lang="en-US" smtClean="0"/>
              <a:pPr/>
              <a:t>4</a:t>
            </a:fld>
            <a:endParaRPr lang="en-US" dirty="0"/>
          </a:p>
        </p:txBody>
      </p:sp>
      <p:sp>
        <p:nvSpPr>
          <p:cNvPr id="7" name="Action Button: Forward or Next 6">
            <a:hlinkClick r:id="" action="ppaction://hlinkshowjump?jump=nextslide" highlightClick="1"/>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6" name="Action Button: Home 5">
            <a:hlinkClick r:id="rId2" action="ppaction://hlinksldjump" highlightClick="1"/>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Action Button: Back or Previous 9">
            <a:hlinkClick r:id="" action="ppaction://hlinkshowjump?jump=previousslide" highlightClick="1"/>
          </p:cNvPr>
          <p:cNvSpPr/>
          <p:nvPr/>
        </p:nvSpPr>
        <p:spPr bwMode="auto">
          <a:xfrm>
            <a:off x="6566218" y="6205029"/>
            <a:ext cx="476231" cy="533921"/>
          </a:xfrm>
          <a:prstGeom prst="actionButtonBackPreviou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181967302"/>
      </p:ext>
    </p:extLst>
  </p:cSld>
  <p:clrMapOvr>
    <a:masterClrMapping/>
  </p:clrMapOvr>
  <p:transition advClick="0">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Treatment with Rituximab</a:t>
            </a:r>
          </a:p>
        </p:txBody>
      </p:sp>
      <p:pic>
        <p:nvPicPr>
          <p:cNvPr id="4" name="Picture 2" descr="PTLD"/>
          <p:cNvPicPr>
            <a:picLocks noChangeAspect="1" noChangeArrowheads="1"/>
          </p:cNvPicPr>
          <p:nvPr/>
        </p:nvPicPr>
        <p:blipFill>
          <a:blip r:embed="rId2">
            <a:extLst>
              <a:ext uri="{28A0092B-C50C-407E-A947-70E740481C1C}">
                <a14:useLocalDpi xmlns:a14="http://schemas.microsoft.com/office/drawing/2010/main" val="0"/>
              </a:ext>
            </a:extLst>
          </a:blip>
          <a:srcRect r="50349" b="5907"/>
          <a:stretch>
            <a:fillRect/>
          </a:stretch>
        </p:blipFill>
        <p:spPr bwMode="auto">
          <a:xfrm>
            <a:off x="739574" y="1403495"/>
            <a:ext cx="2464701" cy="4494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678461" y="6157849"/>
            <a:ext cx="6175734" cy="246221"/>
          </a:xfrm>
          <a:prstGeom prst="rect">
            <a:avLst/>
          </a:prstGeom>
          <a:noFill/>
        </p:spPr>
        <p:txBody>
          <a:bodyPr wrap="square" rtlCol="0">
            <a:spAutoFit/>
          </a:bodyPr>
          <a:lstStyle/>
          <a:p>
            <a:r>
              <a:rPr lang="en-US" sz="1000" b="1" dirty="0">
                <a:solidFill>
                  <a:schemeClr val="bg2"/>
                </a:solidFill>
                <a:effectLst/>
                <a:latin typeface="+mn-lt"/>
              </a:rPr>
              <a:t>Photo courtesy of Michael Green </a:t>
            </a:r>
          </a:p>
        </p:txBody>
      </p:sp>
      <p:sp>
        <p:nvSpPr>
          <p:cNvPr id="6" name="TextBox 5"/>
          <p:cNvSpPr txBox="1"/>
          <p:nvPr/>
        </p:nvSpPr>
        <p:spPr>
          <a:xfrm>
            <a:off x="3453084" y="2598137"/>
            <a:ext cx="4607071" cy="830997"/>
          </a:xfrm>
          <a:prstGeom prst="rect">
            <a:avLst/>
          </a:prstGeom>
          <a:noFill/>
        </p:spPr>
        <p:txBody>
          <a:bodyPr wrap="square" rtlCol="0">
            <a:spAutoFit/>
          </a:bodyPr>
          <a:lstStyle/>
          <a:p>
            <a:r>
              <a:rPr lang="en-US" dirty="0">
                <a:solidFill>
                  <a:schemeClr val="bg2"/>
                </a:solidFill>
                <a:effectLst/>
                <a:latin typeface="+mn-lt"/>
              </a:rPr>
              <a:t>Normal gross appearance</a:t>
            </a:r>
          </a:p>
          <a:p>
            <a:r>
              <a:rPr lang="en-US" dirty="0">
                <a:solidFill>
                  <a:schemeClr val="bg2"/>
                </a:solidFill>
                <a:effectLst/>
                <a:latin typeface="+mn-lt"/>
              </a:rPr>
              <a:t>Normal histology</a:t>
            </a:r>
          </a:p>
        </p:txBody>
      </p:sp>
      <p:sp>
        <p:nvSpPr>
          <p:cNvPr id="3" name="Slide Number Placeholder 2"/>
          <p:cNvSpPr>
            <a:spLocks noGrp="1"/>
          </p:cNvSpPr>
          <p:nvPr>
            <p:ph type="sldNum" sz="quarter" idx="4"/>
          </p:nvPr>
        </p:nvSpPr>
        <p:spPr/>
        <p:txBody>
          <a:bodyPr/>
          <a:lstStyle/>
          <a:p>
            <a:fld id="{9A7E3803-C8DB-474E-8499-3A7DF90A4DD0}" type="slidenum">
              <a:rPr lang="en-US" smtClean="0"/>
              <a:pPr/>
              <a:t>40</a:t>
            </a:fld>
            <a:endParaRPr lang="en-US" dirty="0"/>
          </a:p>
        </p:txBody>
      </p:sp>
      <p:sp>
        <p:nvSpPr>
          <p:cNvPr id="10" name="Action Button: Forward or Next 9">
            <a:hlinkClick r:id="rId3" action="ppaction://hlinksldjump" highlightClick="1"/>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1" name="Action Button: Home 10">
            <a:hlinkClick r:id="rId4" action="ppaction://hlinksldjump" highlightClick="1"/>
            <a:extLst>
              <a:ext uri="{FF2B5EF4-FFF2-40B4-BE49-F238E27FC236}">
                <a16:creationId xmlns:a16="http://schemas.microsoft.com/office/drawing/2014/main" id="{BB90FCCF-F38A-3345-A177-2B09A96327CD}"/>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2" name="Curved Up Arrow 9">
            <a:hlinkClick r:id="rId5" action="ppaction://hlinksldjump"/>
            <a:extLst>
              <a:ext uri="{FF2B5EF4-FFF2-40B4-BE49-F238E27FC236}">
                <a16:creationId xmlns:a16="http://schemas.microsoft.com/office/drawing/2014/main" id="{5071C967-A79D-4604-92F8-06FA84560E75}"/>
              </a:ext>
            </a:extLst>
          </p:cNvPr>
          <p:cNvSpPr/>
          <p:nvPr/>
        </p:nvSpPr>
        <p:spPr bwMode="auto">
          <a:xfrm>
            <a:off x="6107891" y="6218772"/>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1961032389"/>
      </p:ext>
    </p:extLst>
  </p:cSld>
  <p:clrMapOvr>
    <a:masterClrMapping/>
  </p:clrMapOvr>
  <p:transition advClick="0">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Q5: What Strategies Can Be Used </a:t>
            </a:r>
            <a:br>
              <a:rPr lang="en-US" dirty="0"/>
            </a:br>
            <a:r>
              <a:rPr lang="en-US" dirty="0"/>
              <a:t>To Prevent PTLD?</a:t>
            </a:r>
          </a:p>
        </p:txBody>
      </p:sp>
      <p:sp>
        <p:nvSpPr>
          <p:cNvPr id="3" name="Content Placeholder 2"/>
          <p:cNvSpPr>
            <a:spLocks noGrp="1"/>
          </p:cNvSpPr>
          <p:nvPr>
            <p:ph idx="1"/>
          </p:nvPr>
        </p:nvSpPr>
        <p:spPr/>
        <p:txBody>
          <a:bodyPr/>
          <a:lstStyle/>
          <a:p>
            <a:r>
              <a:rPr lang="en-US" sz="2200" dirty="0">
                <a:hlinkClick r:id="rId2" action="ppaction://hlinksldjump"/>
              </a:rPr>
              <a:t>Chemoprophylaxis</a:t>
            </a:r>
            <a:endParaRPr lang="en-US" sz="2200" dirty="0"/>
          </a:p>
          <a:p>
            <a:r>
              <a:rPr lang="en-US" sz="2200" dirty="0">
                <a:hlinkClick r:id="rId3" action="ppaction://hlinksldjump"/>
              </a:rPr>
              <a:t>Immunoprophylaxis</a:t>
            </a:r>
            <a:endParaRPr lang="en-US" sz="2200" dirty="0"/>
          </a:p>
          <a:p>
            <a:r>
              <a:rPr lang="en-US" sz="2200" dirty="0">
                <a:hlinkClick r:id="rId4" action="ppaction://hlinksldjump"/>
              </a:rPr>
              <a:t>Pre-emptive Strategy</a:t>
            </a:r>
            <a:endParaRPr lang="en-US" sz="2200" dirty="0"/>
          </a:p>
        </p:txBody>
      </p:sp>
      <p:sp>
        <p:nvSpPr>
          <p:cNvPr id="4" name="Slide Number Placeholder 3"/>
          <p:cNvSpPr>
            <a:spLocks noGrp="1"/>
          </p:cNvSpPr>
          <p:nvPr>
            <p:ph type="sldNum" sz="quarter" idx="4"/>
          </p:nvPr>
        </p:nvSpPr>
        <p:spPr/>
        <p:txBody>
          <a:bodyPr/>
          <a:lstStyle/>
          <a:p>
            <a:fld id="{9A7E3803-C8DB-474E-8499-3A7DF90A4DD0}" type="slidenum">
              <a:rPr lang="en-US" smtClean="0"/>
              <a:pPr/>
              <a:t>41</a:t>
            </a:fld>
            <a:endParaRPr lang="en-US" dirty="0"/>
          </a:p>
        </p:txBody>
      </p:sp>
      <p:sp>
        <p:nvSpPr>
          <p:cNvPr id="9" name="Action Button: Home 8">
            <a:hlinkClick r:id="rId5" action="ppaction://hlinksldjump" highlightClick="1"/>
            <a:extLst>
              <a:ext uri="{FF2B5EF4-FFF2-40B4-BE49-F238E27FC236}">
                <a16:creationId xmlns:a16="http://schemas.microsoft.com/office/drawing/2014/main" id="{ABA5FB29-AFD3-174F-AD74-6E4BC3C12C69}"/>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1" name="Action Button: Forward or Next 4">
            <a:hlinkClick r:id="rId6" action="ppaction://hlinksldjump" highlightClick="1"/>
            <a:extLst>
              <a:ext uri="{FF2B5EF4-FFF2-40B4-BE49-F238E27FC236}">
                <a16:creationId xmlns:a16="http://schemas.microsoft.com/office/drawing/2014/main" id="{1C23C77E-EF45-40C3-96E5-4728FAEFF77A}"/>
              </a:ext>
            </a:extLst>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2" name="TextBox 11">
            <a:extLst>
              <a:ext uri="{FF2B5EF4-FFF2-40B4-BE49-F238E27FC236}">
                <a16:creationId xmlns:a16="http://schemas.microsoft.com/office/drawing/2014/main" id="{2412F7AE-CCDE-4A94-907E-EF5E970B6C80}"/>
              </a:ext>
            </a:extLst>
          </p:cNvPr>
          <p:cNvSpPr txBox="1"/>
          <p:nvPr/>
        </p:nvSpPr>
        <p:spPr>
          <a:xfrm>
            <a:off x="7830217" y="5511225"/>
            <a:ext cx="872005" cy="584775"/>
          </a:xfrm>
          <a:prstGeom prst="rect">
            <a:avLst/>
          </a:prstGeom>
          <a:noFill/>
        </p:spPr>
        <p:txBody>
          <a:bodyPr wrap="square" rtlCol="0">
            <a:spAutoFit/>
          </a:bodyPr>
          <a:lstStyle/>
          <a:p>
            <a:r>
              <a:rPr lang="en-US" sz="1600" dirty="0">
                <a:solidFill>
                  <a:srgbClr val="FF0000"/>
                </a:solidFill>
                <a:effectLst/>
                <a:latin typeface="+mj-lt"/>
              </a:rPr>
              <a:t>Next section</a:t>
            </a:r>
          </a:p>
        </p:txBody>
      </p:sp>
    </p:spTree>
    <p:extLst>
      <p:ext uri="{BB962C8B-B14F-4D97-AF65-F5344CB8AC3E}">
        <p14:creationId xmlns:p14="http://schemas.microsoft.com/office/powerpoint/2010/main" val="2962344822"/>
      </p:ext>
    </p:extLst>
  </p:cSld>
  <p:clrMapOvr>
    <a:masterClrMapping/>
  </p:clrMapOvr>
  <p:transition advClick="0">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PTLD: Summary</a:t>
            </a:r>
          </a:p>
        </p:txBody>
      </p:sp>
      <p:sp>
        <p:nvSpPr>
          <p:cNvPr id="3" name="Content Placeholder 2"/>
          <p:cNvSpPr>
            <a:spLocks noGrp="1"/>
          </p:cNvSpPr>
          <p:nvPr>
            <p:ph idx="1"/>
          </p:nvPr>
        </p:nvSpPr>
        <p:spPr/>
        <p:txBody>
          <a:bodyPr/>
          <a:lstStyle/>
          <a:p>
            <a:r>
              <a:rPr lang="en-US" b="0" dirty="0"/>
              <a:t>PTLD is heterogeneous</a:t>
            </a:r>
          </a:p>
          <a:p>
            <a:r>
              <a:rPr lang="en-US" b="0" dirty="0"/>
              <a:t>Treatment is challenging</a:t>
            </a:r>
          </a:p>
          <a:p>
            <a:pPr lvl="1"/>
            <a:r>
              <a:rPr lang="en-US" b="0" dirty="0"/>
              <a:t>Management will depend on PTLD subtype</a:t>
            </a:r>
          </a:p>
          <a:p>
            <a:r>
              <a:rPr lang="en-US" b="0" dirty="0"/>
              <a:t>No unifying consensus</a:t>
            </a:r>
          </a:p>
          <a:p>
            <a:r>
              <a:rPr lang="en-US" b="0" dirty="0"/>
              <a:t>Step-wise approach recommended</a:t>
            </a:r>
          </a:p>
          <a:p>
            <a:pPr lvl="1"/>
            <a:r>
              <a:rPr lang="en-US" b="0" dirty="0"/>
              <a:t>Starting with reduction in immunosuppression</a:t>
            </a:r>
          </a:p>
          <a:p>
            <a:pPr lvl="1"/>
            <a:r>
              <a:rPr lang="en-US" b="0" dirty="0"/>
              <a:t>Escalation based on histopathologic characteristics of disease and response to initial therapy</a:t>
            </a:r>
          </a:p>
        </p:txBody>
      </p:sp>
      <p:sp>
        <p:nvSpPr>
          <p:cNvPr id="4" name="Slide Number Placeholder 3"/>
          <p:cNvSpPr>
            <a:spLocks noGrp="1"/>
          </p:cNvSpPr>
          <p:nvPr>
            <p:ph type="sldNum" sz="quarter" idx="4"/>
          </p:nvPr>
        </p:nvSpPr>
        <p:spPr/>
        <p:txBody>
          <a:bodyPr/>
          <a:lstStyle/>
          <a:p>
            <a:fld id="{9A7E3803-C8DB-474E-8499-3A7DF90A4DD0}" type="slidenum">
              <a:rPr lang="en-US" smtClean="0"/>
              <a:pPr/>
              <a:t>42</a:t>
            </a:fld>
            <a:endParaRPr lang="en-US" dirty="0"/>
          </a:p>
        </p:txBody>
      </p:sp>
      <p:sp>
        <p:nvSpPr>
          <p:cNvPr id="12" name="Action Button: Home 11">
            <a:hlinkClick r:id="rId2" action="ppaction://hlinksldjump" highlightClick="1"/>
            <a:extLst>
              <a:ext uri="{FF2B5EF4-FFF2-40B4-BE49-F238E27FC236}">
                <a16:creationId xmlns:a16="http://schemas.microsoft.com/office/drawing/2014/main" id="{B9FF6AB6-7783-C547-B795-C2092080F46B}"/>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1" name="TextBox 10">
            <a:extLst>
              <a:ext uri="{FF2B5EF4-FFF2-40B4-BE49-F238E27FC236}">
                <a16:creationId xmlns:a16="http://schemas.microsoft.com/office/drawing/2014/main" id="{D74B6DE5-FFA5-432E-B310-22C204854012}"/>
              </a:ext>
            </a:extLst>
          </p:cNvPr>
          <p:cNvSpPr txBox="1"/>
          <p:nvPr/>
        </p:nvSpPr>
        <p:spPr>
          <a:xfrm>
            <a:off x="641533" y="6202947"/>
            <a:ext cx="5281645" cy="400110"/>
          </a:xfrm>
          <a:prstGeom prst="rect">
            <a:avLst/>
          </a:prstGeom>
          <a:noFill/>
        </p:spPr>
        <p:txBody>
          <a:bodyPr wrap="square" rtlCol="0">
            <a:spAutoFit/>
          </a:bodyPr>
          <a:lstStyle/>
          <a:p>
            <a:r>
              <a:rPr lang="en-US" sz="1000" b="1" dirty="0">
                <a:solidFill>
                  <a:schemeClr val="bg2"/>
                </a:solidFill>
                <a:effectLst/>
                <a:latin typeface="+mn-lt"/>
              </a:rPr>
              <a:t>Allen U, </a:t>
            </a:r>
            <a:r>
              <a:rPr lang="en-US" sz="1000" b="1" dirty="0" err="1">
                <a:solidFill>
                  <a:schemeClr val="bg2"/>
                </a:solidFill>
                <a:effectLst/>
                <a:latin typeface="+mn-lt"/>
              </a:rPr>
              <a:t>Preikasitis</a:t>
            </a:r>
            <a:r>
              <a:rPr lang="en-US" sz="1000" b="1" dirty="0">
                <a:solidFill>
                  <a:schemeClr val="bg2"/>
                </a:solidFill>
                <a:effectLst/>
                <a:latin typeface="+mn-lt"/>
              </a:rPr>
              <a:t> J. Post-transplant lymphoproliferative disorders, EBV, and disease in solid organ transplantation</a:t>
            </a:r>
            <a:r>
              <a:rPr lang="en-US" sz="1000" b="1" i="1" dirty="0">
                <a:solidFill>
                  <a:schemeClr val="bg2"/>
                </a:solidFill>
                <a:effectLst/>
                <a:latin typeface="+mn-lt"/>
              </a:rPr>
              <a:t>. Clin Transplant, </a:t>
            </a:r>
            <a:r>
              <a:rPr lang="en-US" sz="1000" b="1" dirty="0">
                <a:solidFill>
                  <a:schemeClr val="bg2"/>
                </a:solidFill>
                <a:effectLst/>
                <a:latin typeface="+mn-lt"/>
              </a:rPr>
              <a:t>2019; 33.</a:t>
            </a:r>
          </a:p>
        </p:txBody>
      </p:sp>
      <p:sp>
        <p:nvSpPr>
          <p:cNvPr id="13" name="Curved Up Arrow 9">
            <a:hlinkClick r:id="rId3" action="ppaction://hlinksldjump"/>
            <a:extLst>
              <a:ext uri="{FF2B5EF4-FFF2-40B4-BE49-F238E27FC236}">
                <a16:creationId xmlns:a16="http://schemas.microsoft.com/office/drawing/2014/main" id="{BE19DED8-A6AF-4B7B-B610-46F00B13C68A}"/>
              </a:ext>
            </a:extLst>
          </p:cNvPr>
          <p:cNvSpPr/>
          <p:nvPr/>
        </p:nvSpPr>
        <p:spPr bwMode="auto">
          <a:xfrm>
            <a:off x="6107891" y="6218772"/>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1077974079"/>
      </p:ext>
    </p:extLst>
  </p:cSld>
  <p:clrMapOvr>
    <a:masterClrMapping/>
  </p:clrMapOvr>
  <p:transition advClick="0">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PTLD: Summary</a:t>
            </a:r>
          </a:p>
        </p:txBody>
      </p:sp>
      <p:sp>
        <p:nvSpPr>
          <p:cNvPr id="3" name="Content Placeholder 2"/>
          <p:cNvSpPr>
            <a:spLocks noGrp="1"/>
          </p:cNvSpPr>
          <p:nvPr>
            <p:ph idx="1"/>
          </p:nvPr>
        </p:nvSpPr>
        <p:spPr/>
        <p:txBody>
          <a:bodyPr/>
          <a:lstStyle/>
          <a:p>
            <a:r>
              <a:rPr lang="en-US" b="0" dirty="0"/>
              <a:t>PTLD is heterogeneous</a:t>
            </a:r>
          </a:p>
          <a:p>
            <a:r>
              <a:rPr lang="en-US" b="0" dirty="0"/>
              <a:t>Treatment is challenging</a:t>
            </a:r>
          </a:p>
          <a:p>
            <a:pPr lvl="1"/>
            <a:r>
              <a:rPr lang="en-US" b="0" dirty="0"/>
              <a:t>Management will depend on PTLD subtype</a:t>
            </a:r>
          </a:p>
          <a:p>
            <a:r>
              <a:rPr lang="en-US" b="0" dirty="0"/>
              <a:t>No unifying consensus</a:t>
            </a:r>
          </a:p>
          <a:p>
            <a:r>
              <a:rPr lang="en-US" b="0" dirty="0"/>
              <a:t>Step-wise approach recommended</a:t>
            </a:r>
          </a:p>
          <a:p>
            <a:pPr lvl="1"/>
            <a:r>
              <a:rPr lang="en-US" b="0" dirty="0"/>
              <a:t>Starting with reduction in immunosuppression</a:t>
            </a:r>
          </a:p>
          <a:p>
            <a:pPr lvl="1"/>
            <a:r>
              <a:rPr lang="en-US" b="0" dirty="0"/>
              <a:t>Escalation based on histopathologic characteristics of disease and response to initial therapy</a:t>
            </a:r>
          </a:p>
        </p:txBody>
      </p:sp>
      <p:sp>
        <p:nvSpPr>
          <p:cNvPr id="4" name="Slide Number Placeholder 3"/>
          <p:cNvSpPr>
            <a:spLocks noGrp="1"/>
          </p:cNvSpPr>
          <p:nvPr>
            <p:ph type="sldNum" sz="quarter" idx="4"/>
          </p:nvPr>
        </p:nvSpPr>
        <p:spPr/>
        <p:txBody>
          <a:bodyPr/>
          <a:lstStyle/>
          <a:p>
            <a:fld id="{9A7E3803-C8DB-474E-8499-3A7DF90A4DD0}" type="slidenum">
              <a:rPr lang="en-US" smtClean="0"/>
              <a:pPr/>
              <a:t>43</a:t>
            </a:fld>
            <a:endParaRPr lang="en-US" dirty="0"/>
          </a:p>
        </p:txBody>
      </p:sp>
      <p:sp>
        <p:nvSpPr>
          <p:cNvPr id="12" name="Action Button: Home 11">
            <a:hlinkClick r:id="rId2" action="ppaction://hlinksldjump" highlightClick="1"/>
            <a:extLst>
              <a:ext uri="{FF2B5EF4-FFF2-40B4-BE49-F238E27FC236}">
                <a16:creationId xmlns:a16="http://schemas.microsoft.com/office/drawing/2014/main" id="{B9FF6AB6-7783-C547-B795-C2092080F46B}"/>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1" name="TextBox 10">
            <a:extLst>
              <a:ext uri="{FF2B5EF4-FFF2-40B4-BE49-F238E27FC236}">
                <a16:creationId xmlns:a16="http://schemas.microsoft.com/office/drawing/2014/main" id="{D74B6DE5-FFA5-432E-B310-22C204854012}"/>
              </a:ext>
            </a:extLst>
          </p:cNvPr>
          <p:cNvSpPr txBox="1"/>
          <p:nvPr/>
        </p:nvSpPr>
        <p:spPr>
          <a:xfrm>
            <a:off x="641533" y="6202947"/>
            <a:ext cx="5281645" cy="400110"/>
          </a:xfrm>
          <a:prstGeom prst="rect">
            <a:avLst/>
          </a:prstGeom>
          <a:noFill/>
        </p:spPr>
        <p:txBody>
          <a:bodyPr wrap="square" rtlCol="0">
            <a:spAutoFit/>
          </a:bodyPr>
          <a:lstStyle/>
          <a:p>
            <a:r>
              <a:rPr lang="en-US" sz="1000" b="1" dirty="0">
                <a:solidFill>
                  <a:schemeClr val="bg2"/>
                </a:solidFill>
                <a:effectLst/>
                <a:latin typeface="+mn-lt"/>
              </a:rPr>
              <a:t>Allen U, </a:t>
            </a:r>
            <a:r>
              <a:rPr lang="en-US" sz="1000" b="1" dirty="0" err="1">
                <a:solidFill>
                  <a:schemeClr val="bg2"/>
                </a:solidFill>
                <a:effectLst/>
                <a:latin typeface="+mn-lt"/>
              </a:rPr>
              <a:t>Preikasitis</a:t>
            </a:r>
            <a:r>
              <a:rPr lang="en-US" sz="1000" b="1" dirty="0">
                <a:solidFill>
                  <a:schemeClr val="bg2"/>
                </a:solidFill>
                <a:effectLst/>
                <a:latin typeface="+mn-lt"/>
              </a:rPr>
              <a:t> J. Post-transplant lymphoproliferative disorders, EBV, and disease in solid organ transplantation</a:t>
            </a:r>
            <a:r>
              <a:rPr lang="en-US" sz="1000" b="1" i="1" dirty="0">
                <a:solidFill>
                  <a:schemeClr val="bg2"/>
                </a:solidFill>
                <a:effectLst/>
                <a:latin typeface="+mn-lt"/>
              </a:rPr>
              <a:t>. Clin Transplant, </a:t>
            </a:r>
            <a:r>
              <a:rPr lang="en-US" sz="1000" b="1" dirty="0">
                <a:solidFill>
                  <a:schemeClr val="bg2"/>
                </a:solidFill>
                <a:effectLst/>
                <a:latin typeface="+mn-lt"/>
              </a:rPr>
              <a:t>2019; 33.</a:t>
            </a:r>
          </a:p>
        </p:txBody>
      </p:sp>
      <p:sp>
        <p:nvSpPr>
          <p:cNvPr id="8" name="Action Button: Forward or Next 4">
            <a:hlinkClick r:id="rId3" action="ppaction://hlinksldjump" highlightClick="1"/>
            <a:extLst>
              <a:ext uri="{FF2B5EF4-FFF2-40B4-BE49-F238E27FC236}">
                <a16:creationId xmlns:a16="http://schemas.microsoft.com/office/drawing/2014/main" id="{18EF2ED8-3B7E-4AA5-A84B-6E90D1B93B66}"/>
              </a:ext>
            </a:extLst>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666536108"/>
      </p:ext>
    </p:extLst>
  </p:cSld>
  <p:clrMapOvr>
    <a:masterClrMapping/>
  </p:clrMapOvr>
  <p:transition advClick="0">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Chemoprophylaxis for EBV</a:t>
            </a:r>
          </a:p>
        </p:txBody>
      </p:sp>
      <p:sp>
        <p:nvSpPr>
          <p:cNvPr id="3" name="Content Placeholder 2"/>
          <p:cNvSpPr>
            <a:spLocks noGrp="1"/>
          </p:cNvSpPr>
          <p:nvPr>
            <p:ph idx="1"/>
          </p:nvPr>
        </p:nvSpPr>
        <p:spPr/>
        <p:txBody>
          <a:bodyPr/>
          <a:lstStyle/>
          <a:p>
            <a:r>
              <a:rPr lang="en-US" b="0" dirty="0"/>
              <a:t>Unproven benefit using antiviral agents</a:t>
            </a:r>
          </a:p>
          <a:p>
            <a:r>
              <a:rPr lang="en-US" b="0" dirty="0"/>
              <a:t>Retrospective studies lack controls</a:t>
            </a:r>
          </a:p>
          <a:p>
            <a:r>
              <a:rPr lang="en-US" b="0" dirty="0"/>
              <a:t>Development of EBV/PTLD despite antivirals</a:t>
            </a:r>
          </a:p>
          <a:p>
            <a:r>
              <a:rPr lang="en-US" b="0" dirty="0"/>
              <a:t>Lone prospective trial failed to show benefit</a:t>
            </a:r>
          </a:p>
          <a:p>
            <a:r>
              <a:rPr lang="en-US" b="0" dirty="0"/>
              <a:t>2 registry studies with conflicting results </a:t>
            </a:r>
          </a:p>
        </p:txBody>
      </p:sp>
      <p:sp>
        <p:nvSpPr>
          <p:cNvPr id="4" name="Slide Number Placeholder 3"/>
          <p:cNvSpPr>
            <a:spLocks noGrp="1"/>
          </p:cNvSpPr>
          <p:nvPr>
            <p:ph type="sldNum" sz="quarter" idx="4"/>
          </p:nvPr>
        </p:nvSpPr>
        <p:spPr/>
        <p:txBody>
          <a:bodyPr/>
          <a:lstStyle/>
          <a:p>
            <a:fld id="{9A7E3803-C8DB-474E-8499-3A7DF90A4DD0}" type="slidenum">
              <a:rPr lang="en-US" smtClean="0"/>
              <a:pPr/>
              <a:t>44</a:t>
            </a:fld>
            <a:endParaRPr lang="en-US" dirty="0"/>
          </a:p>
        </p:txBody>
      </p:sp>
      <p:sp>
        <p:nvSpPr>
          <p:cNvPr id="5" name="TextBox 4"/>
          <p:cNvSpPr txBox="1"/>
          <p:nvPr/>
        </p:nvSpPr>
        <p:spPr>
          <a:xfrm>
            <a:off x="678461" y="6157849"/>
            <a:ext cx="4834276" cy="400110"/>
          </a:xfrm>
          <a:prstGeom prst="rect">
            <a:avLst/>
          </a:prstGeom>
          <a:noFill/>
        </p:spPr>
        <p:txBody>
          <a:bodyPr wrap="square" rtlCol="0">
            <a:spAutoFit/>
          </a:bodyPr>
          <a:lstStyle/>
          <a:p>
            <a:r>
              <a:rPr lang="en-US" sz="1000" b="1" dirty="0">
                <a:solidFill>
                  <a:schemeClr val="bg2"/>
                </a:solidFill>
                <a:effectLst/>
                <a:latin typeface="+mn-lt"/>
              </a:rPr>
              <a:t>Green M and Michaels M.  Epstein-Barr virus infection and post-transplant </a:t>
            </a:r>
            <a:r>
              <a:rPr lang="en-US" sz="1000" b="1" dirty="0" err="1">
                <a:solidFill>
                  <a:schemeClr val="bg2"/>
                </a:solidFill>
                <a:effectLst/>
                <a:latin typeface="+mn-lt"/>
              </a:rPr>
              <a:t>lymphoproliferative</a:t>
            </a:r>
            <a:r>
              <a:rPr lang="en-US" sz="1000" b="1" dirty="0">
                <a:solidFill>
                  <a:schemeClr val="bg2"/>
                </a:solidFill>
                <a:effectLst/>
                <a:latin typeface="+mn-lt"/>
              </a:rPr>
              <a:t> disorder</a:t>
            </a:r>
            <a:r>
              <a:rPr lang="en-US" sz="1000" b="1" i="1" dirty="0">
                <a:solidFill>
                  <a:schemeClr val="bg2"/>
                </a:solidFill>
                <a:effectLst/>
                <a:latin typeface="+mn-lt"/>
              </a:rPr>
              <a:t>. Am J Transplant </a:t>
            </a:r>
            <a:r>
              <a:rPr lang="en-US" sz="1000" b="1" dirty="0">
                <a:solidFill>
                  <a:schemeClr val="bg2"/>
                </a:solidFill>
                <a:effectLst/>
                <a:latin typeface="+mn-lt"/>
              </a:rPr>
              <a:t>2013;13: 41-54.</a:t>
            </a:r>
          </a:p>
        </p:txBody>
      </p:sp>
      <p:sp>
        <p:nvSpPr>
          <p:cNvPr id="12" name="Action Button: Home 11">
            <a:hlinkClick r:id="rId2" action="ppaction://hlinksldjump" highlightClick="1"/>
            <a:extLst>
              <a:ext uri="{FF2B5EF4-FFF2-40B4-BE49-F238E27FC236}">
                <a16:creationId xmlns:a16="http://schemas.microsoft.com/office/drawing/2014/main" id="{AB561612-5194-2945-A592-0A3A12FC665E}"/>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9" name="Curved Up Arrow 9">
            <a:hlinkClick r:id="rId3" action="ppaction://hlinksldjump"/>
            <a:extLst>
              <a:ext uri="{FF2B5EF4-FFF2-40B4-BE49-F238E27FC236}">
                <a16:creationId xmlns:a16="http://schemas.microsoft.com/office/drawing/2014/main" id="{0D792091-4067-4CC6-8FA3-DA56255EFE3F}"/>
              </a:ext>
            </a:extLst>
          </p:cNvPr>
          <p:cNvSpPr/>
          <p:nvPr/>
        </p:nvSpPr>
        <p:spPr bwMode="auto">
          <a:xfrm>
            <a:off x="6107891" y="6218772"/>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710262029"/>
      </p:ext>
    </p:extLst>
  </p:cSld>
  <p:clrMapOvr>
    <a:masterClrMapping/>
  </p:clrMapOvr>
  <p:transition advClick="0">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Immunoprophylaxis for EBV</a:t>
            </a:r>
          </a:p>
        </p:txBody>
      </p:sp>
      <p:sp>
        <p:nvSpPr>
          <p:cNvPr id="3" name="Content Placeholder 2"/>
          <p:cNvSpPr>
            <a:spLocks noGrp="1"/>
          </p:cNvSpPr>
          <p:nvPr>
            <p:ph idx="1"/>
          </p:nvPr>
        </p:nvSpPr>
        <p:spPr/>
        <p:txBody>
          <a:bodyPr/>
          <a:lstStyle/>
          <a:p>
            <a:r>
              <a:rPr lang="en-US" b="0" dirty="0"/>
              <a:t>Active immunization not available</a:t>
            </a:r>
          </a:p>
          <a:p>
            <a:r>
              <a:rPr lang="en-US" b="0" dirty="0"/>
              <a:t>Passive immunization with immunoglobulin</a:t>
            </a:r>
          </a:p>
          <a:p>
            <a:pPr lvl="1"/>
            <a:r>
              <a:rPr lang="en-US" b="0" dirty="0"/>
              <a:t>Only published randomized trial did not demonstrate statistically significant benefit</a:t>
            </a:r>
          </a:p>
          <a:p>
            <a:pPr lvl="1"/>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9A7E3803-C8DB-474E-8499-3A7DF90A4DD0}" type="slidenum">
              <a:rPr lang="en-US" smtClean="0"/>
              <a:pPr/>
              <a:t>45</a:t>
            </a:fld>
            <a:endParaRPr lang="en-US" dirty="0"/>
          </a:p>
        </p:txBody>
      </p:sp>
      <p:sp>
        <p:nvSpPr>
          <p:cNvPr id="5" name="TextBox 4"/>
          <p:cNvSpPr txBox="1"/>
          <p:nvPr/>
        </p:nvSpPr>
        <p:spPr>
          <a:xfrm>
            <a:off x="678461" y="6157849"/>
            <a:ext cx="5324938" cy="400110"/>
          </a:xfrm>
          <a:prstGeom prst="rect">
            <a:avLst/>
          </a:prstGeom>
          <a:noFill/>
        </p:spPr>
        <p:txBody>
          <a:bodyPr wrap="square" rtlCol="0">
            <a:spAutoFit/>
          </a:bodyPr>
          <a:lstStyle/>
          <a:p>
            <a:r>
              <a:rPr lang="en-US" sz="1000" b="1" dirty="0">
                <a:solidFill>
                  <a:schemeClr val="bg2"/>
                </a:solidFill>
                <a:effectLst/>
                <a:latin typeface="+mn-lt"/>
              </a:rPr>
              <a:t>Green M and Michaels M.  Epstein-Barr virus infection and post-transplant </a:t>
            </a:r>
            <a:r>
              <a:rPr lang="en-US" sz="1000" b="1" dirty="0" err="1">
                <a:solidFill>
                  <a:schemeClr val="bg2"/>
                </a:solidFill>
                <a:effectLst/>
                <a:latin typeface="+mn-lt"/>
              </a:rPr>
              <a:t>lymphoproliferative</a:t>
            </a:r>
            <a:r>
              <a:rPr lang="en-US" sz="1000" b="1" dirty="0">
                <a:solidFill>
                  <a:schemeClr val="bg2"/>
                </a:solidFill>
                <a:effectLst/>
                <a:latin typeface="+mn-lt"/>
              </a:rPr>
              <a:t> disorder</a:t>
            </a:r>
            <a:r>
              <a:rPr lang="en-US" sz="1000" b="1" i="1" dirty="0">
                <a:solidFill>
                  <a:schemeClr val="bg2"/>
                </a:solidFill>
                <a:effectLst/>
                <a:latin typeface="+mn-lt"/>
              </a:rPr>
              <a:t>. Am J Transplant </a:t>
            </a:r>
            <a:r>
              <a:rPr lang="en-US" sz="1000" b="1" dirty="0">
                <a:solidFill>
                  <a:schemeClr val="bg2"/>
                </a:solidFill>
                <a:effectLst/>
                <a:latin typeface="+mn-lt"/>
              </a:rPr>
              <a:t>2013;13: 41-54.</a:t>
            </a:r>
          </a:p>
        </p:txBody>
      </p:sp>
      <p:sp>
        <p:nvSpPr>
          <p:cNvPr id="11" name="Action Button: Home 10">
            <a:hlinkClick r:id="rId2" action="ppaction://hlinksldjump" highlightClick="1"/>
            <a:extLst>
              <a:ext uri="{FF2B5EF4-FFF2-40B4-BE49-F238E27FC236}">
                <a16:creationId xmlns:a16="http://schemas.microsoft.com/office/drawing/2014/main" id="{F1837A1A-85A0-3448-B6D9-7E31CD249CD6}"/>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9" name="Curved Up Arrow 9">
            <a:hlinkClick r:id="rId3" action="ppaction://hlinksldjump"/>
            <a:extLst>
              <a:ext uri="{FF2B5EF4-FFF2-40B4-BE49-F238E27FC236}">
                <a16:creationId xmlns:a16="http://schemas.microsoft.com/office/drawing/2014/main" id="{9413A9FB-BB24-4DCC-BE73-A5713BF31563}"/>
              </a:ext>
            </a:extLst>
          </p:cNvPr>
          <p:cNvSpPr/>
          <p:nvPr/>
        </p:nvSpPr>
        <p:spPr bwMode="auto">
          <a:xfrm>
            <a:off x="6107891" y="6218772"/>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2298943374"/>
      </p:ext>
    </p:extLst>
  </p:cSld>
  <p:clrMapOvr>
    <a:masterClrMapping/>
  </p:clrMapOvr>
  <p:transition advClick="0">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Pre-emptive Monitoring for EBV</a:t>
            </a:r>
          </a:p>
        </p:txBody>
      </p:sp>
      <p:sp>
        <p:nvSpPr>
          <p:cNvPr id="3" name="Content Placeholder 2"/>
          <p:cNvSpPr>
            <a:spLocks noGrp="1"/>
          </p:cNvSpPr>
          <p:nvPr>
            <p:ph idx="1"/>
          </p:nvPr>
        </p:nvSpPr>
        <p:spPr/>
        <p:txBody>
          <a:bodyPr/>
          <a:lstStyle/>
          <a:p>
            <a:r>
              <a:rPr lang="en-US" b="0" dirty="0"/>
              <a:t>Surveillance monitoring of EBV loads</a:t>
            </a:r>
          </a:p>
          <a:p>
            <a:r>
              <a:rPr lang="en-US" b="0" dirty="0"/>
              <a:t>Pre-emptive decrease in immune suppression based on serially increasing viral loads</a:t>
            </a:r>
          </a:p>
          <a:p>
            <a:r>
              <a:rPr lang="en-US" b="0" dirty="0"/>
              <a:t>Decreased incidence of EBV disease and PTLD compared </a:t>
            </a:r>
            <a:r>
              <a:rPr lang="en-US" b="0" dirty="0" err="1"/>
              <a:t>wtih</a:t>
            </a:r>
            <a:r>
              <a:rPr lang="en-US" b="0" dirty="0"/>
              <a:t> historical controls</a:t>
            </a:r>
          </a:p>
          <a:p>
            <a:r>
              <a:rPr lang="en-US" b="0" dirty="0"/>
              <a:t>Current optimal strategy, although no consensus on time intervals for monitoring or specific thresholds of EBV PCR viral loads</a:t>
            </a:r>
          </a:p>
          <a:p>
            <a:pPr lvl="1"/>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9A7E3803-C8DB-474E-8499-3A7DF90A4DD0}" type="slidenum">
              <a:rPr lang="en-US" smtClean="0"/>
              <a:pPr/>
              <a:t>46</a:t>
            </a:fld>
            <a:endParaRPr lang="en-US" dirty="0"/>
          </a:p>
        </p:txBody>
      </p:sp>
      <p:sp>
        <p:nvSpPr>
          <p:cNvPr id="5" name="TextBox 4"/>
          <p:cNvSpPr txBox="1"/>
          <p:nvPr/>
        </p:nvSpPr>
        <p:spPr>
          <a:xfrm>
            <a:off x="678461" y="6157849"/>
            <a:ext cx="4906432" cy="553998"/>
          </a:xfrm>
          <a:prstGeom prst="rect">
            <a:avLst/>
          </a:prstGeom>
          <a:noFill/>
        </p:spPr>
        <p:txBody>
          <a:bodyPr wrap="square" rtlCol="0">
            <a:spAutoFit/>
          </a:bodyPr>
          <a:lstStyle/>
          <a:p>
            <a:r>
              <a:rPr lang="en-US" sz="1000" b="1" dirty="0">
                <a:solidFill>
                  <a:schemeClr val="bg2"/>
                </a:solidFill>
                <a:effectLst/>
                <a:latin typeface="+mn-lt"/>
              </a:rPr>
              <a:t>Lee TC, </a:t>
            </a:r>
            <a:r>
              <a:rPr lang="en-US" sz="1000" b="1" dirty="0" err="1">
                <a:solidFill>
                  <a:schemeClr val="bg2"/>
                </a:solidFill>
                <a:effectLst/>
                <a:latin typeface="+mn-lt"/>
              </a:rPr>
              <a:t>Savoldo</a:t>
            </a:r>
            <a:r>
              <a:rPr lang="en-US" sz="1000" b="1" dirty="0">
                <a:solidFill>
                  <a:schemeClr val="bg2"/>
                </a:solidFill>
                <a:effectLst/>
                <a:latin typeface="+mn-lt"/>
              </a:rPr>
              <a:t> B, Rooney CM, et al. Quantitative EBV viral loads and immunosuppression alterations can decrease PTLD incidence in pediatric liver transplant recipients</a:t>
            </a:r>
            <a:r>
              <a:rPr lang="en-US" sz="1000" b="1" i="1" dirty="0">
                <a:solidFill>
                  <a:schemeClr val="bg2"/>
                </a:solidFill>
                <a:effectLst/>
                <a:latin typeface="+mn-lt"/>
              </a:rPr>
              <a:t>. Am J Transplant </a:t>
            </a:r>
            <a:r>
              <a:rPr lang="en-US" sz="1000" b="1" dirty="0">
                <a:solidFill>
                  <a:schemeClr val="bg2"/>
                </a:solidFill>
                <a:effectLst/>
                <a:latin typeface="+mn-lt"/>
              </a:rPr>
              <a:t>2005; 5: 2222-2228.</a:t>
            </a:r>
          </a:p>
        </p:txBody>
      </p:sp>
      <p:sp>
        <p:nvSpPr>
          <p:cNvPr id="12" name="Action Button: Home 11">
            <a:hlinkClick r:id="rId2" action="ppaction://hlinksldjump" highlightClick="1"/>
            <a:extLst>
              <a:ext uri="{FF2B5EF4-FFF2-40B4-BE49-F238E27FC236}">
                <a16:creationId xmlns:a16="http://schemas.microsoft.com/office/drawing/2014/main" id="{56880776-3BF6-D144-8FA2-B171523EFD7E}"/>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9" name="Curved Up Arrow 9">
            <a:hlinkClick r:id="rId3" action="ppaction://hlinksldjump"/>
            <a:extLst>
              <a:ext uri="{FF2B5EF4-FFF2-40B4-BE49-F238E27FC236}">
                <a16:creationId xmlns:a16="http://schemas.microsoft.com/office/drawing/2014/main" id="{B3EBC043-0890-47D6-8EC7-4D1B9324F2A4}"/>
              </a:ext>
            </a:extLst>
          </p:cNvPr>
          <p:cNvSpPr/>
          <p:nvPr/>
        </p:nvSpPr>
        <p:spPr bwMode="auto">
          <a:xfrm>
            <a:off x="6107891" y="6218772"/>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2926571387"/>
      </p:ext>
    </p:extLst>
  </p:cSld>
  <p:clrMapOvr>
    <a:masterClrMapping/>
  </p:clrMapOvr>
  <p:transition advClick="0">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a:t>
            </a:r>
          </a:p>
        </p:txBody>
      </p:sp>
      <p:sp>
        <p:nvSpPr>
          <p:cNvPr id="3" name="Content Placeholder 2"/>
          <p:cNvSpPr>
            <a:spLocks noGrp="1"/>
          </p:cNvSpPr>
          <p:nvPr>
            <p:ph idx="1"/>
          </p:nvPr>
        </p:nvSpPr>
        <p:spPr/>
        <p:txBody>
          <a:bodyPr/>
          <a:lstStyle/>
          <a:p>
            <a:r>
              <a:rPr lang="en-US" b="0" dirty="0"/>
              <a:t>Patient doing well at 1 year post-transplant with no evidence of PTLD</a:t>
            </a:r>
          </a:p>
        </p:txBody>
      </p:sp>
      <p:sp>
        <p:nvSpPr>
          <p:cNvPr id="4" name="Slide Number Placeholder 3"/>
          <p:cNvSpPr>
            <a:spLocks noGrp="1"/>
          </p:cNvSpPr>
          <p:nvPr>
            <p:ph type="sldNum" sz="quarter" idx="4"/>
          </p:nvPr>
        </p:nvSpPr>
        <p:spPr/>
        <p:txBody>
          <a:bodyPr/>
          <a:lstStyle/>
          <a:p>
            <a:fld id="{9A7E3803-C8DB-474E-8499-3A7DF90A4DD0}" type="slidenum">
              <a:rPr lang="en-US" smtClean="0"/>
              <a:pPr/>
              <a:t>47</a:t>
            </a:fld>
            <a:endParaRPr lang="en-US" dirty="0"/>
          </a:p>
        </p:txBody>
      </p:sp>
      <p:sp>
        <p:nvSpPr>
          <p:cNvPr id="8" name="Action Button: Forward or Next 7">
            <a:hlinkClick r:id="rId2" action="ppaction://hlinksldjump" highlightClick="1"/>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9" name="Action Button: Home 8">
            <a:hlinkClick r:id="rId3" action="ppaction://hlinksldjump" highlightClick="1"/>
            <a:extLst>
              <a:ext uri="{FF2B5EF4-FFF2-40B4-BE49-F238E27FC236}">
                <a16:creationId xmlns:a16="http://schemas.microsoft.com/office/drawing/2014/main" id="{7586F5CC-8CA6-CC45-AE68-84D8EB877DEC}"/>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072243264"/>
      </p:ext>
    </p:extLst>
  </p:cSld>
  <p:clrMapOvr>
    <a:masterClrMapping/>
  </p:clrMapOvr>
  <p:transition advClick="0">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Infections </a:t>
            </a:r>
            <a:br>
              <a:rPr lang="en-US" dirty="0"/>
            </a:br>
            <a:r>
              <a:rPr lang="en-US" dirty="0"/>
              <a:t>Following SOT</a:t>
            </a:r>
          </a:p>
        </p:txBody>
      </p:sp>
      <p:sp>
        <p:nvSpPr>
          <p:cNvPr id="5" name="Slide Number Placeholder 4"/>
          <p:cNvSpPr>
            <a:spLocks noGrp="1"/>
          </p:cNvSpPr>
          <p:nvPr>
            <p:ph type="sldNum" sz="quarter" idx="4"/>
          </p:nvPr>
        </p:nvSpPr>
        <p:spPr/>
        <p:txBody>
          <a:bodyPr/>
          <a:lstStyle/>
          <a:p>
            <a:fld id="{9A7E3803-C8DB-474E-8499-3A7DF90A4DD0}" type="slidenum">
              <a:rPr lang="en-US" smtClean="0"/>
              <a:pPr/>
              <a:t>48</a:t>
            </a:fld>
            <a:endParaRPr lang="en-US" dirty="0"/>
          </a:p>
        </p:txBody>
      </p:sp>
      <p:sp>
        <p:nvSpPr>
          <p:cNvPr id="7" name="Chevron 6"/>
          <p:cNvSpPr/>
          <p:nvPr/>
        </p:nvSpPr>
        <p:spPr bwMode="auto">
          <a:xfrm>
            <a:off x="815116" y="2274942"/>
            <a:ext cx="2009358" cy="777271"/>
          </a:xfrm>
          <a:prstGeom prst="chevron">
            <a:avLst/>
          </a:prstGeom>
          <a:solidFill>
            <a:schemeClr val="bg1">
              <a:lumMod val="20000"/>
              <a:lumOff val="80000"/>
            </a:schemeClr>
          </a:solidFill>
          <a:ln w="38100" cap="flat" cmpd="sng" algn="ctr">
            <a:solidFill>
              <a:schemeClr val="bg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8" name="Chevron 7"/>
          <p:cNvSpPr/>
          <p:nvPr/>
        </p:nvSpPr>
        <p:spPr bwMode="auto">
          <a:xfrm>
            <a:off x="2691781" y="2275679"/>
            <a:ext cx="2446101" cy="777271"/>
          </a:xfrm>
          <a:prstGeom prst="chevron">
            <a:avLst/>
          </a:prstGeom>
          <a:solidFill>
            <a:schemeClr val="bg1">
              <a:lumMod val="20000"/>
              <a:lumOff val="80000"/>
            </a:schemeClr>
          </a:solidFill>
          <a:ln w="38100" cap="flat" cmpd="sng" algn="ctr">
            <a:solidFill>
              <a:schemeClr val="bg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9" name="Chevron 8"/>
          <p:cNvSpPr/>
          <p:nvPr/>
        </p:nvSpPr>
        <p:spPr bwMode="auto">
          <a:xfrm>
            <a:off x="4985482" y="2275679"/>
            <a:ext cx="3468986" cy="777271"/>
          </a:xfrm>
          <a:prstGeom prst="chevron">
            <a:avLst/>
          </a:prstGeom>
          <a:solidFill>
            <a:schemeClr val="bg1">
              <a:lumMod val="20000"/>
              <a:lumOff val="80000"/>
            </a:schemeClr>
          </a:solidFill>
          <a:ln w="38100" cap="flat" cmpd="sng" algn="ctr">
            <a:solidFill>
              <a:schemeClr val="bg1">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TextBox 9"/>
          <p:cNvSpPr txBox="1"/>
          <p:nvPr/>
        </p:nvSpPr>
        <p:spPr>
          <a:xfrm>
            <a:off x="1213197" y="2483478"/>
            <a:ext cx="1535452" cy="338554"/>
          </a:xfrm>
          <a:prstGeom prst="rect">
            <a:avLst/>
          </a:prstGeom>
          <a:noFill/>
        </p:spPr>
        <p:txBody>
          <a:bodyPr wrap="square" rtlCol="0">
            <a:spAutoFit/>
          </a:bodyPr>
          <a:lstStyle/>
          <a:p>
            <a:r>
              <a:rPr lang="en-US" sz="1600" b="1" dirty="0">
                <a:solidFill>
                  <a:schemeClr val="bg2"/>
                </a:solidFill>
                <a:effectLst/>
                <a:latin typeface="+mn-lt"/>
              </a:rPr>
              <a:t>Early Period</a:t>
            </a:r>
          </a:p>
        </p:txBody>
      </p:sp>
      <p:sp>
        <p:nvSpPr>
          <p:cNvPr id="11" name="TextBox 10"/>
          <p:cNvSpPr txBox="1"/>
          <p:nvPr/>
        </p:nvSpPr>
        <p:spPr>
          <a:xfrm>
            <a:off x="6028824" y="2484215"/>
            <a:ext cx="1535452" cy="338554"/>
          </a:xfrm>
          <a:prstGeom prst="rect">
            <a:avLst/>
          </a:prstGeom>
          <a:noFill/>
        </p:spPr>
        <p:txBody>
          <a:bodyPr wrap="square" rtlCol="0">
            <a:spAutoFit/>
          </a:bodyPr>
          <a:lstStyle/>
          <a:p>
            <a:r>
              <a:rPr lang="en-US" sz="1600" b="1" dirty="0">
                <a:solidFill>
                  <a:schemeClr val="bg2"/>
                </a:solidFill>
                <a:effectLst/>
                <a:latin typeface="+mn-lt"/>
              </a:rPr>
              <a:t>Late Period</a:t>
            </a:r>
          </a:p>
        </p:txBody>
      </p:sp>
      <p:sp>
        <p:nvSpPr>
          <p:cNvPr id="12" name="TextBox 11"/>
          <p:cNvSpPr txBox="1"/>
          <p:nvPr/>
        </p:nvSpPr>
        <p:spPr>
          <a:xfrm>
            <a:off x="3224055" y="2484952"/>
            <a:ext cx="1535452" cy="338554"/>
          </a:xfrm>
          <a:prstGeom prst="rect">
            <a:avLst/>
          </a:prstGeom>
          <a:noFill/>
        </p:spPr>
        <p:txBody>
          <a:bodyPr wrap="square" rtlCol="0">
            <a:spAutoFit/>
          </a:bodyPr>
          <a:lstStyle/>
          <a:p>
            <a:r>
              <a:rPr lang="en-US" sz="1600" b="1" dirty="0">
                <a:solidFill>
                  <a:schemeClr val="bg2"/>
                </a:solidFill>
                <a:effectLst/>
                <a:latin typeface="+mn-lt"/>
              </a:rPr>
              <a:t>Middle Period</a:t>
            </a:r>
          </a:p>
        </p:txBody>
      </p:sp>
      <p:sp>
        <p:nvSpPr>
          <p:cNvPr id="13" name="TextBox 12"/>
          <p:cNvSpPr txBox="1"/>
          <p:nvPr/>
        </p:nvSpPr>
        <p:spPr>
          <a:xfrm>
            <a:off x="796162" y="3165960"/>
            <a:ext cx="1952488" cy="2062103"/>
          </a:xfrm>
          <a:prstGeom prst="rect">
            <a:avLst/>
          </a:prstGeom>
          <a:noFill/>
        </p:spPr>
        <p:txBody>
          <a:bodyPr wrap="square" rtlCol="0">
            <a:spAutoFit/>
          </a:bodyPr>
          <a:lstStyle/>
          <a:p>
            <a:r>
              <a:rPr lang="en-US" sz="1600" b="1" dirty="0">
                <a:solidFill>
                  <a:schemeClr val="bg2"/>
                </a:solidFill>
                <a:effectLst/>
                <a:latin typeface="+mn-lt"/>
              </a:rPr>
              <a:t>0-1 months</a:t>
            </a:r>
          </a:p>
          <a:p>
            <a:endParaRPr lang="en-US" sz="1600" b="1" dirty="0">
              <a:solidFill>
                <a:schemeClr val="bg2"/>
              </a:solidFill>
              <a:effectLst/>
              <a:latin typeface="+mn-lt"/>
            </a:endParaRPr>
          </a:p>
          <a:p>
            <a:pPr marL="285750" indent="-285750">
              <a:buFont typeface="Arial"/>
              <a:buChar char="•"/>
            </a:pPr>
            <a:r>
              <a:rPr lang="en-US" sz="1600" b="1" dirty="0">
                <a:solidFill>
                  <a:schemeClr val="bg2"/>
                </a:solidFill>
                <a:effectLst/>
                <a:latin typeface="+mn-lt"/>
              </a:rPr>
              <a:t>Pre-existing conditions</a:t>
            </a:r>
          </a:p>
          <a:p>
            <a:pPr marL="285750" indent="-285750">
              <a:buFont typeface="Arial"/>
              <a:buChar char="•"/>
            </a:pPr>
            <a:r>
              <a:rPr lang="en-US" sz="1600" b="1" dirty="0">
                <a:solidFill>
                  <a:schemeClr val="bg2"/>
                </a:solidFill>
                <a:effectLst/>
                <a:latin typeface="+mn-lt"/>
              </a:rPr>
              <a:t>Complications of surgery</a:t>
            </a:r>
          </a:p>
          <a:p>
            <a:pPr marL="285750" indent="-285750">
              <a:buFont typeface="Arial"/>
              <a:buChar char="•"/>
            </a:pPr>
            <a:r>
              <a:rPr lang="en-US" sz="1600" b="1" dirty="0">
                <a:solidFill>
                  <a:schemeClr val="bg2"/>
                </a:solidFill>
                <a:effectLst/>
                <a:latin typeface="+mn-lt"/>
              </a:rPr>
              <a:t>Bacteria and yeast</a:t>
            </a:r>
          </a:p>
        </p:txBody>
      </p:sp>
      <p:sp>
        <p:nvSpPr>
          <p:cNvPr id="14" name="TextBox 13"/>
          <p:cNvSpPr txBox="1"/>
          <p:nvPr/>
        </p:nvSpPr>
        <p:spPr>
          <a:xfrm>
            <a:off x="2748649" y="3166698"/>
            <a:ext cx="2312657" cy="2308324"/>
          </a:xfrm>
          <a:prstGeom prst="rect">
            <a:avLst/>
          </a:prstGeom>
          <a:noFill/>
        </p:spPr>
        <p:txBody>
          <a:bodyPr wrap="square" rtlCol="0">
            <a:spAutoFit/>
          </a:bodyPr>
          <a:lstStyle/>
          <a:p>
            <a:r>
              <a:rPr lang="en-US" sz="1600" b="1" dirty="0">
                <a:solidFill>
                  <a:schemeClr val="bg2"/>
                </a:solidFill>
                <a:effectLst/>
                <a:latin typeface="+mn-lt"/>
              </a:rPr>
              <a:t>1-6 months</a:t>
            </a:r>
          </a:p>
          <a:p>
            <a:endParaRPr lang="en-US" sz="1600" b="1" dirty="0">
              <a:solidFill>
                <a:schemeClr val="bg2"/>
              </a:solidFill>
              <a:effectLst/>
              <a:latin typeface="+mn-lt"/>
            </a:endParaRPr>
          </a:p>
          <a:p>
            <a:pPr marL="285750" indent="-285750">
              <a:buFont typeface="Arial"/>
              <a:buChar char="•"/>
            </a:pPr>
            <a:r>
              <a:rPr lang="en-US" sz="1600" b="1" dirty="0">
                <a:solidFill>
                  <a:schemeClr val="bg2"/>
                </a:solidFill>
                <a:effectLst/>
                <a:latin typeface="+mn-lt"/>
              </a:rPr>
              <a:t>Latent pathogens from donor organs</a:t>
            </a:r>
          </a:p>
          <a:p>
            <a:pPr marL="285750" indent="-285750">
              <a:buFont typeface="Arial"/>
              <a:buChar char="•"/>
            </a:pPr>
            <a:r>
              <a:rPr lang="en-US" sz="1600" b="1" dirty="0">
                <a:solidFill>
                  <a:schemeClr val="bg2"/>
                </a:solidFill>
                <a:effectLst/>
                <a:latin typeface="+mn-lt"/>
              </a:rPr>
              <a:t>Reactivation of latent infection in recipient</a:t>
            </a:r>
          </a:p>
          <a:p>
            <a:pPr marL="285750" indent="-285750">
              <a:buFont typeface="Arial"/>
              <a:buChar char="•"/>
            </a:pPr>
            <a:r>
              <a:rPr lang="en-US" sz="1600" b="1" dirty="0">
                <a:solidFill>
                  <a:schemeClr val="bg2"/>
                </a:solidFill>
                <a:effectLst/>
                <a:latin typeface="+mn-lt"/>
              </a:rPr>
              <a:t>“Opportunistic infections”</a:t>
            </a:r>
          </a:p>
        </p:txBody>
      </p:sp>
      <p:sp>
        <p:nvSpPr>
          <p:cNvPr id="15" name="TextBox 14"/>
          <p:cNvSpPr txBox="1"/>
          <p:nvPr/>
        </p:nvSpPr>
        <p:spPr>
          <a:xfrm>
            <a:off x="5326694" y="3166698"/>
            <a:ext cx="2767606" cy="1569660"/>
          </a:xfrm>
          <a:prstGeom prst="rect">
            <a:avLst/>
          </a:prstGeom>
          <a:noFill/>
        </p:spPr>
        <p:txBody>
          <a:bodyPr wrap="square" rtlCol="0">
            <a:spAutoFit/>
          </a:bodyPr>
          <a:lstStyle/>
          <a:p>
            <a:r>
              <a:rPr lang="en-US" sz="1600" b="1" dirty="0">
                <a:solidFill>
                  <a:schemeClr val="bg2"/>
                </a:solidFill>
                <a:effectLst/>
                <a:latin typeface="+mn-lt"/>
              </a:rPr>
              <a:t>&gt; 6 months</a:t>
            </a:r>
          </a:p>
          <a:p>
            <a:endParaRPr lang="en-US" sz="1600" b="1" dirty="0">
              <a:solidFill>
                <a:schemeClr val="bg2"/>
              </a:solidFill>
              <a:effectLst/>
              <a:latin typeface="+mn-lt"/>
            </a:endParaRPr>
          </a:p>
          <a:p>
            <a:pPr marL="285750" indent="-285750">
              <a:buFont typeface="Arial"/>
              <a:buChar char="•"/>
            </a:pPr>
            <a:r>
              <a:rPr lang="en-US" sz="1600" b="1" dirty="0">
                <a:solidFill>
                  <a:schemeClr val="bg2"/>
                </a:solidFill>
                <a:effectLst/>
                <a:latin typeface="+mn-lt"/>
              </a:rPr>
              <a:t>Risks vary with immunosuppression and exposures</a:t>
            </a:r>
          </a:p>
          <a:p>
            <a:endParaRPr lang="en-US" sz="1600" b="1" dirty="0">
              <a:solidFill>
                <a:schemeClr val="bg2"/>
              </a:solidFill>
              <a:effectLst/>
              <a:latin typeface="+mn-lt"/>
            </a:endParaRPr>
          </a:p>
        </p:txBody>
      </p:sp>
      <p:sp>
        <p:nvSpPr>
          <p:cNvPr id="17" name="Action Button: Home 16">
            <a:hlinkClick r:id="rId2" action="ppaction://hlinksldjump" highlightClick="1"/>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3" name="Curved Up Arrow 2">
            <a:hlinkClick r:id="rId3" action="ppaction://hlinksldjump"/>
            <a:extLst>
              <a:ext uri="{FF2B5EF4-FFF2-40B4-BE49-F238E27FC236}">
                <a16:creationId xmlns:a16="http://schemas.microsoft.com/office/drawing/2014/main" id="{80FC0270-D0FC-4845-840B-9AA10297FBDA}"/>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2072568266"/>
      </p:ext>
    </p:extLst>
  </p:cSld>
  <p:clrMapOvr>
    <a:masterClrMapping/>
  </p:clrMapOvr>
  <p:transition advClick="0">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Second-Line </a:t>
            </a:r>
            <a:br>
              <a:rPr lang="en-US" dirty="0"/>
            </a:br>
            <a:r>
              <a:rPr lang="en-US" dirty="0"/>
              <a:t>Therapies for PTLD</a:t>
            </a:r>
          </a:p>
        </p:txBody>
      </p:sp>
      <p:sp>
        <p:nvSpPr>
          <p:cNvPr id="4" name="Slide Number Placeholder 3"/>
          <p:cNvSpPr>
            <a:spLocks noGrp="1"/>
          </p:cNvSpPr>
          <p:nvPr>
            <p:ph type="sldNum" sz="quarter" idx="4"/>
          </p:nvPr>
        </p:nvSpPr>
        <p:spPr/>
        <p:txBody>
          <a:bodyPr/>
          <a:lstStyle/>
          <a:p>
            <a:fld id="{9A7E3803-C8DB-474E-8499-3A7DF90A4DD0}" type="slidenum">
              <a:rPr lang="en-US" smtClean="0"/>
              <a:pPr/>
              <a:t>49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89980836"/>
              </p:ext>
            </p:extLst>
          </p:nvPr>
        </p:nvGraphicFramePr>
        <p:xfrm>
          <a:off x="735261" y="1503947"/>
          <a:ext cx="7713580" cy="4220410"/>
        </p:xfrm>
        <a:graphic>
          <a:graphicData uri="http://schemas.openxmlformats.org/drawingml/2006/table">
            <a:tbl>
              <a:tblPr firstRow="1" bandRow="1">
                <a:tableStyleId>{8EC20E35-A176-4012-BC5E-935CFFF8708E}</a:tableStyleId>
              </a:tblPr>
              <a:tblGrid>
                <a:gridCol w="1928395">
                  <a:extLst>
                    <a:ext uri="{9D8B030D-6E8A-4147-A177-3AD203B41FA5}">
                      <a16:colId xmlns:a16="http://schemas.microsoft.com/office/drawing/2014/main" val="20000"/>
                    </a:ext>
                  </a:extLst>
                </a:gridCol>
                <a:gridCol w="1694449">
                  <a:extLst>
                    <a:ext uri="{9D8B030D-6E8A-4147-A177-3AD203B41FA5}">
                      <a16:colId xmlns:a16="http://schemas.microsoft.com/office/drawing/2014/main" val="20001"/>
                    </a:ext>
                  </a:extLst>
                </a:gridCol>
                <a:gridCol w="1737895">
                  <a:extLst>
                    <a:ext uri="{9D8B030D-6E8A-4147-A177-3AD203B41FA5}">
                      <a16:colId xmlns:a16="http://schemas.microsoft.com/office/drawing/2014/main" val="20002"/>
                    </a:ext>
                  </a:extLst>
                </a:gridCol>
                <a:gridCol w="2352841">
                  <a:extLst>
                    <a:ext uri="{9D8B030D-6E8A-4147-A177-3AD203B41FA5}">
                      <a16:colId xmlns:a16="http://schemas.microsoft.com/office/drawing/2014/main" val="20003"/>
                    </a:ext>
                  </a:extLst>
                </a:gridCol>
              </a:tblGrid>
              <a:tr h="675106">
                <a:tc>
                  <a:txBody>
                    <a:bodyPr/>
                    <a:lstStyle/>
                    <a:p>
                      <a:r>
                        <a:rPr lang="en-US" sz="1600" dirty="0"/>
                        <a:t>TREATMENT</a:t>
                      </a:r>
                      <a:r>
                        <a:rPr lang="en-US" sz="1600" baseline="0" dirty="0"/>
                        <a:t> STRATEGY</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1600" dirty="0"/>
                        <a:t>RITUXIMAB</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sz="1600" dirty="0"/>
                        <a:t>CYTOXAN</a:t>
                      </a:r>
                      <a:r>
                        <a:rPr lang="en-US" sz="1600" baseline="0" dirty="0"/>
                        <a:t> + PREDNISONE</a:t>
                      </a:r>
                      <a:endParaRPr lang="en-US" sz="1600" dirty="0"/>
                    </a:p>
                  </a:txBody>
                  <a:tcPr>
                    <a:lnT w="12700" cap="flat" cmpd="sng" algn="ctr">
                      <a:solidFill>
                        <a:scrgbClr r="0" g="0" b="0"/>
                      </a:solidFill>
                      <a:prstDash val="solid"/>
                      <a:round/>
                      <a:headEnd type="none" w="med" len="med"/>
                      <a:tailEnd type="none" w="med" len="med"/>
                    </a:lnT>
                  </a:tcPr>
                </a:tc>
                <a:tc>
                  <a:txBody>
                    <a:bodyPr/>
                    <a:lstStyle/>
                    <a:p>
                      <a:r>
                        <a:rPr lang="en-US" sz="1600" dirty="0"/>
                        <a:t>ADOPTIVE IMMUNOTHERAPY</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886326">
                <a:tc>
                  <a:txBody>
                    <a:bodyPr/>
                    <a:lstStyle/>
                    <a:p>
                      <a:r>
                        <a:rPr lang="en-US" sz="1600" dirty="0"/>
                        <a:t>INITIAL CLINICAL RESPONSE RATE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1600" dirty="0"/>
                        <a:t>67-90%</a:t>
                      </a:r>
                    </a:p>
                  </a:txBody>
                  <a:tcPr>
                    <a:lnL w="12700" cap="flat" cmpd="sng" algn="ctr">
                      <a:solidFill>
                        <a:scrgbClr r="0" g="0" b="0"/>
                      </a:solidFill>
                      <a:prstDash val="solid"/>
                      <a:round/>
                      <a:headEnd type="none" w="med" len="med"/>
                      <a:tailEnd type="none" w="med" len="med"/>
                    </a:lnL>
                  </a:tcPr>
                </a:tc>
                <a:tc>
                  <a:txBody>
                    <a:bodyPr/>
                    <a:lstStyle/>
                    <a:p>
                      <a:pPr algn="ctr"/>
                      <a:r>
                        <a:rPr lang="en-US" sz="1600" dirty="0"/>
                        <a:t>80%</a:t>
                      </a:r>
                    </a:p>
                  </a:txBody>
                  <a:tcPr/>
                </a:tc>
                <a:tc>
                  <a:txBody>
                    <a:bodyPr/>
                    <a:lstStyle/>
                    <a:p>
                      <a:pPr algn="ctr"/>
                      <a:r>
                        <a:rPr lang="en-US" sz="1600" dirty="0"/>
                        <a:t>Unknown</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886326">
                <a:tc>
                  <a:txBody>
                    <a:bodyPr/>
                    <a:lstStyle/>
                    <a:p>
                      <a:r>
                        <a:rPr lang="en-US" sz="1600" dirty="0"/>
                        <a:t>RELAPSE RATE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1600" dirty="0"/>
                        <a:t>20%</a:t>
                      </a:r>
                    </a:p>
                  </a:txBody>
                  <a:tcPr>
                    <a:lnL w="12700" cap="flat" cmpd="sng" algn="ctr">
                      <a:solidFill>
                        <a:scrgbClr r="0" g="0" b="0"/>
                      </a:solidFill>
                      <a:prstDash val="solid"/>
                      <a:round/>
                      <a:headEnd type="none" w="med" len="med"/>
                      <a:tailEnd type="none" w="med" len="med"/>
                    </a:lnL>
                  </a:tcPr>
                </a:tc>
                <a:tc>
                  <a:txBody>
                    <a:bodyPr/>
                    <a:lstStyle/>
                    <a:p>
                      <a:pPr algn="ctr"/>
                      <a:r>
                        <a:rPr lang="en-US" sz="1600" dirty="0"/>
                        <a:t>19%</a:t>
                      </a:r>
                    </a:p>
                  </a:txBody>
                  <a:tcPr/>
                </a:tc>
                <a:tc>
                  <a:txBody>
                    <a:bodyPr/>
                    <a:lstStyle/>
                    <a:p>
                      <a:pPr algn="ctr"/>
                      <a:r>
                        <a:rPr lang="en-US" sz="1600" dirty="0"/>
                        <a:t>Unknown</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886326">
                <a:tc>
                  <a:txBody>
                    <a:bodyPr/>
                    <a:lstStyle/>
                    <a:p>
                      <a:r>
                        <a:rPr lang="en-US" sz="1600" dirty="0"/>
                        <a:t>2-YR EVENT FREE SURVIVAL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1600" dirty="0"/>
                        <a:t>70%</a:t>
                      </a:r>
                    </a:p>
                  </a:txBody>
                  <a:tcPr>
                    <a:lnL w="12700" cap="flat" cmpd="sng" algn="ctr">
                      <a:solidFill>
                        <a:scrgbClr r="0" g="0" b="0"/>
                      </a:solidFill>
                      <a:prstDash val="solid"/>
                      <a:round/>
                      <a:headEnd type="none" w="med" len="med"/>
                      <a:tailEnd type="none" w="med" len="med"/>
                    </a:lnL>
                  </a:tcPr>
                </a:tc>
                <a:tc>
                  <a:txBody>
                    <a:bodyPr/>
                    <a:lstStyle/>
                    <a:p>
                      <a:pPr algn="ctr"/>
                      <a:r>
                        <a:rPr lang="en-US" sz="1600" dirty="0"/>
                        <a:t>67%</a:t>
                      </a:r>
                    </a:p>
                  </a:txBody>
                  <a:tcPr/>
                </a:tc>
                <a:tc>
                  <a:txBody>
                    <a:bodyPr/>
                    <a:lstStyle/>
                    <a:p>
                      <a:pPr algn="ctr"/>
                      <a:r>
                        <a:rPr lang="en-US" sz="1600" dirty="0"/>
                        <a:t>Unknown</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886326">
                <a:tc>
                  <a:txBody>
                    <a:bodyPr/>
                    <a:lstStyle/>
                    <a:p>
                      <a:r>
                        <a:rPr lang="en-US" sz="1600" dirty="0"/>
                        <a:t>IDENTIFIED</a:t>
                      </a:r>
                      <a:r>
                        <a:rPr lang="en-US" sz="1600" baseline="0" dirty="0"/>
                        <a:t> LIMITATIONS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r>
                        <a:rPr lang="en-US" sz="1400" dirty="0"/>
                        <a:t>CD20(-)</a:t>
                      </a:r>
                      <a:r>
                        <a:rPr lang="en-US" sz="1400" baseline="0" dirty="0"/>
                        <a:t> lesions; monomorphic disease</a:t>
                      </a:r>
                      <a:endParaRPr lang="en-US" sz="14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1400" dirty="0"/>
                        <a:t>Fulminant PTLD (resolved by adding Rituximab?)</a:t>
                      </a:r>
                    </a:p>
                  </a:txBody>
                  <a:tcPr>
                    <a:lnB w="12700" cap="flat" cmpd="sng" algn="ctr">
                      <a:solidFill>
                        <a:scrgbClr r="0" g="0" b="0"/>
                      </a:solidFill>
                      <a:prstDash val="solid"/>
                      <a:round/>
                      <a:headEnd type="none" w="med" len="med"/>
                      <a:tailEnd type="none" w="med" len="med"/>
                    </a:lnB>
                  </a:tcPr>
                </a:tc>
                <a:tc>
                  <a:txBody>
                    <a:bodyPr/>
                    <a:lstStyle/>
                    <a:p>
                      <a:r>
                        <a:rPr lang="en-US" sz="1400" dirty="0"/>
                        <a:t>Development of recipient EBV-specific</a:t>
                      </a:r>
                      <a:r>
                        <a:rPr lang="en-US" sz="1400" baseline="0" dirty="0"/>
                        <a:t> CTLs for patients with 1° infection</a:t>
                      </a:r>
                      <a:endParaRPr lang="en-US" sz="14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Action Button: Home 7">
            <a:hlinkClick r:id="rId2" action="ppaction://hlinksldjump" highlightClick="1"/>
            <a:extLst>
              <a:ext uri="{FF2B5EF4-FFF2-40B4-BE49-F238E27FC236}">
                <a16:creationId xmlns:a16="http://schemas.microsoft.com/office/drawing/2014/main" id="{6A8951AA-44D4-1743-8316-10BAC422F962}"/>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3" name="TextBox 2">
            <a:extLst>
              <a:ext uri="{FF2B5EF4-FFF2-40B4-BE49-F238E27FC236}">
                <a16:creationId xmlns:a16="http://schemas.microsoft.com/office/drawing/2014/main" id="{525107F5-9B4F-0E4A-BE17-CA970B1B6C45}"/>
              </a:ext>
            </a:extLst>
          </p:cNvPr>
          <p:cNvSpPr txBox="1"/>
          <p:nvPr/>
        </p:nvSpPr>
        <p:spPr>
          <a:xfrm>
            <a:off x="0" y="6477000"/>
            <a:ext cx="3671887" cy="307777"/>
          </a:xfrm>
          <a:prstGeom prst="rect">
            <a:avLst/>
          </a:prstGeom>
          <a:noFill/>
          <a:effectLst/>
        </p:spPr>
        <p:txBody>
          <a:bodyPr wrap="square" rtlCol="0">
            <a:spAutoFit/>
          </a:bodyPr>
          <a:lstStyle/>
          <a:p>
            <a:r>
              <a:rPr lang="en-US" sz="1400" dirty="0">
                <a:solidFill>
                  <a:schemeClr val="bg2"/>
                </a:solidFill>
                <a:effectLst/>
                <a:latin typeface="+mj-lt"/>
              </a:rPr>
              <a:t>CTL, cytotoxic T cell lymphocytes</a:t>
            </a:r>
          </a:p>
        </p:txBody>
      </p:sp>
    </p:spTree>
    <p:extLst>
      <p:ext uri="{BB962C8B-B14F-4D97-AF65-F5344CB8AC3E}">
        <p14:creationId xmlns:p14="http://schemas.microsoft.com/office/powerpoint/2010/main" val="73241380"/>
      </p:ext>
    </p:extLst>
  </p:cSld>
  <p:clrMapOvr>
    <a:masterClrMapping/>
  </p:clrMapOvr>
  <p:transition advClick="0">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History</a:t>
            </a:r>
          </a:p>
        </p:txBody>
      </p:sp>
      <p:sp>
        <p:nvSpPr>
          <p:cNvPr id="3" name="Content Placeholder 2"/>
          <p:cNvSpPr>
            <a:spLocks noGrp="1"/>
          </p:cNvSpPr>
          <p:nvPr>
            <p:ph idx="1"/>
          </p:nvPr>
        </p:nvSpPr>
        <p:spPr/>
        <p:txBody>
          <a:bodyPr/>
          <a:lstStyle/>
          <a:p>
            <a:r>
              <a:rPr lang="en-US" b="0" dirty="0"/>
              <a:t>ROS: negative for rash, respiratory symptoms, and vomiting</a:t>
            </a:r>
          </a:p>
          <a:p>
            <a:r>
              <a:rPr lang="en-US" b="0" dirty="0"/>
              <a:t>Diarrhea without gross blood or mucus</a:t>
            </a:r>
          </a:p>
          <a:p>
            <a:r>
              <a:rPr lang="en-US" b="0" dirty="0"/>
              <a:t>No indwelling catheters</a:t>
            </a:r>
          </a:p>
          <a:p>
            <a:r>
              <a:rPr lang="en-US" b="0" dirty="0"/>
              <a:t>Hospital stay for transplant x 14 days</a:t>
            </a:r>
          </a:p>
          <a:p>
            <a:r>
              <a:rPr lang="en-US" b="0" dirty="0" err="1"/>
              <a:t>Immunousuppression</a:t>
            </a:r>
            <a:r>
              <a:rPr lang="en-US" b="0" dirty="0"/>
              <a:t>: </a:t>
            </a:r>
            <a:r>
              <a:rPr lang="en-US" b="0" dirty="0" err="1"/>
              <a:t>tacrolimus</a:t>
            </a:r>
            <a:r>
              <a:rPr lang="en-US" b="0" dirty="0"/>
              <a:t> + steroids</a:t>
            </a:r>
          </a:p>
          <a:p>
            <a:r>
              <a:rPr lang="en-US" b="0" dirty="0"/>
              <a:t>Prophylaxis: TMP/SMX</a:t>
            </a:r>
          </a:p>
          <a:p>
            <a:r>
              <a:rPr lang="en-US" b="0" dirty="0"/>
              <a:t>CMV Donor – / Recipient –</a:t>
            </a:r>
          </a:p>
          <a:p>
            <a:r>
              <a:rPr lang="en-US" b="0" dirty="0"/>
              <a:t>EBV Donor +/ Recipient –</a:t>
            </a:r>
          </a:p>
          <a:p>
            <a:endParaRPr lang="en-US" dirty="0"/>
          </a:p>
        </p:txBody>
      </p:sp>
      <p:sp>
        <p:nvSpPr>
          <p:cNvPr id="4" name="Slide Number Placeholder 3"/>
          <p:cNvSpPr>
            <a:spLocks noGrp="1"/>
          </p:cNvSpPr>
          <p:nvPr>
            <p:ph type="sldNum" sz="quarter" idx="4"/>
          </p:nvPr>
        </p:nvSpPr>
        <p:spPr/>
        <p:txBody>
          <a:bodyPr/>
          <a:lstStyle/>
          <a:p>
            <a:fld id="{9A7E3803-C8DB-474E-8499-3A7DF90A4DD0}" type="slidenum">
              <a:rPr lang="en-US" smtClean="0"/>
              <a:pPr/>
              <a:t>5</a:t>
            </a:fld>
            <a:endParaRPr lang="en-US" dirty="0"/>
          </a:p>
        </p:txBody>
      </p:sp>
      <p:sp>
        <p:nvSpPr>
          <p:cNvPr id="6" name="Action Button: Forward or Next 5">
            <a:hlinkClick r:id="" action="ppaction://hlinkshowjump?jump=nextslide" highlightClick="1"/>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7" name="Action Button: Home 6">
            <a:hlinkClick r:id="rId2" action="ppaction://hlinksldjump" highlightClick="1"/>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Action Button: Back or Previous 9">
            <a:hlinkClick r:id="" action="ppaction://hlinkshowjump?jump=previousslide" highlightClick="1"/>
          </p:cNvPr>
          <p:cNvSpPr/>
          <p:nvPr/>
        </p:nvSpPr>
        <p:spPr bwMode="auto">
          <a:xfrm>
            <a:off x="6566218" y="6205029"/>
            <a:ext cx="476231" cy="533921"/>
          </a:xfrm>
          <a:prstGeom prst="actionButtonBackPreviou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2680555985"/>
      </p:ext>
    </p:extLst>
  </p:cSld>
  <p:clrMapOvr>
    <a:masterClrMapping/>
  </p:clrMapOvr>
  <p:transition advClick="0">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596229" y="1434626"/>
            <a:ext cx="7772400" cy="4572000"/>
          </a:xfrm>
        </p:spPr>
        <p:txBody>
          <a:bodyPr/>
          <a:lstStyle/>
          <a:p>
            <a:pPr marL="0" indent="0">
              <a:buNone/>
            </a:pPr>
            <a:r>
              <a:rPr lang="en-US" sz="1700" b="0" dirty="0"/>
              <a:t>At the completion of this module, the learner should be able to:</a:t>
            </a:r>
          </a:p>
          <a:p>
            <a:pPr lvl="0"/>
            <a:r>
              <a:rPr lang="en-US" sz="1700" b="0" dirty="0"/>
              <a:t>Stratify risk based on donor/recipient </a:t>
            </a:r>
            <a:r>
              <a:rPr lang="en-US" sz="1700" b="0" dirty="0" err="1"/>
              <a:t>serostatus</a:t>
            </a:r>
            <a:r>
              <a:rPr lang="en-US" sz="1700" b="0" dirty="0"/>
              <a:t> and type of transplant</a:t>
            </a:r>
          </a:p>
          <a:p>
            <a:pPr lvl="0"/>
            <a:r>
              <a:rPr lang="en-US" sz="1700" b="0" dirty="0"/>
              <a:t>Understand the spectrum of EBV infection (</a:t>
            </a:r>
            <a:r>
              <a:rPr lang="en-US" sz="1700" b="0" dirty="0" err="1"/>
              <a:t>eg</a:t>
            </a:r>
            <a:r>
              <a:rPr lang="en-US" sz="1700" b="0" dirty="0"/>
              <a:t>, asymptomatic infection to post-transplant </a:t>
            </a:r>
            <a:r>
              <a:rPr lang="en-US" sz="1700" b="0" dirty="0" err="1"/>
              <a:t>lymphoproliferative</a:t>
            </a:r>
            <a:r>
              <a:rPr lang="en-US" sz="1700" b="0" dirty="0"/>
              <a:t> disorder (PTLD) and malignancy)</a:t>
            </a:r>
          </a:p>
          <a:p>
            <a:pPr lvl="0"/>
            <a:r>
              <a:rPr lang="en-US" sz="1700" b="0" dirty="0"/>
              <a:t>Know the typical timing of onset of clinical manifestations of EBV infection</a:t>
            </a:r>
          </a:p>
          <a:p>
            <a:pPr lvl="0"/>
            <a:r>
              <a:rPr lang="en-US" sz="1700" b="0" dirty="0"/>
              <a:t>Understand diagnostic methods and compare their uses and limitations</a:t>
            </a:r>
          </a:p>
          <a:p>
            <a:pPr lvl="0"/>
            <a:r>
              <a:rPr lang="en-US" sz="1700" b="0" dirty="0"/>
              <a:t>Recognize use and limitations of monitoring strategies</a:t>
            </a:r>
          </a:p>
          <a:p>
            <a:pPr lvl="0"/>
            <a:r>
              <a:rPr lang="en-US" sz="1700" b="0" dirty="0"/>
              <a:t>Recognize available therapeutic options and their limitations for the treatment of EBV/PTLD in SOT recipients</a:t>
            </a:r>
          </a:p>
          <a:p>
            <a:pPr lvl="0"/>
            <a:r>
              <a:rPr lang="en-US" sz="1700" b="0" dirty="0"/>
              <a:t>Understand when and how to evaluate a patient for PTLD and understand the pathologic classification of disease</a:t>
            </a:r>
          </a:p>
          <a:p>
            <a:pPr lvl="0"/>
            <a:r>
              <a:rPr lang="en-US" sz="1700" b="0" dirty="0"/>
              <a:t>Know the difference in clinical behavior and therapeutic responsiveness of early versus late onset EBV-associated PTLD</a:t>
            </a:r>
          </a:p>
          <a:p>
            <a:pPr lvl="0"/>
            <a:r>
              <a:rPr lang="en-US" sz="1700" b="0" dirty="0"/>
              <a:t>Understand the rationale of stepwise approaches to treatment of EBV infection</a:t>
            </a:r>
          </a:p>
          <a:p>
            <a:pPr marL="0" indent="0">
              <a:buNone/>
            </a:pPr>
            <a:endParaRPr lang="en-US" dirty="0"/>
          </a:p>
        </p:txBody>
      </p:sp>
      <p:sp>
        <p:nvSpPr>
          <p:cNvPr id="4" name="Slide Number Placeholder 3"/>
          <p:cNvSpPr>
            <a:spLocks noGrp="1"/>
          </p:cNvSpPr>
          <p:nvPr>
            <p:ph type="sldNum" sz="quarter" idx="4"/>
          </p:nvPr>
        </p:nvSpPr>
        <p:spPr/>
        <p:txBody>
          <a:bodyPr/>
          <a:lstStyle/>
          <a:p>
            <a:fld id="{9A7E3803-C8DB-474E-8499-3A7DF90A4DD0}" type="slidenum">
              <a:rPr lang="en-US" smtClean="0"/>
              <a:pPr/>
              <a:t>50</a:t>
            </a:fld>
            <a:endParaRPr lang="en-US" dirty="0"/>
          </a:p>
        </p:txBody>
      </p:sp>
      <p:sp>
        <p:nvSpPr>
          <p:cNvPr id="7" name="Action Button: Forward or Next 6">
            <a:hlinkClick r:id="" action="ppaction://hlinkshowjump?jump=nextslide" highlightClick="1"/>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8" name="Action Button: Home 7">
            <a:hlinkClick r:id="rId2" action="ppaction://hlinksldjump" highlightClick="1"/>
            <a:extLst>
              <a:ext uri="{FF2B5EF4-FFF2-40B4-BE49-F238E27FC236}">
                <a16:creationId xmlns:a16="http://schemas.microsoft.com/office/drawing/2014/main" id="{35B546AE-AA16-0D4D-A967-47546BFED3B1}"/>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320971500"/>
      </p:ext>
    </p:extLst>
  </p:cSld>
  <p:clrMapOvr>
    <a:masterClrMapping/>
  </p:clrMapOvr>
  <p:transition advClick="0">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43650"/>
            <a:ext cx="2133600" cy="365125"/>
          </a:xfrm>
        </p:spPr>
        <p:txBody>
          <a:bodyPr/>
          <a:lstStyle/>
          <a:p>
            <a:fld id="{9A7E3803-C8DB-474E-8499-3A7DF90A4DD0}" type="slidenum">
              <a:rPr lang="en-US" smtClean="0"/>
              <a:pPr/>
              <a:t>51</a:t>
            </a:fld>
            <a:endParaRPr lang="en-US" dirty="0"/>
          </a:p>
        </p:txBody>
      </p:sp>
      <p:sp>
        <p:nvSpPr>
          <p:cNvPr id="5" name="TextBox 4"/>
          <p:cNvSpPr txBox="1"/>
          <p:nvPr/>
        </p:nvSpPr>
        <p:spPr>
          <a:xfrm>
            <a:off x="589828" y="333289"/>
            <a:ext cx="8394152" cy="4647426"/>
          </a:xfrm>
          <a:prstGeom prst="rect">
            <a:avLst/>
          </a:prstGeom>
          <a:noFill/>
        </p:spPr>
        <p:txBody>
          <a:bodyPr wrap="square" rtlCol="0">
            <a:spAutoFit/>
          </a:bodyPr>
          <a:lstStyle/>
          <a:p>
            <a:endParaRPr lang="en-US" b="1" dirty="0">
              <a:solidFill>
                <a:schemeClr val="bg2"/>
              </a:solidFill>
              <a:effectLst/>
              <a:latin typeface="+mn-lt"/>
            </a:endParaRPr>
          </a:p>
          <a:p>
            <a:r>
              <a:rPr lang="en-US" b="1" dirty="0">
                <a:solidFill>
                  <a:schemeClr val="bg2"/>
                </a:solidFill>
                <a:effectLst/>
                <a:latin typeface="+mn-lt"/>
              </a:rPr>
              <a:t>This module was developed by:</a:t>
            </a:r>
          </a:p>
          <a:p>
            <a:endParaRPr lang="en-US" b="1" dirty="0">
              <a:solidFill>
                <a:schemeClr val="bg2"/>
              </a:solidFill>
              <a:effectLst/>
              <a:latin typeface="+mn-lt"/>
            </a:endParaRPr>
          </a:p>
          <a:p>
            <a:pPr marL="342900" indent="-342900">
              <a:buFont typeface="Arial"/>
              <a:buChar char="•"/>
            </a:pPr>
            <a:r>
              <a:rPr lang="en-US" dirty="0">
                <a:solidFill>
                  <a:schemeClr val="bg2"/>
                </a:solidFill>
                <a:effectLst/>
                <a:latin typeface="+mn-lt"/>
              </a:rPr>
              <a:t>Victoria A. Statler, MD, MSc</a:t>
            </a:r>
          </a:p>
          <a:p>
            <a:r>
              <a:rPr lang="en-US" dirty="0">
                <a:solidFill>
                  <a:schemeClr val="bg2"/>
                </a:solidFill>
                <a:effectLst/>
                <a:latin typeface="+mn-lt"/>
              </a:rPr>
              <a:t>	University of Louisville School of Medicine</a:t>
            </a:r>
          </a:p>
          <a:p>
            <a:endParaRPr lang="en-US" dirty="0">
              <a:solidFill>
                <a:schemeClr val="bg2"/>
              </a:solidFill>
              <a:effectLst/>
              <a:latin typeface="+mn-lt"/>
            </a:endParaRPr>
          </a:p>
          <a:p>
            <a:pPr marL="342900" indent="-342900">
              <a:buFont typeface="Arial"/>
              <a:buChar char="•"/>
            </a:pPr>
            <a:r>
              <a:rPr lang="en-US" dirty="0">
                <a:solidFill>
                  <a:schemeClr val="bg2"/>
                </a:solidFill>
                <a:effectLst/>
                <a:latin typeface="+mn-lt"/>
              </a:rPr>
              <a:t>Michael Green, MD, MPH</a:t>
            </a:r>
          </a:p>
          <a:p>
            <a:r>
              <a:rPr lang="en-US" dirty="0">
                <a:solidFill>
                  <a:schemeClr val="bg2"/>
                </a:solidFill>
                <a:effectLst/>
                <a:latin typeface="+mn-lt"/>
              </a:rPr>
              <a:t>	University of Pittsburgh School of Medicine</a:t>
            </a:r>
          </a:p>
          <a:p>
            <a:endParaRPr lang="en-US" b="1" dirty="0">
              <a:solidFill>
                <a:schemeClr val="bg2"/>
              </a:solidFill>
              <a:effectLst/>
              <a:latin typeface="+mn-lt"/>
            </a:endParaRPr>
          </a:p>
          <a:p>
            <a:endParaRPr lang="en-US" sz="2000" b="1" dirty="0">
              <a:solidFill>
                <a:schemeClr val="bg2"/>
              </a:solidFill>
              <a:effectLst/>
              <a:latin typeface="+mn-lt"/>
            </a:endParaRPr>
          </a:p>
          <a:p>
            <a:r>
              <a:rPr lang="en-US" sz="2000" dirty="0">
                <a:solidFill>
                  <a:schemeClr val="bg2"/>
                </a:solidFill>
                <a:effectLst/>
                <a:latin typeface="+mn-lt"/>
              </a:rPr>
              <a:t>Part of an education effort through the PIDS Transplant Infectious Disease working group and the AST ID Community of Practice</a:t>
            </a:r>
          </a:p>
          <a:p>
            <a:endParaRPr lang="en-US" sz="2000" b="1" dirty="0">
              <a:solidFill>
                <a:schemeClr val="bg2"/>
              </a:solidFill>
              <a:effectLst/>
              <a:latin typeface="+mn-lt"/>
            </a:endParaRPr>
          </a:p>
        </p:txBody>
      </p:sp>
      <p:sp>
        <p:nvSpPr>
          <p:cNvPr id="6" name="Action Button: Home 5">
            <a:hlinkClick r:id="rId2" action="ppaction://hlinksldjump" highlightClick="1"/>
            <a:extLst>
              <a:ext uri="{FF2B5EF4-FFF2-40B4-BE49-F238E27FC236}">
                <a16:creationId xmlns:a16="http://schemas.microsoft.com/office/drawing/2014/main" id="{0CEA8EBA-174D-D746-920D-5DB99FF0DFD4}"/>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7" name="Action Button: Back or Previous 4">
            <a:hlinkClick r:id="" action="ppaction://hlinkshowjump?jump=previousslide" highlightClick="1"/>
            <a:extLst>
              <a:ext uri="{FF2B5EF4-FFF2-40B4-BE49-F238E27FC236}">
                <a16:creationId xmlns:a16="http://schemas.microsoft.com/office/drawing/2014/main" id="{12D63213-6B2C-42A5-8DB6-A660B2A35625}"/>
              </a:ext>
            </a:extLst>
          </p:cNvPr>
          <p:cNvSpPr/>
          <p:nvPr/>
        </p:nvSpPr>
        <p:spPr bwMode="auto">
          <a:xfrm>
            <a:off x="6566218" y="6205029"/>
            <a:ext cx="476231" cy="533921"/>
          </a:xfrm>
          <a:prstGeom prst="actionButtonBackPreviou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8" name="Action Button: Forward or Next 7">
            <a:hlinkClick r:id="" action="ppaction://hlinkshowjump?jump=nextslide" highlightClick="1"/>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961140255"/>
      </p:ext>
    </p:extLst>
  </p:cSld>
  <p:clrMapOvr>
    <a:masterClrMapping/>
  </p:clrMapOvr>
  <p:transition advClick="0">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a:rPr>
              <a:t>Feedback on the Modules</a:t>
            </a:r>
            <a:endParaRPr lang="en-US" dirty="0"/>
          </a:p>
        </p:txBody>
      </p:sp>
      <p:sp>
        <p:nvSpPr>
          <p:cNvPr id="3" name="Content Placeholder 2"/>
          <p:cNvSpPr>
            <a:spLocks noGrp="1"/>
          </p:cNvSpPr>
          <p:nvPr>
            <p:ph idx="1"/>
          </p:nvPr>
        </p:nvSpPr>
        <p:spPr>
          <a:xfrm>
            <a:off x="685800" y="2044700"/>
            <a:ext cx="7772400" cy="4051300"/>
          </a:xfrm>
        </p:spPr>
        <p:txBody>
          <a:bodyPr>
            <a:normAutofit/>
          </a:bodyPr>
          <a:lstStyle/>
          <a:p>
            <a:r>
              <a:rPr lang="en-US" b="0" dirty="0">
                <a:ea typeface="ＭＳ Ｐゴシック"/>
              </a:rPr>
              <a:t>PLEASE help to provide us with feedback on the content of these modules! </a:t>
            </a:r>
          </a:p>
          <a:p>
            <a:pPr lvl="1"/>
            <a:r>
              <a:rPr lang="en-US" b="0" dirty="0">
                <a:ea typeface="ＭＳ Ｐゴシック"/>
              </a:rPr>
              <a:t>Let us know what you learned and what we can do better</a:t>
            </a:r>
          </a:p>
          <a:p>
            <a:pPr lvl="1"/>
            <a:r>
              <a:rPr lang="en-US" b="0" dirty="0">
                <a:ea typeface="ＭＳ Ｐゴシック"/>
              </a:rPr>
              <a:t>Your feedback will help us to improve this work and design future modules</a:t>
            </a:r>
            <a:endParaRPr lang="en-US" b="0" dirty="0">
              <a:ea typeface="ＭＳ Ｐゴシック"/>
              <a:cs typeface="Arial"/>
            </a:endParaRPr>
          </a:p>
          <a:p>
            <a:endParaRPr lang="en-US" b="0" dirty="0">
              <a:ea typeface="ＭＳ Ｐゴシック"/>
            </a:endParaRPr>
          </a:p>
          <a:p>
            <a:r>
              <a:rPr lang="en-US" b="0" dirty="0">
                <a:ea typeface="ＭＳ Ｐゴシック"/>
              </a:rPr>
              <a:t>For any questions or concerns, please contact Tanvi Sharma </a:t>
            </a:r>
            <a:r>
              <a:rPr lang="en-US" b="0" dirty="0">
                <a:ea typeface="ＭＳ Ｐゴシック"/>
                <a:hlinkClick r:id="rId3"/>
              </a:rPr>
              <a:t>tanvi.sharma@childrens.harvard.edu</a:t>
            </a:r>
            <a:r>
              <a:rPr lang="en-US" b="0" dirty="0">
                <a:ea typeface="ＭＳ Ｐゴシック"/>
              </a:rPr>
              <a:t>  </a:t>
            </a:r>
            <a:endParaRPr lang="en-US" b="0" dirty="0"/>
          </a:p>
        </p:txBody>
      </p:sp>
      <p:sp>
        <p:nvSpPr>
          <p:cNvPr id="5" name="Action Button: Forward or Next 4">
            <a:hlinkClick r:id="" action="ppaction://hlinkshowjump?jump=previousslide" highlightClick="1"/>
          </p:cNvPr>
          <p:cNvSpPr/>
          <p:nvPr/>
        </p:nvSpPr>
        <p:spPr>
          <a:xfrm rot="10800000">
            <a:off x="7303030" y="6220786"/>
            <a:ext cx="411729" cy="440134"/>
          </a:xfrm>
          <a:prstGeom prst="actionButtonForwardNex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p:cNvPr>
          <p:cNvSpPr/>
          <p:nvPr/>
        </p:nvSpPr>
        <p:spPr>
          <a:xfrm>
            <a:off x="7813369" y="6207036"/>
            <a:ext cx="411729" cy="453884"/>
          </a:xfrm>
          <a:prstGeom prst="actionButtonHome">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356338264"/>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a:t>
            </a:r>
          </a:p>
        </p:txBody>
      </p:sp>
      <p:sp>
        <p:nvSpPr>
          <p:cNvPr id="3" name="Content Placeholder 2"/>
          <p:cNvSpPr>
            <a:spLocks noGrp="1"/>
          </p:cNvSpPr>
          <p:nvPr>
            <p:ph idx="1"/>
          </p:nvPr>
        </p:nvSpPr>
        <p:spPr/>
        <p:txBody>
          <a:bodyPr/>
          <a:lstStyle/>
          <a:p>
            <a:r>
              <a:rPr lang="en-US" b="0" dirty="0"/>
              <a:t>Fever of 39º C</a:t>
            </a:r>
          </a:p>
          <a:p>
            <a:r>
              <a:rPr lang="en-US" b="0" dirty="0"/>
              <a:t>No acute distress</a:t>
            </a:r>
          </a:p>
          <a:p>
            <a:r>
              <a:rPr lang="en-US" b="0" dirty="0"/>
              <a:t>+ Exudative tonsillitis</a:t>
            </a:r>
          </a:p>
          <a:p>
            <a:r>
              <a:rPr lang="en-US" b="0" dirty="0"/>
              <a:t>Mild axillary </a:t>
            </a:r>
            <a:r>
              <a:rPr lang="en-US" b="0" dirty="0" err="1"/>
              <a:t>adenopathy</a:t>
            </a:r>
            <a:endParaRPr lang="en-US" b="0" dirty="0"/>
          </a:p>
          <a:p>
            <a:r>
              <a:rPr lang="en-US" b="0" dirty="0"/>
              <a:t>Well-healed scars on abdomen</a:t>
            </a:r>
          </a:p>
          <a:p>
            <a:r>
              <a:rPr lang="en-US" b="0" dirty="0"/>
              <a:t>Abdomen non-tender, mild </a:t>
            </a:r>
            <a:r>
              <a:rPr lang="en-US" b="0" dirty="0" err="1"/>
              <a:t>hepatosplenomegaly</a:t>
            </a:r>
            <a:endParaRPr lang="en-US" b="0" dirty="0"/>
          </a:p>
          <a:p>
            <a:r>
              <a:rPr lang="en-US" b="0" dirty="0"/>
              <a:t>Remainder of exam unremarkable</a:t>
            </a:r>
          </a:p>
        </p:txBody>
      </p:sp>
      <p:sp>
        <p:nvSpPr>
          <p:cNvPr id="7" name="Slide Number Placeholder 6"/>
          <p:cNvSpPr>
            <a:spLocks noGrp="1"/>
          </p:cNvSpPr>
          <p:nvPr>
            <p:ph type="sldNum" sz="quarter" idx="4"/>
          </p:nvPr>
        </p:nvSpPr>
        <p:spPr/>
        <p:txBody>
          <a:bodyPr/>
          <a:lstStyle/>
          <a:p>
            <a:fld id="{9A7E3803-C8DB-474E-8499-3A7DF90A4DD0}" type="slidenum">
              <a:rPr lang="en-US" smtClean="0"/>
              <a:pPr/>
              <a:t>6</a:t>
            </a:fld>
            <a:endParaRPr lang="en-US" dirty="0"/>
          </a:p>
        </p:txBody>
      </p:sp>
      <p:sp>
        <p:nvSpPr>
          <p:cNvPr id="6" name="Action Button: Forward or Next 5">
            <a:hlinkClick r:id="" action="ppaction://hlinkshowjump?jump=nextslide" highlightClick="1"/>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2" name="Action Button: Back or Previous 11">
            <a:hlinkClick r:id="" action="ppaction://hlinkshowjump?jump=previousslide" highlightClick="1"/>
          </p:cNvPr>
          <p:cNvSpPr/>
          <p:nvPr/>
        </p:nvSpPr>
        <p:spPr bwMode="auto">
          <a:xfrm>
            <a:off x="6566218" y="6205029"/>
            <a:ext cx="476231" cy="533921"/>
          </a:xfrm>
          <a:prstGeom prst="actionButtonBackPreviou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9" name="Action Button: Home 8">
            <a:hlinkClick r:id="rId2" action="ppaction://hlinksldjump" highlightClick="1"/>
            <a:extLst>
              <a:ext uri="{FF2B5EF4-FFF2-40B4-BE49-F238E27FC236}">
                <a16:creationId xmlns:a16="http://schemas.microsoft.com/office/drawing/2014/main" id="{BFAD22AE-BE1F-F841-B9DA-335E7557B85F}"/>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078005419"/>
      </p:ext>
    </p:extLst>
  </p:cSld>
  <p:clrMapOvr>
    <a:masterClrMapping/>
  </p:clrMapOvr>
  <p:transition advClick="0">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 What is your differential diagnosis?</a:t>
            </a:r>
          </a:p>
        </p:txBody>
      </p:sp>
      <p:sp>
        <p:nvSpPr>
          <p:cNvPr id="3" name="Content Placeholder 2"/>
          <p:cNvSpPr>
            <a:spLocks noGrp="1"/>
          </p:cNvSpPr>
          <p:nvPr>
            <p:ph idx="1"/>
          </p:nvPr>
        </p:nvSpPr>
        <p:spPr/>
        <p:txBody>
          <a:bodyPr/>
          <a:lstStyle/>
          <a:p>
            <a:r>
              <a:rPr lang="en-US" sz="2200" dirty="0">
                <a:hlinkClick r:id="rId2" action="ppaction://hlinksldjump"/>
              </a:rPr>
              <a:t>Adenovirus infection </a:t>
            </a:r>
            <a:endParaRPr lang="en-US" sz="2200" dirty="0"/>
          </a:p>
          <a:p>
            <a:r>
              <a:rPr lang="en-US" sz="2200" dirty="0">
                <a:hlinkClick r:id="rId3" action="ppaction://hlinksldjump"/>
              </a:rPr>
              <a:t>Influenza</a:t>
            </a:r>
            <a:endParaRPr lang="en-US" sz="2200" dirty="0"/>
          </a:p>
          <a:p>
            <a:r>
              <a:rPr lang="en-US" sz="2200" dirty="0">
                <a:hlinkClick r:id="rId4" action="ppaction://hlinksldjump"/>
              </a:rPr>
              <a:t>CMV infection</a:t>
            </a:r>
            <a:endParaRPr lang="en-US" sz="2200" dirty="0"/>
          </a:p>
          <a:p>
            <a:r>
              <a:rPr lang="en-US" sz="2200" dirty="0">
                <a:hlinkClick r:id="rId4" action="ppaction://hlinksldjump"/>
              </a:rPr>
              <a:t>CMV and EBV co-infection</a:t>
            </a:r>
            <a:endParaRPr lang="en-US" sz="2200" dirty="0"/>
          </a:p>
          <a:p>
            <a:r>
              <a:rPr lang="en-US" sz="2200" dirty="0">
                <a:hlinkClick r:id="rId5" action="ppaction://hlinksldjump"/>
              </a:rPr>
              <a:t>EBV infection/PTLD</a:t>
            </a:r>
            <a:endParaRPr lang="en-US" sz="2200" dirty="0"/>
          </a:p>
        </p:txBody>
      </p:sp>
      <p:sp>
        <p:nvSpPr>
          <p:cNvPr id="7" name="Slide Number Placeholder 6"/>
          <p:cNvSpPr>
            <a:spLocks noGrp="1"/>
          </p:cNvSpPr>
          <p:nvPr>
            <p:ph type="sldNum" sz="quarter" idx="4"/>
          </p:nvPr>
        </p:nvSpPr>
        <p:spPr/>
        <p:txBody>
          <a:bodyPr/>
          <a:lstStyle/>
          <a:p>
            <a:fld id="{9A7E3803-C8DB-474E-8499-3A7DF90A4DD0}" type="slidenum">
              <a:rPr lang="en-US" smtClean="0"/>
              <a:pPr/>
              <a:t>7</a:t>
            </a:fld>
            <a:endParaRPr lang="en-US" dirty="0"/>
          </a:p>
        </p:txBody>
      </p:sp>
      <p:pic>
        <p:nvPicPr>
          <p:cNvPr id="9" name="Picture 8" descr="Screen Shot 2016-02-23 at 10.11.39 PM.png">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1825" y="4503153"/>
            <a:ext cx="2618707" cy="1248922"/>
          </a:xfrm>
          <a:prstGeom prst="rect">
            <a:avLst/>
          </a:prstGeom>
        </p:spPr>
      </p:pic>
      <p:sp>
        <p:nvSpPr>
          <p:cNvPr id="11" name="Action Button: Back or Previous 10">
            <a:hlinkClick r:id="" action="ppaction://hlinkshowjump?jump=previousslide" highlightClick="1"/>
          </p:cNvPr>
          <p:cNvSpPr/>
          <p:nvPr/>
        </p:nvSpPr>
        <p:spPr bwMode="auto">
          <a:xfrm>
            <a:off x="6566218" y="6205029"/>
            <a:ext cx="476231" cy="533921"/>
          </a:xfrm>
          <a:prstGeom prst="actionButtonBackPrevious">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8" name="Action Button: Home 7">
            <a:hlinkClick r:id="rId8" action="ppaction://hlinksldjump" highlightClick="1"/>
            <a:extLst>
              <a:ext uri="{FF2B5EF4-FFF2-40B4-BE49-F238E27FC236}">
                <a16:creationId xmlns:a16="http://schemas.microsoft.com/office/drawing/2014/main" id="{35F9E28C-3FB7-804F-A3BD-916D8AD773D9}"/>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0" name="Action Button: Forward or Next 5">
            <a:hlinkClick r:id="rId9" action="ppaction://hlinksldjump" highlightClick="1"/>
            <a:extLst>
              <a:ext uri="{FF2B5EF4-FFF2-40B4-BE49-F238E27FC236}">
                <a16:creationId xmlns:a16="http://schemas.microsoft.com/office/drawing/2014/main" id="{C77645C6-0445-4500-998B-C871F76F59C0}"/>
              </a:ext>
            </a:extLst>
          </p:cNvPr>
          <p:cNvSpPr/>
          <p:nvPr/>
        </p:nvSpPr>
        <p:spPr bwMode="auto">
          <a:xfrm>
            <a:off x="7887367" y="6202947"/>
            <a:ext cx="481262" cy="534737"/>
          </a:xfrm>
          <a:prstGeom prst="actionButtonForwardNex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4" name="TextBox 3">
            <a:extLst>
              <a:ext uri="{FF2B5EF4-FFF2-40B4-BE49-F238E27FC236}">
                <a16:creationId xmlns:a16="http://schemas.microsoft.com/office/drawing/2014/main" id="{C0F3654E-1C00-4398-B990-7067765CBADA}"/>
              </a:ext>
            </a:extLst>
          </p:cNvPr>
          <p:cNvSpPr txBox="1"/>
          <p:nvPr/>
        </p:nvSpPr>
        <p:spPr>
          <a:xfrm>
            <a:off x="7780870" y="5809879"/>
            <a:ext cx="872005" cy="338554"/>
          </a:xfrm>
          <a:prstGeom prst="rect">
            <a:avLst/>
          </a:prstGeom>
          <a:noFill/>
        </p:spPr>
        <p:txBody>
          <a:bodyPr wrap="square" rtlCol="0">
            <a:spAutoFit/>
          </a:bodyPr>
          <a:lstStyle/>
          <a:p>
            <a:r>
              <a:rPr lang="en-US" sz="1600" dirty="0">
                <a:solidFill>
                  <a:srgbClr val="FF0000"/>
                </a:solidFill>
                <a:effectLst/>
                <a:latin typeface="+mj-lt"/>
              </a:rPr>
              <a:t>Next ?</a:t>
            </a:r>
          </a:p>
        </p:txBody>
      </p:sp>
    </p:spTree>
    <p:extLst>
      <p:ext uri="{BB962C8B-B14F-4D97-AF65-F5344CB8AC3E}">
        <p14:creationId xmlns:p14="http://schemas.microsoft.com/office/powerpoint/2010/main" val="2723531531"/>
      </p:ext>
    </p:extLst>
  </p:cSld>
  <p:clrMapOvr>
    <a:masterClrMapping/>
  </p:clrMapOvr>
  <p:transition advClick="0">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Adenovirus Infection</a:t>
            </a:r>
          </a:p>
        </p:txBody>
      </p:sp>
      <p:sp>
        <p:nvSpPr>
          <p:cNvPr id="3" name="Content Placeholder 2"/>
          <p:cNvSpPr>
            <a:spLocks noGrp="1"/>
          </p:cNvSpPr>
          <p:nvPr>
            <p:ph idx="1"/>
          </p:nvPr>
        </p:nvSpPr>
        <p:spPr/>
        <p:txBody>
          <a:bodyPr/>
          <a:lstStyle/>
          <a:p>
            <a:r>
              <a:rPr lang="en-US" b="0" dirty="0"/>
              <a:t>Potential cause of infection early after transplant</a:t>
            </a:r>
          </a:p>
          <a:p>
            <a:r>
              <a:rPr lang="en-US" b="0" dirty="0"/>
              <a:t>Can cause hepatitis and exudative tonsillitis</a:t>
            </a:r>
          </a:p>
          <a:p>
            <a:r>
              <a:rPr lang="en-US" b="0" dirty="0"/>
              <a:t>May cause fever and diarrhea</a:t>
            </a:r>
          </a:p>
        </p:txBody>
      </p:sp>
      <p:sp>
        <p:nvSpPr>
          <p:cNvPr id="4" name="Slide Number Placeholder 3"/>
          <p:cNvSpPr>
            <a:spLocks noGrp="1"/>
          </p:cNvSpPr>
          <p:nvPr>
            <p:ph type="sldNum" sz="quarter" idx="4"/>
          </p:nvPr>
        </p:nvSpPr>
        <p:spPr/>
        <p:txBody>
          <a:bodyPr/>
          <a:lstStyle/>
          <a:p>
            <a:fld id="{9A7E3803-C8DB-474E-8499-3A7DF90A4DD0}" type="slidenum">
              <a:rPr lang="en-US" smtClean="0"/>
              <a:pP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53766749"/>
              </p:ext>
            </p:extLst>
          </p:nvPr>
        </p:nvGraphicFramePr>
        <p:xfrm>
          <a:off x="1285246" y="3584828"/>
          <a:ext cx="6747550" cy="1681719"/>
        </p:xfrm>
        <a:graphic>
          <a:graphicData uri="http://schemas.openxmlformats.org/drawingml/2006/table">
            <a:tbl>
              <a:tblPr firstRow="1" bandRow="1">
                <a:tableStyleId>{793D81CF-94F2-401A-BA57-92F5A7B2D0C5}</a:tableStyleId>
              </a:tblPr>
              <a:tblGrid>
                <a:gridCol w="3373775">
                  <a:extLst>
                    <a:ext uri="{9D8B030D-6E8A-4147-A177-3AD203B41FA5}">
                      <a16:colId xmlns:a16="http://schemas.microsoft.com/office/drawing/2014/main" val="20000"/>
                    </a:ext>
                  </a:extLst>
                </a:gridCol>
                <a:gridCol w="3373775">
                  <a:extLst>
                    <a:ext uri="{9D8B030D-6E8A-4147-A177-3AD203B41FA5}">
                      <a16:colId xmlns:a16="http://schemas.microsoft.com/office/drawing/2014/main" val="20001"/>
                    </a:ext>
                  </a:extLst>
                </a:gridCol>
              </a:tblGrid>
              <a:tr h="416606">
                <a:tc>
                  <a:txBody>
                    <a:bodyPr/>
                    <a:lstStyle/>
                    <a:p>
                      <a:r>
                        <a:rPr lang="en-US" dirty="0"/>
                        <a:t>TEST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RESULT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16606">
                <a:tc>
                  <a:txBody>
                    <a:bodyPr/>
                    <a:lstStyle/>
                    <a:p>
                      <a:r>
                        <a:rPr lang="en-US" dirty="0"/>
                        <a:t>Respiratory</a:t>
                      </a:r>
                      <a:r>
                        <a:rPr lang="en-US" baseline="0" dirty="0"/>
                        <a:t> pathogen panel</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Adenovirus negative</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31901">
                <a:tc>
                  <a:txBody>
                    <a:bodyPr/>
                    <a:lstStyle/>
                    <a:p>
                      <a:r>
                        <a:rPr lang="en-US" dirty="0"/>
                        <a:t>Serum</a:t>
                      </a:r>
                      <a:r>
                        <a:rPr lang="en-US" baseline="0" dirty="0"/>
                        <a:t> adenovirus quant PCR</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Not detected</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416606">
                <a:tc>
                  <a:txBody>
                    <a:bodyPr/>
                    <a:lstStyle/>
                    <a:p>
                      <a:r>
                        <a:rPr lang="en-US" dirty="0"/>
                        <a:t>Stool adenovirus PCR</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Not detected</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p:cNvSpPr txBox="1"/>
          <p:nvPr/>
        </p:nvSpPr>
        <p:spPr>
          <a:xfrm>
            <a:off x="2998911" y="3044600"/>
            <a:ext cx="3371536" cy="461665"/>
          </a:xfrm>
          <a:prstGeom prst="rect">
            <a:avLst/>
          </a:prstGeom>
          <a:noFill/>
        </p:spPr>
        <p:txBody>
          <a:bodyPr wrap="none" rtlCol="0">
            <a:spAutoFit/>
          </a:bodyPr>
          <a:lstStyle/>
          <a:p>
            <a:r>
              <a:rPr lang="en-US" b="1" dirty="0">
                <a:solidFill>
                  <a:srgbClr val="000000"/>
                </a:solidFill>
                <a:effectLst/>
                <a:latin typeface="+mn-lt"/>
              </a:rPr>
              <a:t>This Patient’s Results</a:t>
            </a:r>
          </a:p>
        </p:txBody>
      </p:sp>
      <p:sp>
        <p:nvSpPr>
          <p:cNvPr id="10" name="Action Button: Home 9">
            <a:hlinkClick r:id="rId2" action="ppaction://hlinksldjump" highlightClick="1"/>
            <a:extLst>
              <a:ext uri="{FF2B5EF4-FFF2-40B4-BE49-F238E27FC236}">
                <a16:creationId xmlns:a16="http://schemas.microsoft.com/office/drawing/2014/main" id="{DBFDDE0E-307E-764D-BF09-CE3B01DAA095}"/>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1" name="Curved Up Arrow 10">
            <a:hlinkClick r:id="rId3" action="ppaction://hlinksldjump"/>
            <a:extLst>
              <a:ext uri="{FF2B5EF4-FFF2-40B4-BE49-F238E27FC236}">
                <a16:creationId xmlns:a16="http://schemas.microsoft.com/office/drawing/2014/main" id="{2F1B60EA-30C3-814B-9E0F-1FC89CEFB3D3}"/>
              </a:ext>
            </a:extLst>
          </p:cNvPr>
          <p:cNvSpPr/>
          <p:nvPr/>
        </p:nvSpPr>
        <p:spPr bwMode="auto">
          <a:xfrm>
            <a:off x="5960138"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1223538805"/>
      </p:ext>
    </p:extLst>
  </p:cSld>
  <p:clrMapOvr>
    <a:masterClrMapping/>
  </p:clrMapOvr>
  <p:transition advClick="0">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Influenza</a:t>
            </a:r>
          </a:p>
        </p:txBody>
      </p:sp>
      <p:sp>
        <p:nvSpPr>
          <p:cNvPr id="3" name="Content Placeholder 2"/>
          <p:cNvSpPr>
            <a:spLocks noGrp="1"/>
          </p:cNvSpPr>
          <p:nvPr>
            <p:ph idx="1"/>
          </p:nvPr>
        </p:nvSpPr>
        <p:spPr/>
        <p:txBody>
          <a:bodyPr/>
          <a:lstStyle/>
          <a:p>
            <a:r>
              <a:rPr lang="en-US" b="0" dirty="0"/>
              <a:t>Usually associated with more respiratory symptoms</a:t>
            </a:r>
          </a:p>
          <a:p>
            <a:r>
              <a:rPr lang="en-US" b="0" dirty="0"/>
              <a:t>Could be community-acquired at this time after transplant</a:t>
            </a:r>
          </a:p>
          <a:p>
            <a:pPr marL="0" indent="0">
              <a:buNone/>
            </a:pPr>
            <a:endParaRPr lang="en-US" dirty="0"/>
          </a:p>
        </p:txBody>
      </p:sp>
      <p:sp>
        <p:nvSpPr>
          <p:cNvPr id="4" name="Slide Number Placeholder 3"/>
          <p:cNvSpPr>
            <a:spLocks noGrp="1"/>
          </p:cNvSpPr>
          <p:nvPr>
            <p:ph type="sldNum" sz="quarter" idx="4"/>
          </p:nvPr>
        </p:nvSpPr>
        <p:spPr/>
        <p:txBody>
          <a:bodyPr/>
          <a:lstStyle/>
          <a:p>
            <a:fld id="{9A7E3803-C8DB-474E-8499-3A7DF90A4DD0}" type="slidenum">
              <a:rPr lang="en-US" smtClean="0"/>
              <a:pPr/>
              <a:t>9</a:t>
            </a:fld>
            <a:endParaRPr lang="en-US" dirty="0"/>
          </a:p>
        </p:txBody>
      </p:sp>
      <p:sp>
        <p:nvSpPr>
          <p:cNvPr id="5" name="TextBox 4"/>
          <p:cNvSpPr txBox="1"/>
          <p:nvPr/>
        </p:nvSpPr>
        <p:spPr>
          <a:xfrm>
            <a:off x="2922408" y="3625981"/>
            <a:ext cx="3371536" cy="461665"/>
          </a:xfrm>
          <a:prstGeom prst="rect">
            <a:avLst/>
          </a:prstGeom>
          <a:noFill/>
        </p:spPr>
        <p:txBody>
          <a:bodyPr wrap="none" rtlCol="0">
            <a:spAutoFit/>
          </a:bodyPr>
          <a:lstStyle/>
          <a:p>
            <a:r>
              <a:rPr lang="en-US" b="1" dirty="0">
                <a:solidFill>
                  <a:srgbClr val="000000"/>
                </a:solidFill>
                <a:effectLst/>
                <a:latin typeface="+mn-lt"/>
              </a:rPr>
              <a:t>This Patient’s Results</a:t>
            </a:r>
          </a:p>
        </p:txBody>
      </p:sp>
      <p:graphicFrame>
        <p:nvGraphicFramePr>
          <p:cNvPr id="6" name="Table 5"/>
          <p:cNvGraphicFramePr>
            <a:graphicFrameLocks noGrp="1"/>
          </p:cNvGraphicFramePr>
          <p:nvPr>
            <p:extLst>
              <p:ext uri="{D42A27DB-BD31-4B8C-83A1-F6EECF244321}">
                <p14:modId xmlns:p14="http://schemas.microsoft.com/office/powerpoint/2010/main" val="821039924"/>
              </p:ext>
            </p:extLst>
          </p:nvPr>
        </p:nvGraphicFramePr>
        <p:xfrm>
          <a:off x="1254645" y="4288605"/>
          <a:ext cx="6747550" cy="1488587"/>
        </p:xfrm>
        <a:graphic>
          <a:graphicData uri="http://schemas.openxmlformats.org/drawingml/2006/table">
            <a:tbl>
              <a:tblPr firstRow="1" bandRow="1">
                <a:tableStyleId>{793D81CF-94F2-401A-BA57-92F5A7B2D0C5}</a:tableStyleId>
              </a:tblPr>
              <a:tblGrid>
                <a:gridCol w="3373775">
                  <a:extLst>
                    <a:ext uri="{9D8B030D-6E8A-4147-A177-3AD203B41FA5}">
                      <a16:colId xmlns:a16="http://schemas.microsoft.com/office/drawing/2014/main" val="20000"/>
                    </a:ext>
                  </a:extLst>
                </a:gridCol>
                <a:gridCol w="3373775">
                  <a:extLst>
                    <a:ext uri="{9D8B030D-6E8A-4147-A177-3AD203B41FA5}">
                      <a16:colId xmlns:a16="http://schemas.microsoft.com/office/drawing/2014/main" val="20001"/>
                    </a:ext>
                  </a:extLst>
                </a:gridCol>
              </a:tblGrid>
              <a:tr h="416606">
                <a:tc>
                  <a:txBody>
                    <a:bodyPr/>
                    <a:lstStyle/>
                    <a:p>
                      <a:r>
                        <a:rPr lang="en-US" dirty="0"/>
                        <a:t>TEST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RESULT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16606">
                <a:tc>
                  <a:txBody>
                    <a:bodyPr/>
                    <a:lstStyle/>
                    <a:p>
                      <a:r>
                        <a:rPr lang="en-US" dirty="0"/>
                        <a:t>Influenza A + B</a:t>
                      </a:r>
                      <a:r>
                        <a:rPr lang="en-US" baseline="0" dirty="0"/>
                        <a:t> rapid antigen test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Negative for both A + B</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31901">
                <a:tc>
                  <a:txBody>
                    <a:bodyPr/>
                    <a:lstStyle/>
                    <a:p>
                      <a:r>
                        <a:rPr lang="en-US" dirty="0"/>
                        <a:t>Respiratory</a:t>
                      </a:r>
                      <a:r>
                        <a:rPr lang="en-US" baseline="0" dirty="0"/>
                        <a:t> pathogen panel</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Influenza A + B negative</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Action Button: Home 9">
            <a:hlinkClick r:id="rId2" action="ppaction://hlinksldjump" highlightClick="1"/>
            <a:extLst>
              <a:ext uri="{FF2B5EF4-FFF2-40B4-BE49-F238E27FC236}">
                <a16:creationId xmlns:a16="http://schemas.microsoft.com/office/drawing/2014/main" id="{0A1C050D-07DD-8E4B-B18E-1415315A64E3}"/>
              </a:ext>
            </a:extLst>
          </p:cNvPr>
          <p:cNvSpPr/>
          <p:nvPr/>
        </p:nvSpPr>
        <p:spPr bwMode="auto">
          <a:xfrm>
            <a:off x="7215624" y="6205029"/>
            <a:ext cx="519526" cy="533921"/>
          </a:xfrm>
          <a:prstGeom prst="actionButtonHom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
        <p:nvSpPr>
          <p:cNvPr id="14" name="Curved Up Arrow 10">
            <a:hlinkClick r:id="rId3" action="ppaction://hlinksldjump"/>
            <a:extLst>
              <a:ext uri="{FF2B5EF4-FFF2-40B4-BE49-F238E27FC236}">
                <a16:creationId xmlns:a16="http://schemas.microsoft.com/office/drawing/2014/main" id="{529E3674-7B1D-44BB-BF9A-6926B0D585C9}"/>
              </a:ext>
            </a:extLst>
          </p:cNvPr>
          <p:cNvSpPr/>
          <p:nvPr/>
        </p:nvSpPr>
        <p:spPr bwMode="auto">
          <a:xfrm>
            <a:off x="5976375" y="6231251"/>
            <a:ext cx="481262" cy="506433"/>
          </a:xfrm>
          <a:prstGeom prst="curved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endParaRPr>
          </a:p>
        </p:txBody>
      </p:sp>
    </p:spTree>
    <p:extLst>
      <p:ext uri="{BB962C8B-B14F-4D97-AF65-F5344CB8AC3E}">
        <p14:creationId xmlns:p14="http://schemas.microsoft.com/office/powerpoint/2010/main" val="3735884112"/>
      </p:ext>
    </p:extLst>
  </p:cSld>
  <p:clrMapOvr>
    <a:masterClrMapping/>
  </p:clrMapOvr>
  <p:transition advClick="0">
    <p:zoom/>
  </p:transition>
</p:sld>
</file>

<file path=ppt/theme/theme1.xml><?xml version="1.0" encoding="utf-8"?>
<a:theme xmlns:a="http://schemas.openxmlformats.org/drawingml/2006/main" name="GSM STANDARD UofL TEMPLATE">
  <a:themeElements>
    <a:clrScheme name="Custom 1">
      <a:dk1>
        <a:srgbClr val="000000"/>
      </a:dk1>
      <a:lt1>
        <a:srgbClr val="FFFFFF"/>
      </a:lt1>
      <a:dk2>
        <a:srgbClr val="004080"/>
      </a:dk2>
      <a:lt2>
        <a:srgbClr val="E6E6E6"/>
      </a:lt2>
      <a:accent1>
        <a:srgbClr val="0080FF"/>
      </a:accent1>
      <a:accent2>
        <a:srgbClr val="800000"/>
      </a:accent2>
      <a:accent3>
        <a:srgbClr val="408000"/>
      </a:accent3>
      <a:accent4>
        <a:srgbClr val="CC66FF"/>
      </a:accent4>
      <a:accent5>
        <a:srgbClr val="008080"/>
      </a:accent5>
      <a:accent6>
        <a:srgbClr val="E78A2D"/>
      </a:accent6>
      <a:hlink>
        <a:srgbClr val="0000FF"/>
      </a:hlink>
      <a:folHlink>
        <a:srgbClr val="800080"/>
      </a:folHlink>
    </a:clrScheme>
    <a:fontScheme name="Gary'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CC00"/>
            </a:solidFill>
            <a:effectLst>
              <a:outerShdw blurRad="38100" dist="38100" dir="2700000" algn="tl">
                <a:srgbClr val="000000">
                  <a:alpha val="43137"/>
                </a:srgbClr>
              </a:outerShdw>
            </a:effectLst>
            <a:latin typeface="Times New Roman" pitchFamily="-105" charset="0"/>
          </a:defRPr>
        </a:defPPr>
      </a:lstStyle>
    </a:lnDef>
  </a:objectDefaults>
  <a:extraClrSchemeLst>
    <a:extraClrScheme>
      <a:clrScheme name="Gary's Design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clrMap bg1="dk2" tx1="lt1" bg2="dk1" tx2="lt2" accent1="accent1" accent2="accent2" accent3="accent3" accent4="accent4" accent5="accent5" accent6="accent6" hlink="hlink" folHlink="folHlink"/>
    </a:extraClrScheme>
    <a:extraClrScheme>
      <a:clrScheme name="Gary's Design 2">
        <a:dk1>
          <a:srgbClr val="000000"/>
        </a:dk1>
        <a:lt1>
          <a:srgbClr val="CCCCFF"/>
        </a:lt1>
        <a:dk2>
          <a:srgbClr val="003399"/>
        </a:dk2>
        <a:lt2>
          <a:srgbClr val="76E0E6"/>
        </a:lt2>
        <a:accent1>
          <a:srgbClr val="66CCFF"/>
        </a:accent1>
        <a:accent2>
          <a:srgbClr val="6666FF"/>
        </a:accent2>
        <a:accent3>
          <a:srgbClr val="E2E2FF"/>
        </a:accent3>
        <a:accent4>
          <a:srgbClr val="000000"/>
        </a:accent4>
        <a:accent5>
          <a:srgbClr val="B8E2FF"/>
        </a:accent5>
        <a:accent6>
          <a:srgbClr val="5C5CE7"/>
        </a:accent6>
        <a:hlink>
          <a:srgbClr val="00CCCC"/>
        </a:hlink>
        <a:folHlink>
          <a:srgbClr val="9999FF"/>
        </a:folHlink>
      </a:clrScheme>
      <a:clrMap bg1="lt1" tx1="dk1" bg2="lt2" tx2="dk2" accent1="accent1" accent2="accent2" accent3="accent3" accent4="accent4" accent5="accent5" accent6="accent6" hlink="hlink" folHlink="folHlink"/>
    </a:extraClrScheme>
    <a:extraClrScheme>
      <a:clrScheme name="Gary's Design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GSM STANDARD UofL TEMPLATE.potx</Template>
  <TotalTime>12762</TotalTime>
  <Words>2483</Words>
  <Application>Microsoft Office PowerPoint</Application>
  <PresentationFormat>Letter Paper (8.5x11 in)</PresentationFormat>
  <Paragraphs>481</Paragraphs>
  <Slides>52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ＭＳ Ｐゴシック</vt:lpstr>
      <vt:lpstr>Arial</vt:lpstr>
      <vt:lpstr>Monotype Sorts</vt:lpstr>
      <vt:lpstr>Symbol</vt:lpstr>
      <vt:lpstr>Times New Roman</vt:lpstr>
      <vt:lpstr>Wingdings</vt:lpstr>
      <vt:lpstr>GSM STANDARD UofL TEMPLATE</vt:lpstr>
      <vt:lpstr>EBV and Post-Transplant Lymphoproliferative Disorder (PTLD) in Solid Organ Transplant (SOT) Recipients</vt:lpstr>
      <vt:lpstr>Using the interactive modules</vt:lpstr>
      <vt:lpstr>Module map</vt:lpstr>
      <vt:lpstr>Case Presentation</vt:lpstr>
      <vt:lpstr>Additional History</vt:lpstr>
      <vt:lpstr>Exam</vt:lpstr>
      <vt:lpstr>Q1: What is your differential diagnosis?</vt:lpstr>
      <vt:lpstr>Adenovirus Infection</vt:lpstr>
      <vt:lpstr>Influenza</vt:lpstr>
      <vt:lpstr>CMV Infection and CMV/EBV Co-infection</vt:lpstr>
      <vt:lpstr>EBV infection and PTLD</vt:lpstr>
      <vt:lpstr>Spectrum of EBV Infection After Transplant</vt:lpstr>
      <vt:lpstr>Timing of PTLD After Transplant</vt:lpstr>
      <vt:lpstr>Risk Factors for EBV+ PTLD</vt:lpstr>
      <vt:lpstr>Incidence of Pediatric EBV+ PTLD  By Organ Transplanted</vt:lpstr>
      <vt:lpstr>Q2: What Do You Want To Do To  Diagnose EBV + PTLD?</vt:lpstr>
      <vt:lpstr>This Patient’s Physical Exam (PE)</vt:lpstr>
      <vt:lpstr>Physical Exam Findings in EBV Infections After Transplant</vt:lpstr>
      <vt:lpstr>Possible Imaging Modalities To Evaluate for PTLD</vt:lpstr>
      <vt:lpstr>Laboratory Tests: non-EBV </vt:lpstr>
      <vt:lpstr>EBV Laboratory Blood Tests</vt:lpstr>
      <vt:lpstr>Passive Antibody Transfer</vt:lpstr>
      <vt:lpstr>EBV Viral Loads: What we know</vt:lpstr>
      <vt:lpstr>EBV Viral Loads: Unresolved Issues</vt:lpstr>
      <vt:lpstr>Endoscopy</vt:lpstr>
      <vt:lpstr>Biopsy:  Gold Standard For Diagnosis of PTLD</vt:lpstr>
      <vt:lpstr>Histology</vt:lpstr>
      <vt:lpstr>In situ Detection of EBV</vt:lpstr>
      <vt:lpstr>This Patient’s Diagnosis</vt:lpstr>
      <vt:lpstr>WHO Classification of PTLD</vt:lpstr>
      <vt:lpstr>Q3: What are the treatment options for EBV-PTLD?</vt:lpstr>
      <vt:lpstr>Reduction of Immune Suppression</vt:lpstr>
      <vt:lpstr>Antiviral Agents</vt:lpstr>
      <vt:lpstr>Rituximab</vt:lpstr>
      <vt:lpstr>Standard Chemotherapy</vt:lpstr>
      <vt:lpstr>Q4: What are potential second-line therapies to consider? </vt:lpstr>
      <vt:lpstr>Comparison of Second-Line  Therapies for EBV PTLD</vt:lpstr>
      <vt:lpstr>Adoptive Immunotherapy</vt:lpstr>
      <vt:lpstr>Rituximab</vt:lpstr>
      <vt:lpstr>After Treatment with Rituximab</vt:lpstr>
      <vt:lpstr>Q5: What Strategies Can Be Used  To Prevent PTLD?</vt:lpstr>
      <vt:lpstr>Treatment of PTLD: Summary</vt:lpstr>
      <vt:lpstr>Treatment of PTLD: Summary</vt:lpstr>
      <vt:lpstr>Chemoprophylaxis for EBV</vt:lpstr>
      <vt:lpstr>Immunoprophylaxis for EBV</vt:lpstr>
      <vt:lpstr>Pre-emptive Monitoring for EBV</vt:lpstr>
      <vt:lpstr>Follow-up</vt:lpstr>
      <vt:lpstr>Timing of Infections  Following SOT</vt:lpstr>
      <vt:lpstr>Comparison of Second-Line  Therapies for PTLD</vt:lpstr>
      <vt:lpstr>Learning Objectives</vt:lpstr>
      <vt:lpstr>PowerPoint Presentation</vt:lpstr>
      <vt:lpstr>Feedback on the Modules</vt:lpstr>
    </vt:vector>
  </TitlesOfParts>
  <Company>University of Louisville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Marshall</dc:creator>
  <cp:lastModifiedBy>Sharma, Tanvi</cp:lastModifiedBy>
  <cp:revision>1233</cp:revision>
  <cp:lastPrinted>2020-03-02T23:55:42Z</cp:lastPrinted>
  <dcterms:created xsi:type="dcterms:W3CDTF">2010-08-20T20:04:39Z</dcterms:created>
  <dcterms:modified xsi:type="dcterms:W3CDTF">2020-07-14T15:52:30Z</dcterms:modified>
</cp:coreProperties>
</file>